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831" r:id="rId3"/>
    <p:sldId id="742" r:id="rId4"/>
    <p:sldId id="897" r:id="rId5"/>
    <p:sldId id="1003" r:id="rId6"/>
    <p:sldId id="1005" r:id="rId7"/>
    <p:sldId id="1002" r:id="rId8"/>
    <p:sldId id="1006" r:id="rId10"/>
    <p:sldId id="903" r:id="rId11"/>
    <p:sldId id="1008" r:id="rId12"/>
    <p:sldId id="900" r:id="rId13"/>
    <p:sldId id="1055" r:id="rId14"/>
    <p:sldId id="906" r:id="rId15"/>
    <p:sldId id="907" r:id="rId16"/>
    <p:sldId id="909" r:id="rId17"/>
    <p:sldId id="910" r:id="rId18"/>
    <p:sldId id="1010" r:id="rId19"/>
    <p:sldId id="915" r:id="rId20"/>
    <p:sldId id="916" r:id="rId21"/>
    <p:sldId id="918" r:id="rId22"/>
    <p:sldId id="920" r:id="rId23"/>
    <p:sldId id="919" r:id="rId24"/>
    <p:sldId id="923" r:id="rId25"/>
    <p:sldId id="922" r:id="rId26"/>
    <p:sldId id="924" r:id="rId27"/>
    <p:sldId id="926" r:id="rId28"/>
    <p:sldId id="927" r:id="rId29"/>
    <p:sldId id="921" r:id="rId30"/>
    <p:sldId id="929" r:id="rId31"/>
    <p:sldId id="930" r:id="rId32"/>
    <p:sldId id="931" r:id="rId33"/>
    <p:sldId id="932" r:id="rId34"/>
    <p:sldId id="933" r:id="rId35"/>
    <p:sldId id="934" r:id="rId36"/>
    <p:sldId id="936" r:id="rId37"/>
    <p:sldId id="935" r:id="rId38"/>
    <p:sldId id="937" r:id="rId39"/>
    <p:sldId id="938" r:id="rId40"/>
    <p:sldId id="939" r:id="rId41"/>
    <p:sldId id="940" r:id="rId42"/>
    <p:sldId id="941" r:id="rId43"/>
    <p:sldId id="942" r:id="rId44"/>
    <p:sldId id="943" r:id="rId45"/>
    <p:sldId id="944" r:id="rId46"/>
    <p:sldId id="945" r:id="rId47"/>
    <p:sldId id="946" r:id="rId48"/>
    <p:sldId id="1024" r:id="rId49"/>
    <p:sldId id="1025" r:id="rId50"/>
    <p:sldId id="1026" r:id="rId51"/>
    <p:sldId id="947" r:id="rId52"/>
    <p:sldId id="948" r:id="rId53"/>
    <p:sldId id="949" r:id="rId54"/>
    <p:sldId id="950" r:id="rId55"/>
    <p:sldId id="951" r:id="rId56"/>
    <p:sldId id="1011" r:id="rId57"/>
    <p:sldId id="953" r:id="rId58"/>
    <p:sldId id="956" r:id="rId59"/>
    <p:sldId id="954" r:id="rId60"/>
    <p:sldId id="957" r:id="rId61"/>
    <p:sldId id="955" r:id="rId62"/>
    <p:sldId id="958" r:id="rId63"/>
    <p:sldId id="959" r:id="rId64"/>
    <p:sldId id="960" r:id="rId65"/>
    <p:sldId id="961" r:id="rId66"/>
    <p:sldId id="962" r:id="rId67"/>
    <p:sldId id="963" r:id="rId68"/>
    <p:sldId id="964" r:id="rId69"/>
    <p:sldId id="965" r:id="rId70"/>
    <p:sldId id="966" r:id="rId71"/>
    <p:sldId id="967" r:id="rId72"/>
    <p:sldId id="968" r:id="rId73"/>
    <p:sldId id="969" r:id="rId74"/>
    <p:sldId id="970" r:id="rId75"/>
    <p:sldId id="971" r:id="rId76"/>
    <p:sldId id="972" r:id="rId77"/>
    <p:sldId id="973" r:id="rId78"/>
    <p:sldId id="975" r:id="rId79"/>
    <p:sldId id="1012" r:id="rId80"/>
    <p:sldId id="1016" r:id="rId81"/>
    <p:sldId id="974" r:id="rId82"/>
    <p:sldId id="976" r:id="rId83"/>
    <p:sldId id="977" r:id="rId84"/>
    <p:sldId id="978" r:id="rId85"/>
    <p:sldId id="979" r:id="rId86"/>
    <p:sldId id="980" r:id="rId87"/>
    <p:sldId id="981" r:id="rId88"/>
    <p:sldId id="1013" r:id="rId89"/>
    <p:sldId id="1014" r:id="rId90"/>
    <p:sldId id="1015" r:id="rId91"/>
    <p:sldId id="1017" r:id="rId92"/>
    <p:sldId id="1018" r:id="rId93"/>
    <p:sldId id="982" r:id="rId94"/>
    <p:sldId id="983" r:id="rId95"/>
    <p:sldId id="984" r:id="rId96"/>
    <p:sldId id="985" r:id="rId97"/>
    <p:sldId id="986" r:id="rId98"/>
    <p:sldId id="987" r:id="rId99"/>
    <p:sldId id="988" r:id="rId100"/>
    <p:sldId id="989" r:id="rId101"/>
    <p:sldId id="991" r:id="rId102"/>
    <p:sldId id="990" r:id="rId103"/>
    <p:sldId id="992" r:id="rId104"/>
    <p:sldId id="993" r:id="rId105"/>
    <p:sldId id="994" r:id="rId106"/>
    <p:sldId id="995" r:id="rId107"/>
    <p:sldId id="996" r:id="rId108"/>
    <p:sldId id="998" r:id="rId109"/>
    <p:sldId id="999" r:id="rId110"/>
    <p:sldId id="1001" r:id="rId111"/>
    <p:sldId id="1000" r:id="rId112"/>
    <p:sldId id="1042" r:id="rId113"/>
    <p:sldId id="1043" r:id="rId114"/>
    <p:sldId id="1044" r:id="rId115"/>
    <p:sldId id="1045" r:id="rId116"/>
    <p:sldId id="1046" r:id="rId117"/>
    <p:sldId id="1047" r:id="rId118"/>
    <p:sldId id="1048" r:id="rId119"/>
    <p:sldId id="1049" r:id="rId120"/>
    <p:sldId id="1050" r:id="rId121"/>
    <p:sldId id="1051" r:id="rId122"/>
    <p:sldId id="1052" r:id="rId123"/>
    <p:sldId id="1053" r:id="rId124"/>
    <p:sldId id="1054" r:id="rId125"/>
    <p:sldId id="1027" r:id="rId126"/>
    <p:sldId id="1028" r:id="rId127"/>
    <p:sldId id="1036" r:id="rId128"/>
    <p:sldId id="1030" r:id="rId129"/>
    <p:sldId id="1031" r:id="rId130"/>
    <p:sldId id="1033" r:id="rId131"/>
    <p:sldId id="1034" r:id="rId132"/>
    <p:sldId id="1037" r:id="rId133"/>
    <p:sldId id="1038" r:id="rId134"/>
    <p:sldId id="1040" r:id="rId135"/>
    <p:sldId id="1041" r:id="rId136"/>
    <p:sldId id="1019" r:id="rId137"/>
    <p:sldId id="1020" r:id="rId138"/>
    <p:sldId id="1021" r:id="rId139"/>
    <p:sldId id="1022" r:id="rId140"/>
    <p:sldId id="1023" r:id="rId141"/>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008000"/>
    <a:srgbClr val="FF3399"/>
    <a:srgbClr val="FFFF99"/>
    <a:srgbClr val="0000FF"/>
    <a:srgbClr val="FF6600"/>
    <a:srgbClr val="FF9900"/>
    <a:srgbClr val="B2B2B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118" autoAdjust="0"/>
    <p:restoredTop sz="83041" autoAdjust="0"/>
  </p:normalViewPr>
  <p:slideViewPr>
    <p:cSldViewPr>
      <p:cViewPr varScale="1">
        <p:scale>
          <a:sx n="94" d="100"/>
          <a:sy n="94" d="100"/>
        </p:scale>
        <p:origin x="-2100" y="-108"/>
      </p:cViewPr>
      <p:guideLst>
        <p:guide orient="horz" pos="2176"/>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notesMaster" Target="notesMasters/notesMaster1.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4DBBA65-326E-4E7F-8455-74DBCA3633D8}" type="doc">
      <dgm:prSet loTypeId="urn:microsoft.com/office/officeart/2005/8/layout/hProcess6" loCatId="process" qsTypeId="urn:microsoft.com/office/officeart/2005/8/quickstyle/3d1" qsCatId="3D" csTypeId="urn:microsoft.com/office/officeart/2005/8/colors/accent1_2" csCatId="accent1" phldr="1"/>
      <dgm:spPr/>
      <dgm:t>
        <a:bodyPr/>
        <a:lstStyle/>
        <a:p>
          <a:endParaRPr lang="zh-CN" altLang="en-US"/>
        </a:p>
      </dgm:t>
    </dgm:pt>
    <dgm:pt modelId="{3934E11C-FC34-4A09-BB82-130430C698C4}">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数据</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7C00238D-BFB6-4A81-BBF6-C22BB725C453}" cxnId="{E3B10645-C541-45C8-8077-960691AED961}" type="parTrans">
      <dgm:prSet/>
      <dgm:spPr/>
      <dgm:t>
        <a:bodyPr/>
        <a:lstStyle/>
        <a:p>
          <a:endParaRPr lang="zh-CN" altLang="en-US"/>
        </a:p>
      </dgm:t>
    </dgm:pt>
    <dgm:pt modelId="{E56363B9-ED7A-454B-AB91-C2A5B0C54B4D}" cxnId="{E3B10645-C541-45C8-8077-960691AED961}" type="sibTrans">
      <dgm:prSet/>
      <dgm:spPr/>
      <dgm:t>
        <a:bodyPr/>
        <a:lstStyle/>
        <a:p>
          <a:endParaRPr lang="zh-CN" altLang="en-US"/>
        </a:p>
      </dgm:t>
    </dgm:pt>
    <dgm:pt modelId="{B27B14BB-47A4-4DA1-95B7-42B423A54E49}">
      <dgm:prSet phldrT="[文本]" custT="1"/>
      <dgm:spPr/>
      <dgm:t>
        <a:bodyPr/>
        <a:lstStyle/>
        <a:p>
          <a:r>
            <a:rPr lang="zh-CN" altLang="en-US" sz="2400" b="1" dirty="0" smtClean="0">
              <a:solidFill>
                <a:schemeClr val="tx1"/>
              </a:solidFill>
              <a:latin typeface="楷体" panose="02010609060101010101" pitchFamily="49" charset="-122"/>
              <a:ea typeface="楷体" panose="02010609060101010101" pitchFamily="49" charset="-122"/>
            </a:rPr>
            <a:t> </a:t>
          </a:r>
          <a:r>
            <a:rPr lang="zh-CN" altLang="en-US" sz="1600" b="1" dirty="0" smtClean="0">
              <a:solidFill>
                <a:schemeClr val="tx1"/>
              </a:solidFill>
              <a:latin typeface="楷体" panose="02010609060101010101" pitchFamily="49" charset="-122"/>
              <a:ea typeface="楷体" panose="02010609060101010101" pitchFamily="49" charset="-122"/>
            </a:rPr>
            <a:t>加工</a:t>
          </a:r>
          <a:endParaRPr lang="zh-CN" altLang="en-US" sz="1600" b="1" dirty="0">
            <a:solidFill>
              <a:schemeClr val="tx1"/>
            </a:solidFill>
            <a:latin typeface="楷体" panose="02010609060101010101" pitchFamily="49" charset="-122"/>
            <a:ea typeface="楷体" panose="02010609060101010101" pitchFamily="49" charset="-122"/>
          </a:endParaRPr>
        </a:p>
      </dgm:t>
    </dgm:pt>
    <dgm:pt modelId="{90A3CDC7-E794-4017-816D-8D71C578834B}" cxnId="{FC87D31C-9491-4F69-BA33-049B9FA1FEF8}" type="parTrans">
      <dgm:prSet/>
      <dgm:spPr/>
      <dgm:t>
        <a:bodyPr/>
        <a:lstStyle/>
        <a:p>
          <a:endParaRPr lang="zh-CN" altLang="en-US"/>
        </a:p>
      </dgm:t>
    </dgm:pt>
    <dgm:pt modelId="{CA29B308-725C-4A08-977E-B0E361EF6979}" cxnId="{FC87D31C-9491-4F69-BA33-049B9FA1FEF8}" type="sibTrans">
      <dgm:prSet/>
      <dgm:spPr/>
      <dgm:t>
        <a:bodyPr/>
        <a:lstStyle/>
        <a:p>
          <a:endParaRPr lang="zh-CN" altLang="en-US"/>
        </a:p>
      </dgm:t>
    </dgm:pt>
    <dgm:pt modelId="{C1988CD1-9B09-4A20-96FB-20623613F897}">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信息</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34676DAE-A430-487E-8313-94F4DF2200B6}" cxnId="{18B999B1-3F84-4EFC-B33C-AC0C2934E7E6}" type="parTrans">
      <dgm:prSet/>
      <dgm:spPr/>
      <dgm:t>
        <a:bodyPr/>
        <a:lstStyle/>
        <a:p>
          <a:endParaRPr lang="zh-CN" altLang="en-US"/>
        </a:p>
      </dgm:t>
    </dgm:pt>
    <dgm:pt modelId="{78F59ED4-4884-48F7-B22A-EB3654BC6E4D}" cxnId="{18B999B1-3F84-4EFC-B33C-AC0C2934E7E6}" type="sibTrans">
      <dgm:prSet/>
      <dgm:spPr/>
      <dgm:t>
        <a:bodyPr/>
        <a:lstStyle/>
        <a:p>
          <a:endParaRPr lang="zh-CN" altLang="en-US"/>
        </a:p>
      </dgm:t>
    </dgm:pt>
    <dgm:pt modelId="{78181E26-C6B6-45BD-902F-DC10DB741614}">
      <dgm:prSet phldrT="[文本]" custT="1"/>
      <dgm:spPr/>
      <dgm:t>
        <a:bodyPr/>
        <a:lstStyle/>
        <a:p>
          <a:r>
            <a:rPr lang="zh-CN" altLang="en-US" sz="1800" b="1" dirty="0" smtClean="0">
              <a:solidFill>
                <a:schemeClr val="tx1"/>
              </a:solidFill>
              <a:latin typeface="楷体" panose="02010609060101010101" pitchFamily="49" charset="-122"/>
              <a:ea typeface="楷体" panose="02010609060101010101" pitchFamily="49" charset="-122"/>
            </a:rPr>
            <a:t> </a:t>
          </a:r>
          <a:r>
            <a:rPr lang="zh-CN" altLang="en-US" sz="1600" b="1" dirty="0" smtClean="0">
              <a:solidFill>
                <a:schemeClr val="tx1"/>
              </a:solidFill>
              <a:latin typeface="楷体" panose="02010609060101010101" pitchFamily="49" charset="-122"/>
              <a:ea typeface="楷体" panose="02010609060101010101" pitchFamily="49" charset="-122"/>
            </a:rPr>
            <a:t>归纳、演绎、比较</a:t>
          </a:r>
          <a:endParaRPr lang="zh-CN" altLang="en-US" sz="1600" b="1" dirty="0">
            <a:solidFill>
              <a:schemeClr val="tx1"/>
            </a:solidFill>
            <a:latin typeface="楷体" panose="02010609060101010101" pitchFamily="49" charset="-122"/>
            <a:ea typeface="楷体" panose="02010609060101010101" pitchFamily="49" charset="-122"/>
          </a:endParaRPr>
        </a:p>
      </dgm:t>
    </dgm:pt>
    <dgm:pt modelId="{D009E5E7-EC5C-4C87-976F-26BCC64559B3}" cxnId="{1045DFE3-3D39-4A42-AD34-E3C4AC5A9C33}" type="parTrans">
      <dgm:prSet/>
      <dgm:spPr/>
      <dgm:t>
        <a:bodyPr/>
        <a:lstStyle/>
        <a:p>
          <a:endParaRPr lang="zh-CN" altLang="en-US"/>
        </a:p>
      </dgm:t>
    </dgm:pt>
    <dgm:pt modelId="{C1AE8120-6F14-420B-A95F-88572DD2A692}" cxnId="{1045DFE3-3D39-4A42-AD34-E3C4AC5A9C33}" type="sibTrans">
      <dgm:prSet/>
      <dgm:spPr/>
      <dgm:t>
        <a:bodyPr/>
        <a:lstStyle/>
        <a:p>
          <a:endParaRPr lang="zh-CN" altLang="en-US"/>
        </a:p>
      </dgm:t>
    </dgm:pt>
    <dgm:pt modelId="{05767DB5-AD0D-47FC-BFEB-5689B9A7BAFB}">
      <dgm:prSet phldrT="[文本]" custT="1"/>
      <dgm:spPr/>
      <dgm:t>
        <a:bodyPr/>
        <a:lstStyle/>
        <a:p>
          <a:r>
            <a:rPr lang="zh-CN" altLang="en-US" sz="2000" b="1" dirty="0" smtClean="0">
              <a:solidFill>
                <a:schemeClr val="tx1"/>
              </a:solidFill>
              <a:latin typeface="楷体" panose="02010609060101010101" pitchFamily="49" charset="-122"/>
              <a:ea typeface="楷体" panose="02010609060101010101" pitchFamily="49" charset="-122"/>
            </a:rPr>
            <a:t>知识</a:t>
          </a:r>
          <a:endParaRPr lang="zh-CN" altLang="en-US" sz="2000" b="1" dirty="0">
            <a:solidFill>
              <a:schemeClr val="tx1"/>
            </a:solidFill>
            <a:latin typeface="楷体" panose="02010609060101010101" pitchFamily="49" charset="-122"/>
            <a:ea typeface="楷体" panose="02010609060101010101" pitchFamily="49" charset="-122"/>
          </a:endParaRPr>
        </a:p>
      </dgm:t>
    </dgm:pt>
    <dgm:pt modelId="{E562FAE2-312E-4412-94E2-03D378CCB3F3}" cxnId="{3C252AC9-8916-4D62-99A1-404602290026}" type="parTrans">
      <dgm:prSet/>
      <dgm:spPr/>
      <dgm:t>
        <a:bodyPr/>
        <a:lstStyle/>
        <a:p>
          <a:endParaRPr lang="zh-CN" altLang="en-US"/>
        </a:p>
      </dgm:t>
    </dgm:pt>
    <dgm:pt modelId="{8610E397-79B4-49DB-AF72-D68D06BEF1A4}" cxnId="{3C252AC9-8916-4D62-99A1-404602290026}" type="sibTrans">
      <dgm:prSet/>
      <dgm:spPr/>
      <dgm:t>
        <a:bodyPr/>
        <a:lstStyle/>
        <a:p>
          <a:endParaRPr lang="zh-CN" altLang="en-US"/>
        </a:p>
      </dgm:t>
    </dgm:pt>
    <dgm:pt modelId="{30688379-53A1-43A3-95CE-A9ED38A4005A}" type="pres">
      <dgm:prSet presAssocID="{54DBBA65-326E-4E7F-8455-74DBCA3633D8}" presName="theList" presStyleCnt="0">
        <dgm:presLayoutVars>
          <dgm:dir/>
          <dgm:animLvl val="lvl"/>
          <dgm:resizeHandles val="exact"/>
        </dgm:presLayoutVars>
      </dgm:prSet>
      <dgm:spPr/>
      <dgm:t>
        <a:bodyPr/>
        <a:lstStyle/>
        <a:p>
          <a:endParaRPr lang="zh-CN" altLang="en-US"/>
        </a:p>
      </dgm:t>
    </dgm:pt>
    <dgm:pt modelId="{467D50E8-822E-49E3-8867-44C852C09E20}" type="pres">
      <dgm:prSet presAssocID="{3934E11C-FC34-4A09-BB82-130430C698C4}" presName="compNode" presStyleCnt="0"/>
      <dgm:spPr/>
    </dgm:pt>
    <dgm:pt modelId="{7FC84C0A-4BA8-4455-81D8-34B4C7C4530C}" type="pres">
      <dgm:prSet presAssocID="{3934E11C-FC34-4A09-BB82-130430C698C4}" presName="noGeometry" presStyleCnt="0"/>
      <dgm:spPr/>
    </dgm:pt>
    <dgm:pt modelId="{63C3E2E1-5B95-406C-912E-BE7060D06313}" type="pres">
      <dgm:prSet presAssocID="{3934E11C-FC34-4A09-BB82-130430C698C4}" presName="childTextVisible" presStyleLbl="bgAccFollowNode1" presStyleIdx="0" presStyleCnt="3" custScaleX="197061" custScaleY="81834" custLinFactNeighborX="-12759">
        <dgm:presLayoutVars>
          <dgm:bulletEnabled val="1"/>
        </dgm:presLayoutVars>
      </dgm:prSet>
      <dgm:spPr/>
      <dgm:t>
        <a:bodyPr/>
        <a:lstStyle/>
        <a:p>
          <a:endParaRPr lang="zh-CN" altLang="en-US"/>
        </a:p>
      </dgm:t>
    </dgm:pt>
    <dgm:pt modelId="{0B4FA807-3E73-48B9-A382-96FF14A5E5FA}" type="pres">
      <dgm:prSet presAssocID="{3934E11C-FC34-4A09-BB82-130430C698C4}" presName="childTextHidden" presStyleLbl="bgAccFollowNode1" presStyleIdx="0" presStyleCnt="3"/>
      <dgm:spPr/>
      <dgm:t>
        <a:bodyPr/>
        <a:lstStyle/>
        <a:p>
          <a:endParaRPr lang="zh-CN" altLang="en-US"/>
        </a:p>
      </dgm:t>
    </dgm:pt>
    <dgm:pt modelId="{0DAD0F52-8D0A-4082-A89C-B95B1B9A0E38}" type="pres">
      <dgm:prSet presAssocID="{3934E11C-FC34-4A09-BB82-130430C698C4}" presName="parentText" presStyleLbl="node1" presStyleIdx="0" presStyleCnt="3" custScaleX="143571" custLinFactNeighborX="-8688">
        <dgm:presLayoutVars>
          <dgm:chMax val="1"/>
          <dgm:bulletEnabled val="1"/>
        </dgm:presLayoutVars>
      </dgm:prSet>
      <dgm:spPr/>
      <dgm:t>
        <a:bodyPr/>
        <a:lstStyle/>
        <a:p>
          <a:endParaRPr lang="zh-CN" altLang="en-US"/>
        </a:p>
      </dgm:t>
    </dgm:pt>
    <dgm:pt modelId="{6D8F69ED-A17D-48D1-B69D-8A784C77B557}" type="pres">
      <dgm:prSet presAssocID="{3934E11C-FC34-4A09-BB82-130430C698C4}" presName="aSpace" presStyleCnt="0"/>
      <dgm:spPr/>
    </dgm:pt>
    <dgm:pt modelId="{7F3E91C3-826B-40FE-AC10-F84B5484D372}" type="pres">
      <dgm:prSet presAssocID="{C1988CD1-9B09-4A20-96FB-20623613F897}" presName="compNode" presStyleCnt="0"/>
      <dgm:spPr/>
    </dgm:pt>
    <dgm:pt modelId="{D25339E4-CC86-4EBC-A298-393A8B06FAD3}" type="pres">
      <dgm:prSet presAssocID="{C1988CD1-9B09-4A20-96FB-20623613F897}" presName="noGeometry" presStyleCnt="0"/>
      <dgm:spPr/>
    </dgm:pt>
    <dgm:pt modelId="{E66ADCC4-C909-4B2B-BF02-1CB666C625D8}" type="pres">
      <dgm:prSet presAssocID="{C1988CD1-9B09-4A20-96FB-20623613F897}" presName="childTextVisible" presStyleLbl="bgAccFollowNode1" presStyleIdx="1" presStyleCnt="3" custScaleX="259779" custScaleY="81834">
        <dgm:presLayoutVars>
          <dgm:bulletEnabled val="1"/>
        </dgm:presLayoutVars>
      </dgm:prSet>
      <dgm:spPr/>
      <dgm:t>
        <a:bodyPr/>
        <a:lstStyle/>
        <a:p>
          <a:endParaRPr lang="zh-CN" altLang="en-US"/>
        </a:p>
      </dgm:t>
    </dgm:pt>
    <dgm:pt modelId="{7A53A97D-F092-4674-B833-2E677355FFD2}" type="pres">
      <dgm:prSet presAssocID="{C1988CD1-9B09-4A20-96FB-20623613F897}" presName="childTextHidden" presStyleLbl="bgAccFollowNode1" presStyleIdx="1" presStyleCnt="3"/>
      <dgm:spPr/>
      <dgm:t>
        <a:bodyPr/>
        <a:lstStyle/>
        <a:p>
          <a:endParaRPr lang="zh-CN" altLang="en-US"/>
        </a:p>
      </dgm:t>
    </dgm:pt>
    <dgm:pt modelId="{6DD3EAAF-B283-45F0-A345-2E5EABE4B643}" type="pres">
      <dgm:prSet presAssocID="{C1988CD1-9B09-4A20-96FB-20623613F897}" presName="parentText" presStyleLbl="node1" presStyleIdx="1" presStyleCnt="3" custScaleX="133589" custLinFactNeighborX="-81518">
        <dgm:presLayoutVars>
          <dgm:chMax val="1"/>
          <dgm:bulletEnabled val="1"/>
        </dgm:presLayoutVars>
      </dgm:prSet>
      <dgm:spPr/>
      <dgm:t>
        <a:bodyPr/>
        <a:lstStyle/>
        <a:p>
          <a:endParaRPr lang="zh-CN" altLang="en-US"/>
        </a:p>
      </dgm:t>
    </dgm:pt>
    <dgm:pt modelId="{B54943BD-29B3-4544-A111-C05C53C7A66C}" type="pres">
      <dgm:prSet presAssocID="{C1988CD1-9B09-4A20-96FB-20623613F897}" presName="aSpace" presStyleCnt="0"/>
      <dgm:spPr/>
    </dgm:pt>
    <dgm:pt modelId="{90D7EFF0-10C6-41F9-A99F-76F903BBEB9C}" type="pres">
      <dgm:prSet presAssocID="{05767DB5-AD0D-47FC-BFEB-5689B9A7BAFB}" presName="compNode" presStyleCnt="0"/>
      <dgm:spPr/>
    </dgm:pt>
    <dgm:pt modelId="{1F8F72C3-60A3-444E-930A-3055AEC559B9}" type="pres">
      <dgm:prSet presAssocID="{05767DB5-AD0D-47FC-BFEB-5689B9A7BAFB}" presName="noGeometry" presStyleCnt="0"/>
      <dgm:spPr/>
    </dgm:pt>
    <dgm:pt modelId="{E7736D3B-07CA-4EDC-A5E0-93F1D2712F6E}" type="pres">
      <dgm:prSet presAssocID="{05767DB5-AD0D-47FC-BFEB-5689B9A7BAFB}" presName="childTextVisible" presStyleLbl="bgAccFollowNode1" presStyleIdx="2" presStyleCnt="3" custScaleX="137457" custScaleY="81834" custLinFactNeighborX="-20290">
        <dgm:presLayoutVars>
          <dgm:bulletEnabled val="1"/>
        </dgm:presLayoutVars>
      </dgm:prSet>
      <dgm:spPr/>
    </dgm:pt>
    <dgm:pt modelId="{43A3917E-E80F-4BEF-96F3-D97FC82BD854}" type="pres">
      <dgm:prSet presAssocID="{05767DB5-AD0D-47FC-BFEB-5689B9A7BAFB}" presName="childTextHidden" presStyleLbl="bgAccFollowNode1" presStyleIdx="2" presStyleCnt="3"/>
      <dgm:spPr/>
    </dgm:pt>
    <dgm:pt modelId="{C741C36A-994B-48A4-A5FB-505FDA308850}" type="pres">
      <dgm:prSet presAssocID="{05767DB5-AD0D-47FC-BFEB-5689B9A7BAFB}" presName="parentText" presStyleLbl="node1" presStyleIdx="2" presStyleCnt="3" custScaleX="149614" custScaleY="100272" custLinFactNeighborX="20614">
        <dgm:presLayoutVars>
          <dgm:chMax val="1"/>
          <dgm:bulletEnabled val="1"/>
        </dgm:presLayoutVars>
      </dgm:prSet>
      <dgm:spPr/>
      <dgm:t>
        <a:bodyPr/>
        <a:lstStyle/>
        <a:p>
          <a:endParaRPr lang="zh-CN" altLang="en-US"/>
        </a:p>
      </dgm:t>
    </dgm:pt>
  </dgm:ptLst>
  <dgm:cxnLst>
    <dgm:cxn modelId="{3C252AC9-8916-4D62-99A1-404602290026}" srcId="{54DBBA65-326E-4E7F-8455-74DBCA3633D8}" destId="{05767DB5-AD0D-47FC-BFEB-5689B9A7BAFB}" srcOrd="2" destOrd="0" parTransId="{E562FAE2-312E-4412-94E2-03D378CCB3F3}" sibTransId="{8610E397-79B4-49DB-AF72-D68D06BEF1A4}"/>
    <dgm:cxn modelId="{2FA79389-2995-4AC5-B5ED-88D968254E10}" type="presOf" srcId="{54DBBA65-326E-4E7F-8455-74DBCA3633D8}" destId="{30688379-53A1-43A3-95CE-A9ED38A4005A}" srcOrd="0" destOrd="0" presId="urn:microsoft.com/office/officeart/2005/8/layout/hProcess6"/>
    <dgm:cxn modelId="{8A372169-1BFA-4788-AC99-09779E4F00E2}" type="presOf" srcId="{3934E11C-FC34-4A09-BB82-130430C698C4}" destId="{0DAD0F52-8D0A-4082-A89C-B95B1B9A0E38}" srcOrd="0" destOrd="0" presId="urn:microsoft.com/office/officeart/2005/8/layout/hProcess6"/>
    <dgm:cxn modelId="{1045DFE3-3D39-4A42-AD34-E3C4AC5A9C33}" srcId="{C1988CD1-9B09-4A20-96FB-20623613F897}" destId="{78181E26-C6B6-45BD-902F-DC10DB741614}" srcOrd="0" destOrd="0" parTransId="{D009E5E7-EC5C-4C87-976F-26BCC64559B3}" sibTransId="{C1AE8120-6F14-420B-A95F-88572DD2A692}"/>
    <dgm:cxn modelId="{933AB751-D060-481F-983C-9046123C2892}" type="presOf" srcId="{B27B14BB-47A4-4DA1-95B7-42B423A54E49}" destId="{0B4FA807-3E73-48B9-A382-96FF14A5E5FA}" srcOrd="1" destOrd="0" presId="urn:microsoft.com/office/officeart/2005/8/layout/hProcess6"/>
    <dgm:cxn modelId="{FC87D31C-9491-4F69-BA33-049B9FA1FEF8}" srcId="{3934E11C-FC34-4A09-BB82-130430C698C4}" destId="{B27B14BB-47A4-4DA1-95B7-42B423A54E49}" srcOrd="0" destOrd="0" parTransId="{90A3CDC7-E794-4017-816D-8D71C578834B}" sibTransId="{CA29B308-725C-4A08-977E-B0E361EF6979}"/>
    <dgm:cxn modelId="{E3B10645-C541-45C8-8077-960691AED961}" srcId="{54DBBA65-326E-4E7F-8455-74DBCA3633D8}" destId="{3934E11C-FC34-4A09-BB82-130430C698C4}" srcOrd="0" destOrd="0" parTransId="{7C00238D-BFB6-4A81-BBF6-C22BB725C453}" sibTransId="{E56363B9-ED7A-454B-AB91-C2A5B0C54B4D}"/>
    <dgm:cxn modelId="{4D05CF04-2535-4450-B32D-D8F8C448180A}" type="presOf" srcId="{B27B14BB-47A4-4DA1-95B7-42B423A54E49}" destId="{63C3E2E1-5B95-406C-912E-BE7060D06313}" srcOrd="0" destOrd="0" presId="urn:microsoft.com/office/officeart/2005/8/layout/hProcess6"/>
    <dgm:cxn modelId="{0F3E388E-311B-4491-A2CD-B5493C9E9D4A}" type="presOf" srcId="{C1988CD1-9B09-4A20-96FB-20623613F897}" destId="{6DD3EAAF-B283-45F0-A345-2E5EABE4B643}" srcOrd="0" destOrd="0" presId="urn:microsoft.com/office/officeart/2005/8/layout/hProcess6"/>
    <dgm:cxn modelId="{18B999B1-3F84-4EFC-B33C-AC0C2934E7E6}" srcId="{54DBBA65-326E-4E7F-8455-74DBCA3633D8}" destId="{C1988CD1-9B09-4A20-96FB-20623613F897}" srcOrd="1" destOrd="0" parTransId="{34676DAE-A430-487E-8313-94F4DF2200B6}" sibTransId="{78F59ED4-4884-48F7-B22A-EB3654BC6E4D}"/>
    <dgm:cxn modelId="{372C2FDF-E796-4B51-A45B-A6BD9072B8B0}" type="presOf" srcId="{78181E26-C6B6-45BD-902F-DC10DB741614}" destId="{E66ADCC4-C909-4B2B-BF02-1CB666C625D8}" srcOrd="0" destOrd="0" presId="urn:microsoft.com/office/officeart/2005/8/layout/hProcess6"/>
    <dgm:cxn modelId="{483BABCF-F528-47D2-A946-CE0B4CD7560F}" type="presOf" srcId="{78181E26-C6B6-45BD-902F-DC10DB741614}" destId="{7A53A97D-F092-4674-B833-2E677355FFD2}" srcOrd="1" destOrd="0" presId="urn:microsoft.com/office/officeart/2005/8/layout/hProcess6"/>
    <dgm:cxn modelId="{00D308F6-B874-4F33-93E3-D65BCE146B92}" type="presOf" srcId="{05767DB5-AD0D-47FC-BFEB-5689B9A7BAFB}" destId="{C741C36A-994B-48A4-A5FB-505FDA308850}" srcOrd="0" destOrd="0" presId="urn:microsoft.com/office/officeart/2005/8/layout/hProcess6"/>
    <dgm:cxn modelId="{3C9EB860-3D8C-433F-9836-54F393DA6A61}" type="presParOf" srcId="{30688379-53A1-43A3-95CE-A9ED38A4005A}" destId="{467D50E8-822E-49E3-8867-44C852C09E20}" srcOrd="0" destOrd="0" presId="urn:microsoft.com/office/officeart/2005/8/layout/hProcess6"/>
    <dgm:cxn modelId="{3F988616-5853-42C0-B269-68AA60F65249}" type="presParOf" srcId="{467D50E8-822E-49E3-8867-44C852C09E20}" destId="{7FC84C0A-4BA8-4455-81D8-34B4C7C4530C}" srcOrd="0" destOrd="0" presId="urn:microsoft.com/office/officeart/2005/8/layout/hProcess6"/>
    <dgm:cxn modelId="{EDFC19BB-63F9-43E3-BC1F-D9730BF06336}" type="presParOf" srcId="{467D50E8-822E-49E3-8867-44C852C09E20}" destId="{63C3E2E1-5B95-406C-912E-BE7060D06313}" srcOrd="1" destOrd="0" presId="urn:microsoft.com/office/officeart/2005/8/layout/hProcess6"/>
    <dgm:cxn modelId="{DB69A705-E6D4-4417-ABB0-46243C754331}" type="presParOf" srcId="{467D50E8-822E-49E3-8867-44C852C09E20}" destId="{0B4FA807-3E73-48B9-A382-96FF14A5E5FA}" srcOrd="2" destOrd="0" presId="urn:microsoft.com/office/officeart/2005/8/layout/hProcess6"/>
    <dgm:cxn modelId="{74BC467D-8513-41AE-9533-E7E3E20B1E98}" type="presParOf" srcId="{467D50E8-822E-49E3-8867-44C852C09E20}" destId="{0DAD0F52-8D0A-4082-A89C-B95B1B9A0E38}" srcOrd="3" destOrd="0" presId="urn:microsoft.com/office/officeart/2005/8/layout/hProcess6"/>
    <dgm:cxn modelId="{F6C8FE19-99DB-4E47-AF75-DC5E9F83CFAE}" type="presParOf" srcId="{30688379-53A1-43A3-95CE-A9ED38A4005A}" destId="{6D8F69ED-A17D-48D1-B69D-8A784C77B557}" srcOrd="1" destOrd="0" presId="urn:microsoft.com/office/officeart/2005/8/layout/hProcess6"/>
    <dgm:cxn modelId="{EF18E219-BD46-419C-BF22-65056F7D70C5}" type="presParOf" srcId="{30688379-53A1-43A3-95CE-A9ED38A4005A}" destId="{7F3E91C3-826B-40FE-AC10-F84B5484D372}" srcOrd="2" destOrd="0" presId="urn:microsoft.com/office/officeart/2005/8/layout/hProcess6"/>
    <dgm:cxn modelId="{1F6112A2-AA0C-4F49-9D8A-80E54757F488}" type="presParOf" srcId="{7F3E91C3-826B-40FE-AC10-F84B5484D372}" destId="{D25339E4-CC86-4EBC-A298-393A8B06FAD3}" srcOrd="0" destOrd="0" presId="urn:microsoft.com/office/officeart/2005/8/layout/hProcess6"/>
    <dgm:cxn modelId="{075D9985-9396-4F04-ADE9-AB1652111212}" type="presParOf" srcId="{7F3E91C3-826B-40FE-AC10-F84B5484D372}" destId="{E66ADCC4-C909-4B2B-BF02-1CB666C625D8}" srcOrd="1" destOrd="0" presId="urn:microsoft.com/office/officeart/2005/8/layout/hProcess6"/>
    <dgm:cxn modelId="{2E8936AF-34AF-4762-B155-B6AB3B4E2D50}" type="presParOf" srcId="{7F3E91C3-826B-40FE-AC10-F84B5484D372}" destId="{7A53A97D-F092-4674-B833-2E677355FFD2}" srcOrd="2" destOrd="0" presId="urn:microsoft.com/office/officeart/2005/8/layout/hProcess6"/>
    <dgm:cxn modelId="{342B6764-FF64-4EB9-8A8C-88E044D9A626}" type="presParOf" srcId="{7F3E91C3-826B-40FE-AC10-F84B5484D372}" destId="{6DD3EAAF-B283-45F0-A345-2E5EABE4B643}" srcOrd="3" destOrd="0" presId="urn:microsoft.com/office/officeart/2005/8/layout/hProcess6"/>
    <dgm:cxn modelId="{8CF01242-0E50-41CB-89CF-7A11A1CF1916}" type="presParOf" srcId="{30688379-53A1-43A3-95CE-A9ED38A4005A}" destId="{B54943BD-29B3-4544-A111-C05C53C7A66C}" srcOrd="3" destOrd="0" presId="urn:microsoft.com/office/officeart/2005/8/layout/hProcess6"/>
    <dgm:cxn modelId="{E2088456-4F01-4D6F-A5C2-CC56A8733D9D}" type="presParOf" srcId="{30688379-53A1-43A3-95CE-A9ED38A4005A}" destId="{90D7EFF0-10C6-41F9-A99F-76F903BBEB9C}" srcOrd="4" destOrd="0" presId="urn:microsoft.com/office/officeart/2005/8/layout/hProcess6"/>
    <dgm:cxn modelId="{F0FA3564-2856-48B9-876B-B4EACBE59682}" type="presParOf" srcId="{90D7EFF0-10C6-41F9-A99F-76F903BBEB9C}" destId="{1F8F72C3-60A3-444E-930A-3055AEC559B9}" srcOrd="0" destOrd="0" presId="urn:microsoft.com/office/officeart/2005/8/layout/hProcess6"/>
    <dgm:cxn modelId="{E3FFBD9D-A22E-4A7E-9E9F-0CEB61ADCDEA}" type="presParOf" srcId="{90D7EFF0-10C6-41F9-A99F-76F903BBEB9C}" destId="{E7736D3B-07CA-4EDC-A5E0-93F1D2712F6E}" srcOrd="1" destOrd="0" presId="urn:microsoft.com/office/officeart/2005/8/layout/hProcess6"/>
    <dgm:cxn modelId="{3099B1F3-B3B2-499C-BBCD-090C1BB306CB}" type="presParOf" srcId="{90D7EFF0-10C6-41F9-A99F-76F903BBEB9C}" destId="{43A3917E-E80F-4BEF-96F3-D97FC82BD854}" srcOrd="2" destOrd="0" presId="urn:microsoft.com/office/officeart/2005/8/layout/hProcess6"/>
    <dgm:cxn modelId="{DB973324-E26F-471B-8F31-B15E77749C24}" type="presParOf" srcId="{90D7EFF0-10C6-41F9-A99F-76F903BBEB9C}" destId="{C741C36A-994B-48A4-A5FB-505FDA308850}"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3E2E1-5B95-406C-912E-BE7060D06313}">
      <dsp:nvSpPr>
        <dsp:cNvPr id="0" name=""/>
        <dsp:cNvSpPr/>
      </dsp:nvSpPr>
      <dsp:spPr>
        <a:xfrm>
          <a:off x="0" y="144016"/>
          <a:ext cx="2380422"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15240" rIns="3048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tx1"/>
              </a:solidFill>
              <a:latin typeface="楷体" panose="02010609060101010101" pitchFamily="49" charset="-122"/>
              <a:ea typeface="楷体" panose="02010609060101010101" pitchFamily="49" charset="-122"/>
            </a:rPr>
            <a:t> </a:t>
          </a:r>
          <a:r>
            <a:rPr lang="zh-CN" altLang="en-US" sz="1600" b="1" kern="1200" dirty="0" smtClean="0">
              <a:solidFill>
                <a:schemeClr val="tx1"/>
              </a:solidFill>
              <a:latin typeface="楷体" panose="02010609060101010101" pitchFamily="49" charset="-122"/>
              <a:ea typeface="楷体" panose="02010609060101010101" pitchFamily="49" charset="-122"/>
            </a:rPr>
            <a:t>加工</a:t>
          </a:r>
          <a:endParaRPr lang="zh-CN" altLang="en-US" sz="1600" b="1" kern="1200" dirty="0">
            <a:solidFill>
              <a:schemeClr val="tx1"/>
            </a:solidFill>
            <a:latin typeface="楷体" panose="02010609060101010101" pitchFamily="49" charset="-122"/>
            <a:ea typeface="楷体" panose="02010609060101010101" pitchFamily="49" charset="-122"/>
          </a:endParaRPr>
        </a:p>
      </dsp:txBody>
      <dsp:txXfrm>
        <a:off x="595105" y="273630"/>
        <a:ext cx="1482883" cy="604866"/>
      </dsp:txXfrm>
    </dsp:sp>
    <dsp:sp modelId="{0DAD0F52-8D0A-4082-A89C-B95B1B9A0E38}">
      <dsp:nvSpPr>
        <dsp:cNvPr id="0" name=""/>
        <dsp:cNvSpPr/>
      </dsp:nvSpPr>
      <dsp:spPr>
        <a:xfrm>
          <a:off x="102872" y="274073"/>
          <a:ext cx="867141" cy="6039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数据</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229862" y="362524"/>
        <a:ext cx="613161" cy="427079"/>
      </dsp:txXfrm>
    </dsp:sp>
    <dsp:sp modelId="{E66ADCC4-C909-4B2B-BF02-1CB666C625D8}">
      <dsp:nvSpPr>
        <dsp:cNvPr id="0" name=""/>
        <dsp:cNvSpPr/>
      </dsp:nvSpPr>
      <dsp:spPr>
        <a:xfrm>
          <a:off x="2458607" y="144016"/>
          <a:ext cx="3138032"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楷体" panose="02010609060101010101" pitchFamily="49" charset="-122"/>
              <a:ea typeface="楷体" panose="02010609060101010101" pitchFamily="49" charset="-122"/>
            </a:rPr>
            <a:t> </a:t>
          </a:r>
          <a:r>
            <a:rPr lang="zh-CN" altLang="en-US" sz="1600" b="1" kern="1200" dirty="0" smtClean="0">
              <a:solidFill>
                <a:schemeClr val="tx1"/>
              </a:solidFill>
              <a:latin typeface="楷体" panose="02010609060101010101" pitchFamily="49" charset="-122"/>
              <a:ea typeface="楷体" panose="02010609060101010101" pitchFamily="49" charset="-122"/>
            </a:rPr>
            <a:t>归纳、演绎、比较</a:t>
          </a:r>
          <a:endParaRPr lang="zh-CN" altLang="en-US" sz="1600" b="1" kern="1200" dirty="0">
            <a:solidFill>
              <a:schemeClr val="tx1"/>
            </a:solidFill>
            <a:latin typeface="楷体" panose="02010609060101010101" pitchFamily="49" charset="-122"/>
            <a:ea typeface="楷体" panose="02010609060101010101" pitchFamily="49" charset="-122"/>
          </a:endParaRPr>
        </a:p>
      </dsp:txBody>
      <dsp:txXfrm>
        <a:off x="3243115" y="273630"/>
        <a:ext cx="2051091" cy="604866"/>
      </dsp:txXfrm>
    </dsp:sp>
    <dsp:sp modelId="{6DD3EAAF-B283-45F0-A345-2E5EABE4B643}">
      <dsp:nvSpPr>
        <dsp:cNvPr id="0" name=""/>
        <dsp:cNvSpPr/>
      </dsp:nvSpPr>
      <dsp:spPr>
        <a:xfrm>
          <a:off x="2527862" y="274073"/>
          <a:ext cx="806852" cy="6039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信息</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2646023" y="362524"/>
        <a:ext cx="570530" cy="427079"/>
      </dsp:txXfrm>
    </dsp:sp>
    <dsp:sp modelId="{E7736D3B-07CA-4EDC-A5E0-93F1D2712F6E}">
      <dsp:nvSpPr>
        <dsp:cNvPr id="0" name=""/>
        <dsp:cNvSpPr/>
      </dsp:nvSpPr>
      <dsp:spPr>
        <a:xfrm>
          <a:off x="5652628" y="144016"/>
          <a:ext cx="1660428" cy="86409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741C36A-994B-48A4-A5FB-505FDA308850}">
      <dsp:nvSpPr>
        <dsp:cNvPr id="0" name=""/>
        <dsp:cNvSpPr/>
      </dsp:nvSpPr>
      <dsp:spPr>
        <a:xfrm>
          <a:off x="5796642" y="273252"/>
          <a:ext cx="903640" cy="6056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楷体" panose="02010609060101010101" pitchFamily="49" charset="-122"/>
              <a:ea typeface="楷体" panose="02010609060101010101" pitchFamily="49" charset="-122"/>
            </a:rPr>
            <a:t>知识</a:t>
          </a:r>
          <a:endParaRPr lang="zh-CN" altLang="en-US" sz="2000" b="1" kern="1200" dirty="0">
            <a:solidFill>
              <a:schemeClr val="tx1"/>
            </a:solidFill>
            <a:latin typeface="楷体" panose="02010609060101010101" pitchFamily="49" charset="-122"/>
            <a:ea typeface="楷体" panose="02010609060101010101" pitchFamily="49" charset="-122"/>
          </a:endParaRPr>
        </a:p>
      </dsp:txBody>
      <dsp:txXfrm>
        <a:off x="5928977" y="361943"/>
        <a:ext cx="638970" cy="4282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ea typeface="黑体" panose="02010609060101010101" pitchFamily="49" charset="-122"/>
              </a:defRPr>
            </a:lvl1pPr>
          </a:lstStyle>
          <a:p>
            <a:pPr>
              <a:defRPr/>
            </a:pPr>
            <a:endParaRPr lang="zh-CN" altLang="zh-CN"/>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ea typeface="黑体" panose="02010609060101010101" pitchFamily="49" charset="-122"/>
              </a:defRPr>
            </a:lvl1pPr>
          </a:lstStyle>
          <a:p>
            <a:pPr>
              <a:defRPr/>
            </a:pPr>
            <a:endParaRPr lang="zh-CN" altLang="zh-CN"/>
          </a:p>
        </p:txBody>
      </p:sp>
      <p:sp>
        <p:nvSpPr>
          <p:cNvPr id="11162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162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sz="1200" b="0">
                <a:solidFill>
                  <a:schemeClr val="tx1"/>
                </a:solidFill>
                <a:latin typeface="Arial" panose="020B0604020202020204" pitchFamily="34" charset="0"/>
              </a:rPr>
              <a:t>单击此处编辑母版文本样式</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第二级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第三级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第四级</a:t>
            </a:r>
            <a:endParaRPr lang="zh-CN" sz="1200" b="0">
              <a:solidFill>
                <a:schemeClr val="tx1"/>
              </a:solidFill>
              <a:latin typeface="Arial" panose="020B0604020202020204" pitchFamily="34" charset="0"/>
            </a:endParaRPr>
          </a:p>
          <a:p>
            <a:pPr defTabSz="0">
              <a:spcBef>
                <a:spcPct val="30000"/>
              </a:spcBef>
            </a:pPr>
            <a:r>
              <a:rPr lang="zh-CN" sz="1200" b="0">
                <a:solidFill>
                  <a:schemeClr val="tx1"/>
                </a:solidFill>
                <a:latin typeface="Arial" panose="020B0604020202020204" pitchFamily="34" charset="0"/>
              </a:rPr>
              <a:t>第五级</a:t>
            </a:r>
            <a:endParaRPr lang="zh-CN"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a:ea typeface="黑体" panose="02010609060101010101" pitchFamily="49" charset="-122"/>
              </a:defRPr>
            </a:lvl1pPr>
          </a:lstStyle>
          <a:p>
            <a:pPr>
              <a:defRPr/>
            </a:pPr>
            <a:endParaRPr lang="zh-CN"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a:ea typeface="黑体" panose="02010609060101010101" pitchFamily="49" charset="-122"/>
              </a:defRPr>
            </a:lvl1pPr>
          </a:lstStyle>
          <a:p>
            <a:pPr>
              <a:defRPr/>
            </a:pPr>
            <a:fld id="{15400684-74FF-498F-8ED2-5F6871FCC260}"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雷军</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38FC3BE8-DEBC-4DC3-86C8-CFE8F35F9A05}"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98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96731CF-7639-4595-87B6-03B5F29F015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9812" name="Rectangle 2"/>
          <p:cNvSpPr>
            <a:spLocks noGrp="1" noRot="1" noChangeAspect="1" noChangeArrowheads="1" noTextEdit="1"/>
          </p:cNvSpPr>
          <p:nvPr>
            <p:ph type="sldImg"/>
          </p:nvPr>
        </p:nvSpPr>
        <p:spPr>
          <a:xfrm>
            <a:off x="1152525" y="692150"/>
            <a:ext cx="4554538" cy="3416300"/>
          </a:xfrm>
        </p:spPr>
      </p:sp>
      <p:sp>
        <p:nvSpPr>
          <p:cNvPr id="11981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455251B9-E28D-4864-A160-B0F22CC922C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08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8DBD5E8-FAA4-4A39-BBEA-6B661D7B2440}"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0836" name="Rectangle 2"/>
          <p:cNvSpPr>
            <a:spLocks noGrp="1" noRot="1" noChangeAspect="1" noChangeArrowheads="1" noTextEdit="1"/>
          </p:cNvSpPr>
          <p:nvPr>
            <p:ph type="sldImg"/>
          </p:nvPr>
        </p:nvSpPr>
        <p:spPr>
          <a:xfrm>
            <a:off x="1152525" y="692150"/>
            <a:ext cx="4554538" cy="3416300"/>
          </a:xfrm>
        </p:spPr>
      </p:sp>
      <p:sp>
        <p:nvSpPr>
          <p:cNvPr id="12083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F73A5A3-AD5E-4913-98BD-46884871E32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18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4657BED-B00A-434A-AD04-1A4714CFD1C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1860" name="Rectangle 2"/>
          <p:cNvSpPr>
            <a:spLocks noGrp="1" noRot="1" noChangeAspect="1" noChangeArrowheads="1" noTextEdit="1"/>
          </p:cNvSpPr>
          <p:nvPr>
            <p:ph type="sldImg"/>
          </p:nvPr>
        </p:nvSpPr>
        <p:spPr>
          <a:xfrm>
            <a:off x="1152525" y="692150"/>
            <a:ext cx="4554538" cy="3416300"/>
          </a:xfrm>
        </p:spPr>
      </p:sp>
      <p:sp>
        <p:nvSpPr>
          <p:cNvPr id="12186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A8C1FFA-16C3-48E4-B3E3-26FEFF74196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28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D06B224-B164-46A5-B5CA-ECE076579AE8}"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2884" name="Rectangle 2"/>
          <p:cNvSpPr>
            <a:spLocks noGrp="1" noRot="1" noChangeAspect="1" noChangeArrowheads="1" noTextEdit="1"/>
          </p:cNvSpPr>
          <p:nvPr>
            <p:ph type="sldImg"/>
          </p:nvPr>
        </p:nvSpPr>
        <p:spPr>
          <a:xfrm>
            <a:off x="1152525" y="692150"/>
            <a:ext cx="4554538" cy="3416300"/>
          </a:xfrm>
        </p:spPr>
      </p:sp>
      <p:sp>
        <p:nvSpPr>
          <p:cNvPr id="12288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2904556-4341-4B71-B600-D430171CE578}"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373B0A8-3DF5-4564-B430-177FE149F12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3908" name="Rectangle 2"/>
          <p:cNvSpPr>
            <a:spLocks noGrp="1" noRot="1" noChangeAspect="1" noChangeArrowheads="1" noTextEdit="1"/>
          </p:cNvSpPr>
          <p:nvPr>
            <p:ph type="sldImg"/>
          </p:nvPr>
        </p:nvSpPr>
        <p:spPr>
          <a:xfrm>
            <a:off x="1152525" y="692150"/>
            <a:ext cx="4554538" cy="3416300"/>
          </a:xfrm>
        </p:spPr>
      </p:sp>
      <p:sp>
        <p:nvSpPr>
          <p:cNvPr id="12390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DBA3E25-2A4B-4FF4-BB5C-671665846F7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49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3E898502-7B30-44F1-9130-3A9A035B00F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4932" name="Rectangle 2"/>
          <p:cNvSpPr>
            <a:spLocks noGrp="1" noRot="1" noChangeAspect="1" noChangeArrowheads="1" noTextEdit="1"/>
          </p:cNvSpPr>
          <p:nvPr>
            <p:ph type="sldImg"/>
          </p:nvPr>
        </p:nvSpPr>
        <p:spPr>
          <a:xfrm>
            <a:off x="1152525" y="692150"/>
            <a:ext cx="4554538" cy="3416300"/>
          </a:xfrm>
        </p:spPr>
      </p:sp>
      <p:sp>
        <p:nvSpPr>
          <p:cNvPr id="12493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E9511EE-8920-47DF-915C-24ED06450F6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7D46C05-D1E2-435B-9297-8960F8A5B8FC}"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5956" name="Rectangle 2"/>
          <p:cNvSpPr>
            <a:spLocks noGrp="1" noRot="1" noChangeAspect="1" noChangeArrowheads="1" noTextEdit="1"/>
          </p:cNvSpPr>
          <p:nvPr>
            <p:ph type="sldImg"/>
          </p:nvPr>
        </p:nvSpPr>
        <p:spPr>
          <a:xfrm>
            <a:off x="1152525" y="692150"/>
            <a:ext cx="4554538" cy="3416300"/>
          </a:xfrm>
        </p:spPr>
      </p:sp>
      <p:sp>
        <p:nvSpPr>
          <p:cNvPr id="12595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A35CC4C-8B79-4413-85CB-2EA3D0F51A61}"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69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91932B5-B0D7-4F15-8612-FA12572D9ED1}"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6980" name="Rectangle 2"/>
          <p:cNvSpPr>
            <a:spLocks noGrp="1" noRot="1" noChangeAspect="1" noChangeArrowheads="1" noTextEdit="1"/>
          </p:cNvSpPr>
          <p:nvPr>
            <p:ph type="sldImg"/>
          </p:nvPr>
        </p:nvSpPr>
        <p:spPr>
          <a:xfrm>
            <a:off x="1152525" y="692150"/>
            <a:ext cx="4554538" cy="3416300"/>
          </a:xfrm>
        </p:spPr>
      </p:sp>
      <p:sp>
        <p:nvSpPr>
          <p:cNvPr id="12698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C8B9B5D-094C-4083-8966-A4F0D8522D6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80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AA2A883-C06E-497F-8F1C-0DB66939EB5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8004" name="Rectangle 2"/>
          <p:cNvSpPr>
            <a:spLocks noGrp="1" noRot="1" noChangeAspect="1" noChangeArrowheads="1" noTextEdit="1"/>
          </p:cNvSpPr>
          <p:nvPr>
            <p:ph type="sldImg"/>
          </p:nvPr>
        </p:nvSpPr>
        <p:spPr>
          <a:xfrm>
            <a:off x="1152525" y="692150"/>
            <a:ext cx="4554538" cy="3416300"/>
          </a:xfrm>
        </p:spPr>
      </p:sp>
      <p:sp>
        <p:nvSpPr>
          <p:cNvPr id="12800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A606F4-EAF4-4F5B-BBA0-1525FC6519F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290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6D31F2D-80E9-40D1-9B5B-9BD9D6B8747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29028" name="Rectangle 2"/>
          <p:cNvSpPr>
            <a:spLocks noGrp="1" noRot="1" noChangeAspect="1" noChangeArrowheads="1" noTextEdit="1"/>
          </p:cNvSpPr>
          <p:nvPr>
            <p:ph type="sldImg"/>
          </p:nvPr>
        </p:nvSpPr>
        <p:spPr>
          <a:xfrm>
            <a:off x="1152525" y="692150"/>
            <a:ext cx="4554538" cy="3416300"/>
          </a:xfrm>
        </p:spPr>
      </p:sp>
      <p:sp>
        <p:nvSpPr>
          <p:cNvPr id="12902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实际上，在公司里使用的电子文档处理软件不是只有</a:t>
            </a:r>
            <a:r>
              <a:rPr lang="en-US" altLang="zh-CN" dirty="0" err="1" smtClean="0"/>
              <a:t>microsolt</a:t>
            </a:r>
            <a:r>
              <a:rPr lang="en-US" altLang="zh-CN" baseline="0" dirty="0" smtClean="0"/>
              <a:t> </a:t>
            </a:r>
            <a:r>
              <a:rPr lang="zh-CN" altLang="en-US" baseline="0" dirty="0" smtClean="0"/>
              <a:t>也就是微软的</a:t>
            </a:r>
            <a:r>
              <a:rPr lang="en-US" altLang="zh-CN" baseline="0" dirty="0" smtClean="0"/>
              <a:t>word</a:t>
            </a:r>
            <a:r>
              <a:rPr lang="zh-CN" altLang="en-US" baseline="0" dirty="0" smtClean="0"/>
              <a:t>文档处理软件，还有我国金山公司的</a:t>
            </a:r>
            <a:r>
              <a:rPr lang="en-US" altLang="zh-CN" baseline="0" dirty="0" err="1" smtClean="0"/>
              <a:t>wps</a:t>
            </a:r>
            <a:r>
              <a:rPr lang="zh-CN" altLang="en-US" baseline="0" dirty="0" smtClean="0"/>
              <a:t>字处理软件，微软的</a:t>
            </a:r>
            <a:r>
              <a:rPr lang="en-US" altLang="zh-CN" baseline="0" dirty="0" smtClean="0"/>
              <a:t>word</a:t>
            </a:r>
            <a:r>
              <a:rPr lang="zh-CN" altLang="en-US" baseline="0" dirty="0" smtClean="0"/>
              <a:t>处理软件在大公司的使用往往要交一定版权费，但是依然还是世界上用的最多的办公文字处理软件。下面我们就来讲下这个</a:t>
            </a:r>
            <a:r>
              <a:rPr lang="en-US" altLang="zh-CN" baseline="0" dirty="0" smtClean="0"/>
              <a:t>word</a:t>
            </a:r>
            <a:r>
              <a:rPr lang="zh-CN" altLang="en-US" baseline="0" dirty="0" smtClean="0"/>
              <a:t>文档处理软件，然后就讲下软件的打开。</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1A70CAE-13A7-4D1E-A31D-D72B75ED9C57}"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00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BDCB2DB-97F0-49FD-8CC5-635C2A6B32E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0052" name="Rectangle 2"/>
          <p:cNvSpPr>
            <a:spLocks noGrp="1" noRot="1" noChangeAspect="1" noChangeArrowheads="1" noTextEdit="1"/>
          </p:cNvSpPr>
          <p:nvPr>
            <p:ph type="sldImg"/>
          </p:nvPr>
        </p:nvSpPr>
        <p:spPr>
          <a:xfrm>
            <a:off x="1152525" y="692150"/>
            <a:ext cx="4554538" cy="3416300"/>
          </a:xfrm>
        </p:spPr>
      </p:sp>
      <p:sp>
        <p:nvSpPr>
          <p:cNvPr id="13005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2CB53D9-7810-4000-9F7D-F0B699C49D1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10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D69412A-7469-4AF4-B9FB-ABA9B3CA0BB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1076" name="Rectangle 2"/>
          <p:cNvSpPr>
            <a:spLocks noGrp="1" noRot="1" noChangeAspect="1" noChangeArrowheads="1" noTextEdit="1"/>
          </p:cNvSpPr>
          <p:nvPr>
            <p:ph type="sldImg"/>
          </p:nvPr>
        </p:nvSpPr>
        <p:spPr>
          <a:xfrm>
            <a:off x="1152525" y="692150"/>
            <a:ext cx="4554538" cy="3416300"/>
          </a:xfrm>
        </p:spPr>
      </p:sp>
      <p:sp>
        <p:nvSpPr>
          <p:cNvPr id="13107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0DC22DE-E486-4DCF-92C5-EEE39860FF12}"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20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C6A1ACD-E51E-4D8B-8B4A-D5EC86EF06BC}"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2100" name="Rectangle 2"/>
          <p:cNvSpPr>
            <a:spLocks noGrp="1" noRot="1" noChangeAspect="1" noChangeArrowheads="1" noTextEdit="1"/>
          </p:cNvSpPr>
          <p:nvPr>
            <p:ph type="sldImg"/>
          </p:nvPr>
        </p:nvSpPr>
        <p:spPr>
          <a:xfrm>
            <a:off x="1152525" y="692150"/>
            <a:ext cx="4554538" cy="3416300"/>
          </a:xfrm>
        </p:spPr>
      </p:sp>
      <p:sp>
        <p:nvSpPr>
          <p:cNvPr id="1321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C4D077C0-CE3B-4B8C-9754-706F70C9B60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31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37C5219-DD24-4029-AB4D-D7A33A882CC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3124" name="Rectangle 2"/>
          <p:cNvSpPr>
            <a:spLocks noGrp="1" noRot="1" noChangeAspect="1" noChangeArrowheads="1" noTextEdit="1"/>
          </p:cNvSpPr>
          <p:nvPr>
            <p:ph type="sldImg"/>
          </p:nvPr>
        </p:nvSpPr>
        <p:spPr>
          <a:xfrm>
            <a:off x="1152525" y="692150"/>
            <a:ext cx="4554538" cy="3416300"/>
          </a:xfrm>
        </p:spPr>
      </p:sp>
      <p:sp>
        <p:nvSpPr>
          <p:cNvPr id="13312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3CDF4E1-E5E4-46EA-9720-05446EE979F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41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759C5882-241A-4652-BA7D-4F2CA5B21D8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4148" name="Rectangle 2"/>
          <p:cNvSpPr>
            <a:spLocks noGrp="1" noRot="1" noChangeAspect="1" noChangeArrowheads="1" noTextEdit="1"/>
          </p:cNvSpPr>
          <p:nvPr>
            <p:ph type="sldImg"/>
          </p:nvPr>
        </p:nvSpPr>
        <p:spPr>
          <a:xfrm>
            <a:off x="1152525" y="692150"/>
            <a:ext cx="4554538" cy="3416300"/>
          </a:xfrm>
        </p:spPr>
      </p:sp>
      <p:sp>
        <p:nvSpPr>
          <p:cNvPr id="13414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0DAD306-29F2-4C54-B460-A423F5C016F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51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807478F-2847-4210-9824-DD958F43CEB3}"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5172" name="Rectangle 2"/>
          <p:cNvSpPr>
            <a:spLocks noGrp="1" noRot="1" noChangeAspect="1" noChangeArrowheads="1" noTextEdit="1"/>
          </p:cNvSpPr>
          <p:nvPr>
            <p:ph type="sldImg"/>
          </p:nvPr>
        </p:nvSpPr>
        <p:spPr>
          <a:xfrm>
            <a:off x="1152525" y="692150"/>
            <a:ext cx="4554538" cy="3416300"/>
          </a:xfrm>
        </p:spPr>
      </p:sp>
      <p:sp>
        <p:nvSpPr>
          <p:cNvPr id="13517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60750F6-D9A7-4DDF-AE32-7DF82841A15D}"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61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9427F35-9EBC-4247-AF2D-96E75DB9618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6196" name="Rectangle 2"/>
          <p:cNvSpPr>
            <a:spLocks noGrp="1" noRot="1" noChangeAspect="1" noChangeArrowheads="1" noTextEdit="1"/>
          </p:cNvSpPr>
          <p:nvPr>
            <p:ph type="sldImg"/>
          </p:nvPr>
        </p:nvSpPr>
        <p:spPr>
          <a:xfrm>
            <a:off x="1152525" y="692150"/>
            <a:ext cx="4554538" cy="3416300"/>
          </a:xfrm>
        </p:spPr>
      </p:sp>
      <p:sp>
        <p:nvSpPr>
          <p:cNvPr id="13619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7C38CC-3824-4DA4-B678-DD5620C03CE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72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8BA8FCA-79E6-4C0C-8CC8-7CCF45C32C2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7220" name="Rectangle 2"/>
          <p:cNvSpPr>
            <a:spLocks noGrp="1" noRot="1" noChangeAspect="1" noChangeArrowheads="1" noTextEdit="1"/>
          </p:cNvSpPr>
          <p:nvPr>
            <p:ph type="sldImg"/>
          </p:nvPr>
        </p:nvSpPr>
        <p:spPr>
          <a:xfrm>
            <a:off x="1152525" y="692150"/>
            <a:ext cx="4554538" cy="3416300"/>
          </a:xfrm>
        </p:spPr>
      </p:sp>
      <p:sp>
        <p:nvSpPr>
          <p:cNvPr id="13722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025002-D60B-49B2-9536-E9D34DA70A9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36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BA97C973-5B8E-4008-B184-86F1F98FF606}"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3668" name="Rectangle 2"/>
          <p:cNvSpPr>
            <a:spLocks noGrp="1" noRot="1" noChangeAspect="1" noChangeArrowheads="1" noTextEdit="1"/>
          </p:cNvSpPr>
          <p:nvPr>
            <p:ph type="sldImg"/>
          </p:nvPr>
        </p:nvSpPr>
        <p:spPr>
          <a:xfrm>
            <a:off x="1152525" y="692150"/>
            <a:ext cx="4554538" cy="3416300"/>
          </a:xfrm>
        </p:spPr>
      </p:sp>
      <p:sp>
        <p:nvSpPr>
          <p:cNvPr id="11366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6422AC9-D8D8-4570-845F-2B4CBFDAEB9D}"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82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C125997-9F10-4F4B-AF7C-438299F8231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8244" name="Rectangle 2"/>
          <p:cNvSpPr>
            <a:spLocks noGrp="1" noRot="1" noChangeAspect="1" noChangeArrowheads="1" noTextEdit="1"/>
          </p:cNvSpPr>
          <p:nvPr>
            <p:ph type="sldImg"/>
          </p:nvPr>
        </p:nvSpPr>
        <p:spPr>
          <a:xfrm>
            <a:off x="1152525" y="692150"/>
            <a:ext cx="4554538" cy="3416300"/>
          </a:xfrm>
        </p:spPr>
      </p:sp>
      <p:sp>
        <p:nvSpPr>
          <p:cNvPr id="13824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97F987A-A17C-4D6F-9993-FFFFBBC5E322}"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392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CD85384-CD94-4FAF-9D35-D297681EE79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39268" name="Rectangle 2"/>
          <p:cNvSpPr>
            <a:spLocks noGrp="1" noRot="1" noChangeAspect="1" noChangeArrowheads="1" noTextEdit="1"/>
          </p:cNvSpPr>
          <p:nvPr>
            <p:ph type="sldImg"/>
          </p:nvPr>
        </p:nvSpPr>
        <p:spPr>
          <a:xfrm>
            <a:off x="1152525" y="692150"/>
            <a:ext cx="4554538" cy="3416300"/>
          </a:xfrm>
        </p:spPr>
      </p:sp>
      <p:sp>
        <p:nvSpPr>
          <p:cNvPr id="13926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9BBAE5E-7563-427A-8ACA-D6E17A7246F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02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A3AE3F3-8A2E-4738-8D4A-EF52F0AAC81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0292" name="Rectangle 2"/>
          <p:cNvSpPr>
            <a:spLocks noGrp="1" noRot="1" noChangeAspect="1" noChangeArrowheads="1" noTextEdit="1"/>
          </p:cNvSpPr>
          <p:nvPr>
            <p:ph type="sldImg"/>
          </p:nvPr>
        </p:nvSpPr>
        <p:spPr>
          <a:xfrm>
            <a:off x="1152525" y="692150"/>
            <a:ext cx="4554538" cy="3416300"/>
          </a:xfrm>
        </p:spPr>
      </p:sp>
      <p:sp>
        <p:nvSpPr>
          <p:cNvPr id="14029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4FA874E-9F36-443A-A2C8-6E02F7D48CC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2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018C33B-2265-45F9-9504-4BF9A49786E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2340" name="Rectangle 2"/>
          <p:cNvSpPr>
            <a:spLocks noGrp="1" noRot="1" noChangeAspect="1" noChangeArrowheads="1" noTextEdit="1"/>
          </p:cNvSpPr>
          <p:nvPr>
            <p:ph type="sldImg"/>
          </p:nvPr>
        </p:nvSpPr>
        <p:spPr>
          <a:xfrm>
            <a:off x="1152525" y="692150"/>
            <a:ext cx="4554538" cy="3416300"/>
          </a:xfrm>
        </p:spPr>
      </p:sp>
      <p:sp>
        <p:nvSpPr>
          <p:cNvPr id="1423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6549D3-E4D7-495F-8159-78A3BEFF6C8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13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7BE2DA9-F68E-4FFC-9DB0-5FA41772AD8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1316" name="Rectangle 2"/>
          <p:cNvSpPr>
            <a:spLocks noGrp="1" noRot="1" noChangeAspect="1" noChangeArrowheads="1" noTextEdit="1"/>
          </p:cNvSpPr>
          <p:nvPr>
            <p:ph type="sldImg"/>
          </p:nvPr>
        </p:nvSpPr>
        <p:spPr>
          <a:xfrm>
            <a:off x="1152525" y="692150"/>
            <a:ext cx="4554538" cy="3416300"/>
          </a:xfrm>
        </p:spPr>
      </p:sp>
      <p:sp>
        <p:nvSpPr>
          <p:cNvPr id="1413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读者，意林，其他的杂志</a:t>
            </a:r>
            <a:endParaRPr lang="zh-CN" altLang="en-US" dirty="0"/>
          </a:p>
        </p:txBody>
      </p:sp>
      <p:sp>
        <p:nvSpPr>
          <p:cNvPr id="4" name="灯片编号占位符 3"/>
          <p:cNvSpPr>
            <a:spLocks noGrp="1"/>
          </p:cNvSpPr>
          <p:nvPr>
            <p:ph type="sldNum" sz="quarter" idx="10"/>
          </p:nvPr>
        </p:nvSpPr>
        <p:spPr/>
        <p:txBody>
          <a:bodyPr/>
          <a:lstStyle/>
          <a:p>
            <a:pPr>
              <a:defRPr/>
            </a:pPr>
            <a:fld id="{15400684-74FF-498F-8ED2-5F6871FCC260}"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C4D097F3-EB3D-4255-B309-4F756E39C20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33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1201204-D712-41FB-9415-4051289207C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3364" name="Rectangle 2"/>
          <p:cNvSpPr>
            <a:spLocks noGrp="1" noRot="1" noChangeAspect="1" noChangeArrowheads="1" noTextEdit="1"/>
          </p:cNvSpPr>
          <p:nvPr>
            <p:ph type="sldImg"/>
          </p:nvPr>
        </p:nvSpPr>
        <p:spPr>
          <a:xfrm>
            <a:off x="1152525" y="692150"/>
            <a:ext cx="4554538" cy="3416300"/>
          </a:xfrm>
        </p:spPr>
      </p:sp>
      <p:sp>
        <p:nvSpPr>
          <p:cNvPr id="14336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1BC20A4F-BE10-4BD1-AFF7-5A25DA16235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4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A591A61-A2CC-4FD7-AB07-E14B3B97848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4388" name="Rectangle 2"/>
          <p:cNvSpPr>
            <a:spLocks noGrp="1" noRot="1" noChangeAspect="1" noChangeArrowheads="1" noTextEdit="1"/>
          </p:cNvSpPr>
          <p:nvPr>
            <p:ph type="sldImg"/>
          </p:nvPr>
        </p:nvSpPr>
        <p:spPr>
          <a:xfrm>
            <a:off x="1152525" y="692150"/>
            <a:ext cx="4554538" cy="3416300"/>
          </a:xfrm>
        </p:spPr>
      </p:sp>
      <p:sp>
        <p:nvSpPr>
          <p:cNvPr id="14438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2D91069B-EA6C-4109-B160-6551897AD47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54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F8872E0-1076-4DB1-A308-5A60DFAE345B}"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5412" name="Rectangle 2"/>
          <p:cNvSpPr>
            <a:spLocks noGrp="1" noRot="1" noChangeAspect="1" noChangeArrowheads="1" noTextEdit="1"/>
          </p:cNvSpPr>
          <p:nvPr>
            <p:ph type="sldImg"/>
          </p:nvPr>
        </p:nvSpPr>
        <p:spPr>
          <a:xfrm>
            <a:off x="1152525" y="692150"/>
            <a:ext cx="4554538" cy="3416300"/>
          </a:xfrm>
        </p:spPr>
      </p:sp>
      <p:sp>
        <p:nvSpPr>
          <p:cNvPr id="14541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837A03-C732-41A2-B091-5F8D024C5B7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6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1BE6CB9-896C-402D-869B-38D2DB10541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6436" name="Rectangle 2"/>
          <p:cNvSpPr>
            <a:spLocks noGrp="1" noRot="1" noChangeAspect="1" noChangeArrowheads="1" noTextEdit="1"/>
          </p:cNvSpPr>
          <p:nvPr>
            <p:ph type="sldImg"/>
          </p:nvPr>
        </p:nvSpPr>
        <p:spPr>
          <a:xfrm>
            <a:off x="1152525" y="692150"/>
            <a:ext cx="4554538" cy="3416300"/>
          </a:xfrm>
        </p:spPr>
      </p:sp>
      <p:sp>
        <p:nvSpPr>
          <p:cNvPr id="14643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B860E5AD-B9F8-4AAA-BBF2-0649A9497A35}"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3AE100B-80E5-4881-9EFF-AD09B2BBA33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7460" name="Rectangle 2"/>
          <p:cNvSpPr>
            <a:spLocks noGrp="1" noRot="1" noChangeAspect="1" noChangeArrowheads="1" noTextEdit="1"/>
          </p:cNvSpPr>
          <p:nvPr>
            <p:ph type="sldImg"/>
          </p:nvPr>
        </p:nvSpPr>
        <p:spPr>
          <a:xfrm>
            <a:off x="1152525" y="692150"/>
            <a:ext cx="4554538" cy="3416300"/>
          </a:xfrm>
        </p:spPr>
      </p:sp>
      <p:sp>
        <p:nvSpPr>
          <p:cNvPr id="14746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E9C5D680-709A-494F-BBE6-EE217F7747F0}"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8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DCDCD203-0992-4448-A087-EB41BF0AC67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8484" name="Rectangle 2"/>
          <p:cNvSpPr>
            <a:spLocks noGrp="1" noRot="1" noChangeAspect="1" noChangeArrowheads="1" noTextEdit="1"/>
          </p:cNvSpPr>
          <p:nvPr>
            <p:ph type="sldImg"/>
          </p:nvPr>
        </p:nvSpPr>
        <p:spPr>
          <a:xfrm>
            <a:off x="1152525" y="692150"/>
            <a:ext cx="4554538" cy="3416300"/>
          </a:xfrm>
        </p:spPr>
      </p:sp>
      <p:sp>
        <p:nvSpPr>
          <p:cNvPr id="14848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7475DF3-C518-4E17-B54E-CF1ABD22B9EB}"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A7638471-A3F8-4C38-AD70-DE28920DB367}"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49508" name="Rectangle 2"/>
          <p:cNvSpPr>
            <a:spLocks noGrp="1" noRot="1" noChangeAspect="1" noChangeArrowheads="1" noTextEdit="1"/>
          </p:cNvSpPr>
          <p:nvPr>
            <p:ph type="sldImg"/>
          </p:nvPr>
        </p:nvSpPr>
        <p:spPr>
          <a:xfrm>
            <a:off x="1152525" y="692150"/>
            <a:ext cx="4554538" cy="3416300"/>
          </a:xfrm>
        </p:spPr>
      </p:sp>
      <p:sp>
        <p:nvSpPr>
          <p:cNvPr id="14950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FB419C1A-7562-4222-913E-FF8AB683EA33}"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0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F697C04D-217B-4D2A-852E-6A9AA8271FD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0532" name="Rectangle 2"/>
          <p:cNvSpPr>
            <a:spLocks noGrp="1" noRot="1" noChangeAspect="1" noChangeArrowheads="1" noTextEdit="1"/>
          </p:cNvSpPr>
          <p:nvPr>
            <p:ph type="sldImg"/>
          </p:nvPr>
        </p:nvSpPr>
        <p:spPr>
          <a:xfrm>
            <a:off x="1152525" y="692150"/>
            <a:ext cx="4554538" cy="3416300"/>
          </a:xfrm>
        </p:spPr>
      </p:sp>
      <p:sp>
        <p:nvSpPr>
          <p:cNvPr id="15053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2A78D613-DD46-4606-8018-D77D75EE2F6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1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08851D06-1104-4F31-BB82-17E856CC9420}"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1556" name="Rectangle 2"/>
          <p:cNvSpPr>
            <a:spLocks noGrp="1" noRot="1" noChangeAspect="1" noChangeArrowheads="1" noTextEdit="1"/>
          </p:cNvSpPr>
          <p:nvPr>
            <p:ph type="sldImg"/>
          </p:nvPr>
        </p:nvSpPr>
        <p:spPr>
          <a:xfrm>
            <a:off x="1152525" y="692150"/>
            <a:ext cx="4554538" cy="3416300"/>
          </a:xfrm>
        </p:spPr>
      </p:sp>
      <p:sp>
        <p:nvSpPr>
          <p:cNvPr id="15155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326C08BB-808F-448D-A142-0B6A29DFF1C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2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1CE49415-780D-4247-BBA4-6C92DA839D1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2580" name="Rectangle 2"/>
          <p:cNvSpPr>
            <a:spLocks noGrp="1" noRot="1" noChangeAspect="1" noChangeArrowheads="1" noTextEdit="1"/>
          </p:cNvSpPr>
          <p:nvPr>
            <p:ph type="sldImg"/>
          </p:nvPr>
        </p:nvSpPr>
        <p:spPr>
          <a:xfrm>
            <a:off x="1152525" y="692150"/>
            <a:ext cx="4554538" cy="3416300"/>
          </a:xfrm>
        </p:spPr>
      </p:sp>
      <p:sp>
        <p:nvSpPr>
          <p:cNvPr id="15258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B9D917C-9DF9-43CE-AC14-6DE2B7213FC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486C23FF-541C-4D9F-A8E2-05107D4A8D8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4692" name="Rectangle 2"/>
          <p:cNvSpPr>
            <a:spLocks noGrp="1" noRot="1" noChangeAspect="1" noChangeArrowheads="1" noTextEdit="1"/>
          </p:cNvSpPr>
          <p:nvPr>
            <p:ph type="sldImg"/>
          </p:nvPr>
        </p:nvSpPr>
        <p:spPr>
          <a:xfrm>
            <a:off x="1152525" y="692150"/>
            <a:ext cx="4554538" cy="3416300"/>
          </a:xfrm>
        </p:spPr>
      </p:sp>
      <p:sp>
        <p:nvSpPr>
          <p:cNvPr id="11469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9694E175-F6A1-4974-A6C1-A05AE622FE8E}"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3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EDF74F95-7959-493D-B26E-076D38491F42}"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3604" name="Rectangle 2"/>
          <p:cNvSpPr>
            <a:spLocks noGrp="1" noRot="1" noChangeAspect="1" noChangeArrowheads="1" noTextEdit="1"/>
          </p:cNvSpPr>
          <p:nvPr>
            <p:ph type="sldImg"/>
          </p:nvPr>
        </p:nvSpPr>
        <p:spPr>
          <a:xfrm>
            <a:off x="1152525" y="692150"/>
            <a:ext cx="4554538" cy="3416300"/>
          </a:xfrm>
        </p:spPr>
      </p:sp>
      <p:sp>
        <p:nvSpPr>
          <p:cNvPr id="15360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6A61D135-12B4-4EA0-81A8-EC653AFC3D8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4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674B3370-60FF-4FC9-A359-F3A7B37FECD9}"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4628" name="Rectangle 2"/>
          <p:cNvSpPr>
            <a:spLocks noGrp="1" noRot="1" noChangeAspect="1" noChangeArrowheads="1" noTextEdit="1"/>
          </p:cNvSpPr>
          <p:nvPr>
            <p:ph type="sldImg"/>
          </p:nvPr>
        </p:nvSpPr>
        <p:spPr>
          <a:xfrm>
            <a:off x="1152525" y="692150"/>
            <a:ext cx="4554538" cy="3416300"/>
          </a:xfrm>
        </p:spPr>
      </p:sp>
      <p:sp>
        <p:nvSpPr>
          <p:cNvPr id="15462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0D7D4D9-A826-4667-835A-7921F918D0B9}"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56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745D7AB2-C64E-4588-9543-DE309C0B0A5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5652" name="Rectangle 2"/>
          <p:cNvSpPr>
            <a:spLocks noGrp="1" noRot="1" noChangeAspect="1" noChangeArrowheads="1" noTextEdit="1"/>
          </p:cNvSpPr>
          <p:nvPr>
            <p:ph type="sldImg"/>
          </p:nvPr>
        </p:nvSpPr>
        <p:spPr>
          <a:xfrm>
            <a:off x="1152525" y="692150"/>
            <a:ext cx="4554538" cy="3416300"/>
          </a:xfrm>
        </p:spPr>
      </p:sp>
      <p:sp>
        <p:nvSpPr>
          <p:cNvPr id="155653"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DDBDCB58-85C2-4813-B8C6-972C813465A6}"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6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5EE2C8E1-A4FB-4E15-AE4B-3542A17B452F}"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6676" name="Rectangle 2"/>
          <p:cNvSpPr>
            <a:spLocks noGrp="1" noRot="1" noChangeAspect="1" noChangeArrowheads="1" noTextEdit="1"/>
          </p:cNvSpPr>
          <p:nvPr>
            <p:ph type="sldImg"/>
          </p:nvPr>
        </p:nvSpPr>
        <p:spPr>
          <a:xfrm>
            <a:off x="1152525" y="692150"/>
            <a:ext cx="4554538" cy="3416300"/>
          </a:xfrm>
        </p:spPr>
      </p:sp>
      <p:sp>
        <p:nvSpPr>
          <p:cNvPr id="15667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895D5243-B89B-4287-95FC-328A2171A6FB}"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C00EF3A-5CA7-4680-935F-B6EF220E0E04}"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6740" name="Rectangle 2"/>
          <p:cNvSpPr>
            <a:spLocks noGrp="1" noRot="1" noChangeAspect="1" noChangeArrowheads="1" noTextEdit="1"/>
          </p:cNvSpPr>
          <p:nvPr>
            <p:ph type="sldImg"/>
          </p:nvPr>
        </p:nvSpPr>
        <p:spPr>
          <a:xfrm>
            <a:off x="1152525" y="692150"/>
            <a:ext cx="4554538" cy="3416300"/>
          </a:xfrm>
        </p:spPr>
      </p:sp>
      <p:sp>
        <p:nvSpPr>
          <p:cNvPr id="11674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7B22C01A-6048-4DBE-B7DC-F59BB90B649A}"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78E8654-DE7B-44E7-A55E-FF3ACB3314DD}"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57700" name="Rectangle 2"/>
          <p:cNvSpPr>
            <a:spLocks noGrp="1" noRot="1" noChangeAspect="1" noChangeArrowheads="1" noTextEdit="1"/>
          </p:cNvSpPr>
          <p:nvPr>
            <p:ph type="sldImg"/>
          </p:nvPr>
        </p:nvSpPr>
        <p:spPr>
          <a:xfrm>
            <a:off x="1152525" y="692150"/>
            <a:ext cx="4554538" cy="3416300"/>
          </a:xfrm>
        </p:spPr>
      </p:sp>
      <p:sp>
        <p:nvSpPr>
          <p:cNvPr id="157701"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0CAE5EB-C7CC-437D-972A-EC9B38F5AA6F}"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57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207DB872-A1D1-4DA3-B20F-FBE9B337415E}"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5716" name="Rectangle 2"/>
          <p:cNvSpPr>
            <a:spLocks noGrp="1" noRot="1" noChangeAspect="1" noChangeArrowheads="1" noTextEdit="1"/>
          </p:cNvSpPr>
          <p:nvPr>
            <p:ph type="sldImg"/>
          </p:nvPr>
        </p:nvSpPr>
        <p:spPr>
          <a:xfrm>
            <a:off x="1152525" y="692150"/>
            <a:ext cx="4554538" cy="3416300"/>
          </a:xfrm>
        </p:spPr>
      </p:sp>
      <p:sp>
        <p:nvSpPr>
          <p:cNvPr id="115717"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0BB73E6F-6A67-4E57-80AD-340A65DD35BC}"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77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9DB5593B-2278-4852-AC74-95E0E6F51345}"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7764" name="Rectangle 2"/>
          <p:cNvSpPr>
            <a:spLocks noGrp="1" noRot="1" noChangeAspect="1" noChangeArrowheads="1" noTextEdit="1"/>
          </p:cNvSpPr>
          <p:nvPr>
            <p:ph type="sldImg"/>
          </p:nvPr>
        </p:nvSpPr>
        <p:spPr>
          <a:xfrm>
            <a:off x="1152525" y="692150"/>
            <a:ext cx="4554538" cy="3416300"/>
          </a:xfrm>
        </p:spPr>
      </p:sp>
      <p:sp>
        <p:nvSpPr>
          <p:cNvPr id="117765"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A155EE97-9915-4E46-B1C3-658148C85654}" type="slidenum">
              <a:rPr lang="zh-CN" altLang="en-US" smtClean="0">
                <a:ea typeface="黑体" panose="02010609060101010101" pitchFamily="49" charset="-122"/>
              </a:rPr>
            </a:fld>
            <a:endParaRPr lang="en-US" altLang="zh-CN" smtClean="0">
              <a:ea typeface="黑体" panose="02010609060101010101" pitchFamily="49" charset="-122"/>
            </a:endParaRPr>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r"/>
            <a:fld id="{8964D8D3-BE27-4FE4-A6DD-E885D4DE25FA}" type="slidenum">
              <a:rPr lang="zh-CN" altLang="en-US" sz="1000" i="1">
                <a:solidFill>
                  <a:schemeClr val="tx1"/>
                </a:solidFill>
                <a:latin typeface="Arial" panose="020B0604020202020204" pitchFamily="34" charset="0"/>
              </a:rPr>
            </a:fld>
            <a:endParaRPr lang="en-US" altLang="zh-CN" sz="1000" i="1">
              <a:solidFill>
                <a:schemeClr val="tx1"/>
              </a:solidFill>
              <a:latin typeface="Arial" panose="020B0604020202020204" pitchFamily="34" charset="0"/>
            </a:endParaRPr>
          </a:p>
        </p:txBody>
      </p:sp>
      <p:sp>
        <p:nvSpPr>
          <p:cNvPr id="118788" name="Rectangle 2"/>
          <p:cNvSpPr>
            <a:spLocks noGrp="1" noRot="1" noChangeAspect="1" noChangeArrowheads="1" noTextEdit="1"/>
          </p:cNvSpPr>
          <p:nvPr>
            <p:ph type="sldImg"/>
          </p:nvPr>
        </p:nvSpPr>
        <p:spPr>
          <a:xfrm>
            <a:off x="1152525" y="692150"/>
            <a:ext cx="4554538" cy="3416300"/>
          </a:xfrm>
        </p:spPr>
      </p:sp>
      <p:sp>
        <p:nvSpPr>
          <p:cNvPr id="118789" name="Rectangle 3"/>
          <p:cNvSpPr>
            <a:spLocks noGrp="1" noChangeArrowheads="1"/>
          </p:cNvSpPr>
          <p:nvPr>
            <p:ph type="body" idx="1"/>
          </p:nvPr>
        </p:nvSpPr>
        <p:spPr bwMode="auto">
          <a:xfrm>
            <a:off x="914400" y="4343400"/>
            <a:ext cx="5029200" cy="4116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F14F2B1-5680-4CE4-8F03-2F35FC80601B}"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DFD92424-0C98-4760-A99A-CB63331887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AA2EDAC1-85CA-4F92-BB50-42A81F5A7F3F}"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490A1464-1C6B-4ADD-BFDC-30091313C0A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A5FE2DC8-D98D-4660-9183-C9EF63322EC5}"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6FE8E242-94B6-4300-A5F5-097164A5ACB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B76EBF3-3E6E-41A8-A2EC-2DE0AB979080}"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45745219-C253-4998-A917-5C7C38F1091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D62800C-6989-4D18-8242-22EE6BF29F33}"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4E392EF-5A87-4906-9ECA-E857491A9EA7}" type="slidenum">
              <a:rPr lang="en-US" altLang="zh-CN"/>
            </a:fld>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8066A6E-DBED-49A8-B102-E626E03713B6}"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C758210F-324C-44AE-8C67-BA1896842B0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E463262A-1B2B-4C46-9F29-49A9CC26A93B}" type="datetime1">
              <a:rPr lang="zh-CN" altLang="en-US" smtClean="0"/>
            </a:fld>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3814CEF0-2EA3-4BFC-81BF-B6C7B2AD15D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3C99A11C-AD3D-45A1-B5B2-0755A31FC0B5}"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D643DC6A-A355-406A-8E3C-AB49CC171C1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5DE551B-01C4-40AA-B862-A37B0036F3CA}" type="datetime1">
              <a:rPr lang="zh-CN" altLang="en-US" smtClean="0"/>
            </a:fld>
            <a:endParaRPr lang="zh-CN"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p:txBody>
          <a:bodyPr/>
          <a:lstStyle>
            <a:lvl1pPr>
              <a:defRPr/>
            </a:lvl1pPr>
          </a:lstStyle>
          <a:p>
            <a:pPr>
              <a:defRPr/>
            </a:pPr>
            <a:fld id="{0501E345-23C5-40EA-93CF-0DE153AF93C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9870F90-8762-4A3F-9787-3520ECB83C3E}"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7F6C85AD-DD4B-4A22-90ED-91A5FC668F0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8B4E30D8-6D1D-44B9-8CE2-BEA9B9AAA3DD}" type="datetime1">
              <a:rPr lang="zh-CN" altLang="en-US" smtClean="0"/>
            </a:fld>
            <a:endParaRPr lang="zh-CN"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p:txBody>
          <a:bodyPr/>
          <a:lstStyle>
            <a:lvl1pPr>
              <a:defRPr/>
            </a:lvl1pPr>
          </a:lstStyle>
          <a:p>
            <a:pPr>
              <a:defRPr/>
            </a:pPr>
            <a:fld id="{BB73D81D-2A60-42DB-8B96-D40F8B42C7A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443EA29-9686-4CD7-A383-9E4D72700EE1}"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5BB145F8-E722-40B1-BD5C-41DB33F0E59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1833069A-9F69-496B-8B8F-93C97403692F}" type="datetime1">
              <a:rPr lang="zh-CN" altLang="en-US" smtClean="0"/>
            </a:fld>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6A619CEB-2485-40B9-85CD-5B7361D6C21F}"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sym typeface="Times New Roman" panose="02020603050405020304" pitchFamily="18" charset="0"/>
              </a:rPr>
              <a:t>单击此处编辑母版标题样式</a:t>
            </a:r>
            <a:endParaRPr lang="zh-CN"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sym typeface="Times New Roman" panose="02020603050405020304" pitchFamily="18" charset="0"/>
              </a:rPr>
              <a:t>单击此处编辑母版文本样式</a:t>
            </a:r>
            <a:endParaRPr lang="zh-CN" smtClean="0">
              <a:sym typeface="Times New Roman" panose="02020603050405020304" pitchFamily="18" charset="0"/>
            </a:endParaRPr>
          </a:p>
          <a:p>
            <a:pPr lvl="1"/>
            <a:r>
              <a:rPr lang="zh-CN" smtClean="0">
                <a:sym typeface="Times New Roman" panose="02020603050405020304" pitchFamily="18" charset="0"/>
              </a:rPr>
              <a:t>第二级</a:t>
            </a:r>
            <a:endParaRPr lang="zh-CN" smtClean="0">
              <a:sym typeface="Times New Roman" panose="02020603050405020304" pitchFamily="18" charset="0"/>
            </a:endParaRPr>
          </a:p>
          <a:p>
            <a:pPr lvl="2"/>
            <a:r>
              <a:rPr lang="zh-CN" smtClean="0">
                <a:sym typeface="Times New Roman" panose="02020603050405020304" pitchFamily="18" charset="0"/>
              </a:rPr>
              <a:t>第三级</a:t>
            </a:r>
            <a:endParaRPr lang="zh-CN" smtClean="0">
              <a:sym typeface="Times New Roman" panose="02020603050405020304" pitchFamily="18" charset="0"/>
            </a:endParaRPr>
          </a:p>
          <a:p>
            <a:pPr lvl="3"/>
            <a:r>
              <a:rPr lang="zh-CN" smtClean="0">
                <a:sym typeface="Times New Roman" panose="02020603050405020304" pitchFamily="18" charset="0"/>
              </a:rPr>
              <a:t>第四级</a:t>
            </a:r>
            <a:endParaRPr lang="zh-CN" smtClean="0">
              <a:sym typeface="Times New Roman" panose="02020603050405020304" pitchFamily="18" charset="0"/>
            </a:endParaRPr>
          </a:p>
          <a:p>
            <a:pPr lvl="4"/>
            <a:r>
              <a:rPr lang="zh-CN" smtClean="0">
                <a:sym typeface="Times New Roman" panose="02020603050405020304" pitchFamily="18" charset="0"/>
              </a:rPr>
              <a:t>第五级</a:t>
            </a:r>
            <a:endParaRPr lang="zh-CN"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a:solidFill>
                  <a:schemeClr val="tx1"/>
                </a:solidFill>
                <a:ea typeface="宋体" panose="02010600030101010101" pitchFamily="2" charset="-122"/>
              </a:defRPr>
            </a:lvl1pPr>
          </a:lstStyle>
          <a:p>
            <a:pPr>
              <a:defRPr/>
            </a:pPr>
            <a:fld id="{3F9881E2-198A-4E1D-BDE2-B93EAA685E6B}" type="datetime1">
              <a:rPr lang="zh-CN" altLang="en-US" smtClean="0"/>
            </a:fld>
            <a:endParaRPr lang="zh-CN"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a:solidFill>
                  <a:schemeClr val="tx1"/>
                </a:solidFill>
                <a:ea typeface="宋体" panose="02010600030101010101" pitchFamily="2" charset="-122"/>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a:solidFill>
                  <a:schemeClr val="tx1"/>
                </a:solidFill>
                <a:ea typeface="宋体" panose="02010600030101010101" pitchFamily="2" charset="-122"/>
              </a:defRPr>
            </a:lvl1pPr>
          </a:lstStyle>
          <a:p>
            <a:pPr>
              <a:defRPr/>
            </a:pPr>
            <a:fld id="{1CA5918B-97F9-4CEF-A9FB-6A97E28430BC}"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hd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GI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8.GIF"/></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8.GIF"/></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5.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emf"/><Relationship Id="rId2" Type="http://schemas.openxmlformats.org/officeDocument/2006/relationships/image" Target="../media/image78.jpeg"/><Relationship Id="rId1" Type="http://schemas.openxmlformats.org/officeDocument/2006/relationships/image" Target="../media/image77.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GI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e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emf"/><Relationship Id="rId1" Type="http://schemas.openxmlformats.org/officeDocument/2006/relationships/image" Target="../media/image82.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emf"/></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emf"/><Relationship Id="rId1" Type="http://schemas.openxmlformats.org/officeDocument/2006/relationships/image" Target="../media/image90.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slide" Target="slide127.xml"/><Relationship Id="rId2" Type="http://schemas.openxmlformats.org/officeDocument/2006/relationships/slide" Target="slide126.xml"/><Relationship Id="rId1" Type="http://schemas.openxmlformats.org/officeDocument/2006/relationships/image" Target="../media/image37.GI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slide" Target="slide124.xml"/><Relationship Id="rId1" Type="http://schemas.openxmlformats.org/officeDocument/2006/relationships/image" Target="../media/image93.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37.GI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8.GIF"/></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4.GI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8.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8.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8.GIF"/></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8.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28.png"/><Relationship Id="rId2" Type="http://schemas.openxmlformats.org/officeDocument/2006/relationships/image" Target="../media/image8.GIF"/><Relationship Id="rId1" Type="http://schemas.openxmlformats.org/officeDocument/2006/relationships/image" Target="../media/image37.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50.wmf"/><Relationship Id="rId1"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4.GI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8.GIF"/><Relationship Id="rId1" Type="http://schemas.openxmlformats.org/officeDocument/2006/relationships/image" Target="../media/image54.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GI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50.wmf"/><Relationship Id="rId2" Type="http://schemas.openxmlformats.org/officeDocument/2006/relationships/oleObject" Target="../embeddings/oleObject4.bin"/><Relationship Id="rId1" Type="http://schemas.openxmlformats.org/officeDocument/2006/relationships/image" Target="../media/image54.GI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8.GIF"/><Relationship Id="rId1" Type="http://schemas.openxmlformats.org/officeDocument/2006/relationships/image" Target="../media/image6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772816"/>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1943708" y="3032956"/>
            <a:ext cx="5220580" cy="72097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4</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章 数据的处理与分析</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5124" name="直接连接符 2"/>
          <p:cNvSpPr>
            <a:spLocks noChangeShapeType="1"/>
          </p:cNvSpPr>
          <p:nvPr/>
        </p:nvSpPr>
        <p:spPr bwMode="auto">
          <a:xfrm>
            <a:off x="288925" y="4579540"/>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 name="矩形 3"/>
          <p:cNvSpPr>
            <a:spLocks noChangeArrowheads="1"/>
          </p:cNvSpPr>
          <p:nvPr/>
        </p:nvSpPr>
        <p:spPr bwMode="auto">
          <a:xfrm>
            <a:off x="250825" y="4739660"/>
            <a:ext cx="8604250" cy="156966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12140"/>
            <a:r>
              <a:rPr lang="zh-CN" altLang="zh-CN" sz="2400" dirty="0">
                <a:solidFill>
                  <a:schemeClr val="tx1"/>
                </a:solidFill>
                <a:latin typeface="楷体" panose="02010609060101010101" pitchFamily="49" charset="-122"/>
                <a:ea typeface="楷体" panose="02010609060101010101" pitchFamily="49" charset="-122"/>
              </a:rPr>
              <a:t>在信息化时代的今天，互联网成为了国家社会经济发展的基础设施，数据成为了非常重要的生产资料。如何让数据产生价值？如何利用好这些数据？有哪些方法和工具帮助我们实现数据的处理和分析，本章将介绍基本的概念和</a:t>
            </a:r>
            <a:r>
              <a:rPr lang="zh-CN" altLang="zh-CN" sz="2400" dirty="0" smtClean="0">
                <a:solidFill>
                  <a:schemeClr val="tx1"/>
                </a:solidFill>
                <a:latin typeface="楷体" panose="02010609060101010101" pitchFamily="49" charset="-122"/>
                <a:ea typeface="楷体" panose="02010609060101010101" pitchFamily="49" charset="-122"/>
              </a:rPr>
              <a:t>方法</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75C419FB-8396-4109-B32E-1DAAF80018C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Box 1"/>
          <p:cNvSpPr txBox="1">
            <a:spLocks noChangeArrowheads="1"/>
          </p:cNvSpPr>
          <p:nvPr/>
        </p:nvSpPr>
        <p:spPr bwMode="auto">
          <a:xfrm>
            <a:off x="142875" y="872716"/>
            <a:ext cx="2412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buClr>
                <a:srgbClr val="CC0000"/>
              </a:buClr>
              <a:buFont typeface="Times New Roman" panose="02020603050405020304" pitchFamily="18" charset="0"/>
              <a:buAutoNum type="arabicPeriod"/>
            </a:pPr>
            <a:r>
              <a:rPr lang="zh-CN" altLang="en-US" sz="2800" dirty="0" smtClean="0">
                <a:solidFill>
                  <a:srgbClr val="CC0000"/>
                </a:solidFill>
                <a:latin typeface="宋体" panose="02010600030101010101" pitchFamily="2" charset="-122"/>
              </a:rPr>
              <a:t>创建文档</a:t>
            </a:r>
            <a:endParaRPr lang="en-US" altLang="zh-CN" sz="2800" dirty="0">
              <a:solidFill>
                <a:srgbClr val="CC0000"/>
              </a:solidFill>
              <a:latin typeface="宋体" panose="02010600030101010101" pitchFamily="2" charset="-122"/>
            </a:endParaRPr>
          </a:p>
        </p:txBody>
      </p:sp>
      <p:sp>
        <p:nvSpPr>
          <p:cNvPr id="15" name="TextBox 14"/>
          <p:cNvSpPr txBox="1"/>
          <p:nvPr/>
        </p:nvSpPr>
        <p:spPr>
          <a:xfrm>
            <a:off x="358775" y="1412776"/>
            <a:ext cx="8534400" cy="1311128"/>
          </a:xfrm>
          <a:prstGeom prst="rect">
            <a:avLst/>
          </a:prstGeom>
          <a:noFill/>
        </p:spPr>
        <p:txBody>
          <a:bodyPr>
            <a:spAutoFit/>
          </a:bodyPr>
          <a:lstStyle/>
          <a:p>
            <a:pPr marL="342900" indent="-342900" eaLnBrk="1" hangingPunct="1">
              <a:lnSpc>
                <a:spcPct val="110000"/>
              </a:lnSpc>
              <a:buFontTx/>
              <a:buBlip>
                <a:blip r:embed="rId1"/>
              </a:buBlip>
              <a:defRPr/>
            </a:pPr>
            <a:r>
              <a:rPr lang="zh-CN" altLang="en-US" sz="2400" dirty="0" smtClean="0">
                <a:solidFill>
                  <a:srgbClr val="C00000"/>
                </a:solidFill>
                <a:latin typeface="仿宋" panose="02010609060101010101" pitchFamily="49" charset="-122"/>
                <a:ea typeface="仿宋" panose="02010609060101010101" pitchFamily="49" charset="-122"/>
              </a:rPr>
              <a:t>方法：</a:t>
            </a:r>
            <a:r>
              <a:rPr lang="zh-CN" altLang="en-US" sz="2400" dirty="0" smtClean="0">
                <a:solidFill>
                  <a:schemeClr val="tx1"/>
                </a:solidFill>
                <a:latin typeface="仿宋" panose="02010609060101010101" pitchFamily="49" charset="-122"/>
                <a:ea typeface="仿宋" panose="02010609060101010101" pitchFamily="49" charset="-122"/>
              </a:rPr>
              <a:t>“文件”选项卡</a:t>
            </a:r>
            <a:r>
              <a:rPr lang="zh-CN" altLang="en-US" sz="2400" dirty="0" smtClean="0">
                <a:solidFill>
                  <a:srgbClr val="FF0000"/>
                </a:solidFill>
                <a:latin typeface="仿宋" panose="02010609060101010101" pitchFamily="49" charset="-122"/>
                <a:ea typeface="仿宋" panose="02010609060101010101" pitchFamily="49" charset="-122"/>
              </a:rPr>
              <a:t>→</a:t>
            </a:r>
            <a:r>
              <a:rPr lang="en-US" altLang="zh-CN" sz="2400" dirty="0" smtClean="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新建</a:t>
            </a:r>
            <a:r>
              <a:rPr lang="zh-CN" altLang="en-US" sz="2400" dirty="0" smtClean="0">
                <a:solidFill>
                  <a:schemeClr val="tx1"/>
                </a:solidFill>
                <a:latin typeface="仿宋" panose="02010609060101010101" pitchFamily="49" charset="-122"/>
                <a:ea typeface="仿宋" panose="02010609060101010101" pitchFamily="49" charset="-122"/>
              </a:rPr>
              <a:t>”命令</a:t>
            </a:r>
            <a:r>
              <a:rPr lang="zh-CN" altLang="en-US" sz="2400" dirty="0" smtClean="0">
                <a:solidFill>
                  <a:srgbClr val="FF0000"/>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“空白文档”模板</a:t>
            </a:r>
            <a:r>
              <a:rPr lang="zh-CN" altLang="en-US" sz="2400" dirty="0" smtClean="0">
                <a:solidFill>
                  <a:srgbClr val="FF0000"/>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“创建”</a:t>
            </a:r>
            <a:r>
              <a:rPr lang="zh-CN" altLang="en-US" sz="2400" dirty="0" smtClean="0">
                <a:solidFill>
                  <a:schemeClr val="tx1"/>
                </a:solidFill>
                <a:latin typeface="仿宋" panose="02010609060101010101" pitchFamily="49" charset="-122"/>
                <a:ea typeface="仿宋" panose="02010609060101010101" pitchFamily="49" charset="-122"/>
              </a:rPr>
              <a:t>按钮，</a:t>
            </a:r>
            <a:r>
              <a:rPr lang="zh-CN" altLang="zh-CN" sz="2400" dirty="0" smtClean="0">
                <a:solidFill>
                  <a:schemeClr val="tx1"/>
                </a:solidFill>
                <a:latin typeface="仿宋" panose="02010609060101010101" pitchFamily="49" charset="-122"/>
                <a:ea typeface="仿宋" panose="02010609060101010101" pitchFamily="49" charset="-122"/>
              </a:rPr>
              <a:t>即</a:t>
            </a:r>
            <a:r>
              <a:rPr lang="zh-CN" altLang="zh-CN" sz="2400" dirty="0">
                <a:solidFill>
                  <a:schemeClr val="tx1"/>
                </a:solidFill>
                <a:latin typeface="仿宋" panose="02010609060101010101" pitchFamily="49" charset="-122"/>
                <a:ea typeface="仿宋" panose="02010609060101010101" pitchFamily="49" charset="-122"/>
              </a:rPr>
              <a:t>可新建一个空白文档或含某种模板格式的</a:t>
            </a:r>
            <a:r>
              <a:rPr lang="zh-CN" altLang="zh-CN" sz="2400" dirty="0" smtClean="0">
                <a:solidFill>
                  <a:schemeClr val="tx1"/>
                </a:solidFill>
                <a:latin typeface="仿宋" panose="02010609060101010101" pitchFamily="49" charset="-122"/>
                <a:ea typeface="仿宋" panose="02010609060101010101" pitchFamily="49" charset="-122"/>
              </a:rPr>
              <a:t>文档</a:t>
            </a:r>
            <a:r>
              <a:rPr lang="zh-CN" altLang="en-US" sz="2400" dirty="0" smtClean="0">
                <a:solidFill>
                  <a:schemeClr val="tx1"/>
                </a:solidFill>
                <a:latin typeface="仿宋" panose="02010609060101010101" pitchFamily="49" charset="-122"/>
                <a:ea typeface="仿宋" panose="02010609060101010101" pitchFamily="49" charset="-122"/>
              </a:rPr>
              <a:t>。</a:t>
            </a:r>
            <a:endParaRPr lang="en-US" altLang="zh-CN" sz="2400" dirty="0">
              <a:solidFill>
                <a:schemeClr val="tx1"/>
              </a:solidFill>
              <a:latin typeface="仿宋" panose="02010609060101010101" pitchFamily="49" charset="-122"/>
              <a:ea typeface="仿宋" panose="02010609060101010101" pitchFamily="49" charset="-122"/>
            </a:endParaRPr>
          </a:p>
        </p:txBody>
      </p:sp>
      <p:pic>
        <p:nvPicPr>
          <p:cNvPr id="108547" name="图片 58"/>
          <p:cNvPicPr>
            <a:picLocks noChangeAspect="1" noChangeArrowheads="1"/>
          </p:cNvPicPr>
          <p:nvPr/>
        </p:nvPicPr>
        <p:blipFill>
          <a:blip r:embed="rId2">
            <a:extLst>
              <a:ext uri="{28A0092B-C50C-407E-A947-70E740481C1C}">
                <a14:useLocalDpi xmlns:a14="http://schemas.microsoft.com/office/drawing/2010/main" val="0"/>
              </a:ext>
            </a:extLst>
          </a:blip>
          <a:srcRect t="4236"/>
          <a:stretch>
            <a:fillRect/>
          </a:stretch>
        </p:blipFill>
        <p:spPr bwMode="auto">
          <a:xfrm>
            <a:off x="503548" y="2760630"/>
            <a:ext cx="8640452" cy="405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59"/>
          <p:cNvSpPr>
            <a:spLocks noChangeArrowheads="1"/>
          </p:cNvSpPr>
          <p:nvPr/>
        </p:nvSpPr>
        <p:spPr bwMode="auto">
          <a:xfrm>
            <a:off x="6912000" y="6063704"/>
            <a:ext cx="468312" cy="101600"/>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endParaRPr lang="zh-CN" altLang="en-US"/>
          </a:p>
        </p:txBody>
      </p:sp>
      <p:sp>
        <p:nvSpPr>
          <p:cNvPr id="2" name="日期占位符 1"/>
          <p:cNvSpPr>
            <a:spLocks noGrp="1"/>
          </p:cNvSpPr>
          <p:nvPr>
            <p:ph type="dt" sz="half" idx="10"/>
          </p:nvPr>
        </p:nvSpPr>
        <p:spPr/>
        <p:txBody>
          <a:bodyPr/>
          <a:lstStyle/>
          <a:p>
            <a:pPr>
              <a:defRPr/>
            </a:pPr>
            <a:fld id="{C17457A7-12CF-4D55-AEB7-C83A828A2BC3}"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分类汇总应用实例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100355" name="TextBox 2"/>
          <p:cNvSpPr txBox="1">
            <a:spLocks noChangeArrowheads="1"/>
          </p:cNvSpPr>
          <p:nvPr/>
        </p:nvSpPr>
        <p:spPr bwMode="auto">
          <a:xfrm>
            <a:off x="445" y="872716"/>
            <a:ext cx="903605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Aft>
                <a:spcPts val="600"/>
              </a:spcAft>
            </a:pPr>
            <a:r>
              <a:rPr lang="en-US" altLang="zh-CN" sz="2400" dirty="0" smtClean="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4-26 </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统计</a:t>
            </a:r>
            <a:r>
              <a:rPr lang="zh-CN" altLang="en-US" sz="2400" dirty="0">
                <a:solidFill>
                  <a:srgbClr val="008000"/>
                </a:solidFill>
                <a:latin typeface="华文楷体" panose="02010600040101010101" pitchFamily="2" charset="-122"/>
                <a:ea typeface="华文楷体" panose="02010600040101010101" pitchFamily="2" charset="-122"/>
              </a:rPr>
              <a:t>右上</a:t>
            </a:r>
            <a:r>
              <a:rPr lang="zh-CN" altLang="zh-CN" sz="2400" dirty="0">
                <a:solidFill>
                  <a:srgbClr val="008000"/>
                </a:solidFill>
                <a:latin typeface="华文楷体" panose="02010600040101010101" pitchFamily="2" charset="-122"/>
                <a:ea typeface="华文楷体" panose="02010600040101010101" pitchFamily="2" charset="-122"/>
              </a:rPr>
              <a:t>图所示教师资料表中各种职称教师的平均工资</a:t>
            </a:r>
            <a:endParaRPr lang="en-US" altLang="zh-CN" sz="2400" dirty="0">
              <a:solidFill>
                <a:srgbClr val="008000"/>
              </a:solidFill>
              <a:latin typeface="华文楷体" panose="02010600040101010101" pitchFamily="2" charset="-122"/>
              <a:ea typeface="华文楷体" panose="02010600040101010101" pitchFamily="2" charset="-122"/>
            </a:endParaRPr>
          </a:p>
        </p:txBody>
      </p:sp>
      <p:sp>
        <p:nvSpPr>
          <p:cNvPr id="2" name="TextBox 1"/>
          <p:cNvSpPr txBox="1"/>
          <p:nvPr/>
        </p:nvSpPr>
        <p:spPr>
          <a:xfrm>
            <a:off x="183135" y="1304764"/>
            <a:ext cx="8889365" cy="1938992"/>
          </a:xfrm>
          <a:prstGeom prst="rect">
            <a:avLst/>
          </a:prstGeom>
          <a:noFill/>
        </p:spPr>
        <p:txBody>
          <a:bodyPr wrap="square">
            <a:spAutoFit/>
          </a:bodyPr>
          <a:lstStyle/>
          <a:p>
            <a:pPr marL="457200" indent="-457200">
              <a:buClr>
                <a:srgbClr val="FF6600"/>
              </a:buClr>
              <a:buFont typeface="+mj-lt"/>
              <a:buAutoNum type="alphaLcParenR"/>
              <a:defRPr/>
            </a:pPr>
            <a:r>
              <a:rPr lang="zh-CN" altLang="zh-CN" sz="2000" dirty="0">
                <a:solidFill>
                  <a:srgbClr val="C00000"/>
                </a:solidFill>
                <a:latin typeface="+mn-ea"/>
                <a:ea typeface="+mn-ea"/>
              </a:rPr>
              <a:t>按分类关键字排序</a:t>
            </a:r>
            <a:r>
              <a:rPr lang="zh-CN" altLang="en-US" sz="2000" b="0" dirty="0">
                <a:solidFill>
                  <a:schemeClr val="tx1"/>
                </a:solidFill>
                <a:latin typeface="+mn-ea"/>
                <a:ea typeface="+mn-ea"/>
              </a:rPr>
              <a:t>。</a:t>
            </a:r>
            <a:r>
              <a:rPr lang="zh-CN" altLang="zh-CN" sz="2000" b="0" dirty="0">
                <a:solidFill>
                  <a:schemeClr val="tx1"/>
                </a:solidFill>
                <a:latin typeface="+mn-ea"/>
                <a:ea typeface="+mn-ea"/>
              </a:rPr>
              <a:t>首先将需要汇总的依据字段</a:t>
            </a:r>
            <a:r>
              <a:rPr lang="en-US" altLang="zh-CN" sz="2000" b="0" dirty="0">
                <a:solidFill>
                  <a:schemeClr val="tx1"/>
                </a:solidFill>
                <a:latin typeface="+mn-ea"/>
                <a:ea typeface="+mn-ea"/>
              </a:rPr>
              <a:t>(</a:t>
            </a:r>
            <a:r>
              <a:rPr lang="zh-CN" altLang="zh-CN" sz="2000" b="0" dirty="0">
                <a:solidFill>
                  <a:schemeClr val="tx1"/>
                </a:solidFill>
                <a:latin typeface="+mn-ea"/>
                <a:ea typeface="+mn-ea"/>
              </a:rPr>
              <a:t>如“职称编码”</a:t>
            </a:r>
            <a:r>
              <a:rPr lang="en-US" altLang="zh-CN" sz="2000" b="0" dirty="0">
                <a:solidFill>
                  <a:schemeClr val="tx1"/>
                </a:solidFill>
                <a:latin typeface="+mn-ea"/>
                <a:ea typeface="+mn-ea"/>
              </a:rPr>
              <a:t>)</a:t>
            </a:r>
            <a:r>
              <a:rPr lang="zh-CN" altLang="zh-CN" sz="2000" b="0" dirty="0">
                <a:solidFill>
                  <a:schemeClr val="tx1"/>
                </a:solidFill>
                <a:latin typeface="+mn-ea"/>
                <a:ea typeface="+mn-ea"/>
              </a:rPr>
              <a:t>排序</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dirty="0">
                <a:solidFill>
                  <a:srgbClr val="C00000"/>
                </a:solidFill>
                <a:latin typeface="+mn-ea"/>
                <a:ea typeface="+mn-ea"/>
              </a:rPr>
              <a:t>选定参加统计的数据区域</a:t>
            </a:r>
            <a:r>
              <a:rPr lang="zh-CN" altLang="en-US" sz="2000" b="0" dirty="0">
                <a:solidFill>
                  <a:schemeClr val="tx1"/>
                </a:solidFill>
                <a:latin typeface="+mn-ea"/>
                <a:ea typeface="+mn-ea"/>
              </a:rPr>
              <a:t>。单击</a:t>
            </a:r>
            <a:r>
              <a:rPr lang="zh-CN" altLang="zh-CN" sz="2000" b="0" dirty="0">
                <a:solidFill>
                  <a:schemeClr val="tx1"/>
                </a:solidFill>
                <a:latin typeface="+mn-ea"/>
                <a:ea typeface="+mn-ea"/>
              </a:rPr>
              <a:t> “数据”</a:t>
            </a:r>
            <a:r>
              <a:rPr lang="en-US" altLang="zh-CN" sz="2000" b="0" dirty="0">
                <a:solidFill>
                  <a:schemeClr val="tx1"/>
                </a:solidFill>
                <a:latin typeface="+mn-ea"/>
                <a:ea typeface="+mn-ea"/>
              </a:rPr>
              <a:t>/</a:t>
            </a:r>
            <a:r>
              <a:rPr lang="zh-CN" altLang="zh-CN" sz="2000" b="0" dirty="0">
                <a:solidFill>
                  <a:schemeClr val="tx1"/>
                </a:solidFill>
                <a:latin typeface="+mn-ea"/>
                <a:ea typeface="+mn-ea"/>
              </a:rPr>
              <a:t>“分级显示”</a:t>
            </a:r>
            <a:r>
              <a:rPr lang="en-US" altLang="zh-CN" sz="2000" b="0" dirty="0">
                <a:solidFill>
                  <a:schemeClr val="tx1"/>
                </a:solidFill>
                <a:latin typeface="+mn-ea"/>
                <a:ea typeface="+mn-ea"/>
              </a:rPr>
              <a:t>/</a:t>
            </a:r>
            <a:r>
              <a:rPr lang="zh-CN" altLang="zh-CN" sz="2000" b="0" dirty="0">
                <a:solidFill>
                  <a:schemeClr val="tx1"/>
                </a:solidFill>
                <a:latin typeface="+mn-ea"/>
                <a:ea typeface="+mn-ea"/>
              </a:rPr>
              <a:t>“分类汇总”按钮，进入“分类汇总”对话框</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dirty="0">
                <a:solidFill>
                  <a:srgbClr val="C00000"/>
                </a:solidFill>
                <a:latin typeface="+mn-ea"/>
                <a:ea typeface="+mn-ea"/>
              </a:rPr>
              <a:t>设置</a:t>
            </a:r>
            <a:r>
              <a:rPr lang="zh-CN" altLang="zh-CN" sz="2000" dirty="0">
                <a:solidFill>
                  <a:srgbClr val="C00000"/>
                </a:solidFill>
                <a:latin typeface="+mn-ea"/>
                <a:ea typeface="+mn-ea"/>
              </a:rPr>
              <a:t>统计要求</a:t>
            </a:r>
            <a:r>
              <a:rPr lang="zh-CN" altLang="en-US" sz="2000" b="0" dirty="0">
                <a:solidFill>
                  <a:schemeClr val="tx1"/>
                </a:solidFill>
                <a:latin typeface="+mn-ea"/>
                <a:ea typeface="+mn-ea"/>
              </a:rPr>
              <a:t>。设置</a:t>
            </a:r>
            <a:r>
              <a:rPr lang="zh-CN" altLang="zh-CN" sz="2000" b="0" dirty="0">
                <a:solidFill>
                  <a:schemeClr val="tx1"/>
                </a:solidFill>
                <a:latin typeface="+mn-ea"/>
                <a:ea typeface="+mn-ea"/>
              </a:rPr>
              <a:t> “分类汇总”对话框</a:t>
            </a:r>
            <a:r>
              <a:rPr lang="en-US" altLang="zh-CN" sz="2000" b="0" dirty="0">
                <a:solidFill>
                  <a:schemeClr val="tx1"/>
                </a:solidFill>
                <a:latin typeface="+mn-ea"/>
                <a:ea typeface="+mn-ea"/>
              </a:rPr>
              <a:t>/</a:t>
            </a:r>
            <a:r>
              <a:rPr lang="zh-CN" altLang="zh-CN" sz="2000" b="0" dirty="0">
                <a:solidFill>
                  <a:schemeClr val="tx1"/>
                </a:solidFill>
                <a:latin typeface="+mn-ea"/>
                <a:ea typeface="+mn-ea"/>
              </a:rPr>
              <a:t>“分类字段”栏目为：“职称”，设置“汇总方式”栏目为：“平均值”，勾选“选定汇总项”</a:t>
            </a:r>
            <a:r>
              <a:rPr lang="en-US" altLang="zh-CN" sz="2000" b="0" dirty="0">
                <a:solidFill>
                  <a:schemeClr val="tx1"/>
                </a:solidFill>
                <a:latin typeface="+mn-ea"/>
                <a:ea typeface="+mn-ea"/>
              </a:rPr>
              <a:t>/</a:t>
            </a:r>
            <a:r>
              <a:rPr lang="zh-CN" altLang="zh-CN" sz="2000" b="0" dirty="0">
                <a:solidFill>
                  <a:schemeClr val="tx1"/>
                </a:solidFill>
                <a:latin typeface="+mn-ea"/>
                <a:ea typeface="+mn-ea"/>
              </a:rPr>
              <a:t> “工资”，单击“确定”按钮，分类汇总即告完成。</a:t>
            </a:r>
            <a:endParaRPr lang="zh-CN" altLang="en-US" sz="2000" b="0" dirty="0">
              <a:solidFill>
                <a:schemeClr val="tx1"/>
              </a:solidFill>
              <a:latin typeface="+mn-ea"/>
              <a:ea typeface="+mn-ea"/>
            </a:endParaRPr>
          </a:p>
        </p:txBody>
      </p:sp>
      <p:pic>
        <p:nvPicPr>
          <p:cNvPr id="111618"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t="23756" r="5158" b="13187"/>
          <a:stretch>
            <a:fillRect/>
          </a:stretch>
        </p:blipFill>
        <p:spPr bwMode="auto">
          <a:xfrm>
            <a:off x="503548" y="3243756"/>
            <a:ext cx="8495990" cy="353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4912E62E-6016-4D9F-9D2D-9CDC588C3B0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36613"/>
            <a:ext cx="9036050" cy="2278062"/>
          </a:xfrm>
          <a:prstGeom prst="rect">
            <a:avLst/>
          </a:prstGeom>
          <a:noFill/>
        </p:spPr>
        <p:txBody>
          <a:bodyPr>
            <a:spAutoFit/>
          </a:bodyPr>
          <a:lstStyle/>
          <a:p>
            <a:pPr>
              <a:spcAft>
                <a:spcPts val="600"/>
              </a:spcAft>
              <a:defRPr/>
            </a:pPr>
            <a:r>
              <a:rPr lang="zh-CN" altLang="en-US" sz="2400" dirty="0">
                <a:solidFill>
                  <a:srgbClr val="C00000"/>
                </a:solidFill>
                <a:latin typeface="宋体" panose="02010600030101010101" pitchFamily="2" charset="-122"/>
              </a:rPr>
              <a:t>⒋ </a:t>
            </a:r>
            <a:r>
              <a:rPr lang="zh-CN" altLang="zh-CN" sz="2400" dirty="0">
                <a:solidFill>
                  <a:srgbClr val="C00000"/>
                </a:solidFill>
                <a:latin typeface="宋体" panose="02010600030101010101" pitchFamily="2" charset="-122"/>
              </a:rPr>
              <a:t>数据透视表</a:t>
            </a:r>
            <a:endParaRPr lang="en-US" altLang="zh-CN" sz="2400" dirty="0">
              <a:solidFill>
                <a:srgbClr val="C00000"/>
              </a:solidFill>
              <a:latin typeface="宋体" panose="02010600030101010101" pitchFamily="2" charset="-122"/>
            </a:endParaRPr>
          </a:p>
          <a:p>
            <a:pPr indent="575945">
              <a:defRPr/>
            </a:pPr>
            <a:r>
              <a:rPr lang="zh-CN" altLang="zh-CN" sz="2000" b="0" dirty="0">
                <a:solidFill>
                  <a:schemeClr val="tx1"/>
                </a:solidFill>
                <a:latin typeface="宋体" panose="02010600030101010101" pitchFamily="2" charset="-122"/>
              </a:rPr>
              <a:t>数据透视表是</a:t>
            </a:r>
            <a:r>
              <a:rPr lang="en-US" altLang="zh-CN" sz="2000" b="0" dirty="0">
                <a:solidFill>
                  <a:schemeClr val="tx1"/>
                </a:solidFill>
                <a:latin typeface="宋体" panose="02010600030101010101" pitchFamily="2" charset="-122"/>
              </a:rPr>
              <a:t>Excel</a:t>
            </a:r>
            <a:r>
              <a:rPr lang="zh-CN" altLang="zh-CN" sz="2000" b="0" dirty="0">
                <a:solidFill>
                  <a:schemeClr val="tx1"/>
                </a:solidFill>
                <a:latin typeface="宋体" panose="02010600030101010101" pitchFamily="2" charset="-122"/>
              </a:rPr>
              <a:t>中一个常用的功能强大的数据分析工具，它综合了数据排序、筛选、分类汇总等数据分析的优点，可以灵活地以多种不同的方式展示数据的特征。</a:t>
            </a:r>
            <a:endParaRPr lang="zh-CN" altLang="zh-CN" sz="2000" b="0" dirty="0">
              <a:solidFill>
                <a:schemeClr val="tx1"/>
              </a:solidFill>
              <a:latin typeface="宋体" panose="02010600030101010101" pitchFamily="2" charset="-122"/>
            </a:endParaRPr>
          </a:p>
          <a:p>
            <a:pPr>
              <a:spcBef>
                <a:spcPts val="600"/>
              </a:spcBef>
              <a:defRPr/>
            </a:pPr>
            <a:r>
              <a:rPr lang="en-US" altLang="zh-CN" sz="2400" dirty="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4-27】</a:t>
            </a:r>
            <a:r>
              <a:rPr lang="zh-CN" altLang="zh-CN" sz="2400" dirty="0">
                <a:solidFill>
                  <a:srgbClr val="008000"/>
                </a:solidFill>
                <a:latin typeface="华文楷体" panose="02010600040101010101" pitchFamily="2" charset="-122"/>
                <a:ea typeface="华文楷体" panose="02010600040101010101" pitchFamily="2" charset="-122"/>
              </a:rPr>
              <a:t>以教师资料</a:t>
            </a:r>
            <a:r>
              <a:rPr lang="zh-CN" altLang="en-US" sz="2400" dirty="0">
                <a:solidFill>
                  <a:srgbClr val="008000"/>
                </a:solidFill>
                <a:latin typeface="华文楷体" panose="02010600040101010101" pitchFamily="2" charset="-122"/>
                <a:ea typeface="华文楷体" panose="02010600040101010101" pitchFamily="2" charset="-122"/>
              </a:rPr>
              <a:t>表</a:t>
            </a:r>
            <a:r>
              <a:rPr lang="zh-CN" altLang="zh-CN" sz="2400" dirty="0">
                <a:solidFill>
                  <a:srgbClr val="008000"/>
                </a:solidFill>
                <a:latin typeface="华文楷体" panose="02010600040101010101" pitchFamily="2" charset="-122"/>
                <a:ea typeface="华文楷体" panose="02010600040101010101" pitchFamily="2" charset="-122"/>
              </a:rPr>
              <a:t>为数据源，创建反映教师</a:t>
            </a:r>
            <a:r>
              <a:rPr lang="zh-CN" altLang="en-US" sz="2400" dirty="0">
                <a:solidFill>
                  <a:srgbClr val="008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学历与性别结构</a:t>
            </a:r>
            <a:r>
              <a:rPr lang="zh-CN" altLang="en-US" sz="2400" dirty="0">
                <a:solidFill>
                  <a:srgbClr val="008000"/>
                </a:solidFill>
                <a:latin typeface="华文楷体" panose="02010600040101010101" pitchFamily="2" charset="-122"/>
                <a:ea typeface="华文楷体" panose="02010600040101010101" pitchFamily="2" charset="-122"/>
              </a:rPr>
              <a:t>”</a:t>
            </a:r>
            <a:r>
              <a:rPr lang="zh-CN" altLang="zh-CN" sz="2400" dirty="0">
                <a:solidFill>
                  <a:srgbClr val="008000"/>
                </a:solidFill>
                <a:latin typeface="华文楷体" panose="02010600040101010101" pitchFamily="2" charset="-122"/>
                <a:ea typeface="华文楷体" panose="02010600040101010101" pitchFamily="2" charset="-122"/>
              </a:rPr>
              <a:t>的数据透视表。</a:t>
            </a:r>
            <a:endParaRPr lang="en-US" altLang="zh-CN" sz="2400" dirty="0">
              <a:solidFill>
                <a:srgbClr val="008000"/>
              </a:solidFill>
              <a:latin typeface="华文楷体" panose="02010600040101010101" pitchFamily="2" charset="-122"/>
              <a:ea typeface="华文楷体" panose="02010600040101010101" pitchFamily="2" charset="-122"/>
            </a:endParaRPr>
          </a:p>
        </p:txBody>
      </p:sp>
      <p:pic>
        <p:nvPicPr>
          <p:cNvPr id="101380" name="Picture 2" descr="例3-18数据透视表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425" y="4616450"/>
            <a:ext cx="55816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2875" y="3033713"/>
            <a:ext cx="8928100" cy="1938337"/>
          </a:xfrm>
          <a:prstGeom prst="rect">
            <a:avLst/>
          </a:prstGeom>
          <a:noFill/>
        </p:spPr>
        <p:txBody>
          <a:bodyPr>
            <a:spAutoFit/>
          </a:bodyPr>
          <a:lstStyle/>
          <a:p>
            <a:pPr marL="457200" indent="-457200">
              <a:buClr>
                <a:srgbClr val="FF6600"/>
              </a:buClr>
              <a:buFont typeface="+mj-lt"/>
              <a:buAutoNum type="alphaLcParenR"/>
              <a:defRPr/>
            </a:pPr>
            <a:r>
              <a:rPr lang="zh-CN" altLang="zh-CN" sz="2000" b="0" dirty="0">
                <a:solidFill>
                  <a:schemeClr val="tx1"/>
                </a:solidFill>
                <a:latin typeface="+mn-ea"/>
                <a:ea typeface="+mn-ea"/>
              </a:rPr>
              <a:t>选中源数据区域</a:t>
            </a:r>
            <a:r>
              <a:rPr lang="zh-CN" altLang="en-US" sz="2000" b="0" dirty="0">
                <a:solidFill>
                  <a:schemeClr val="tx1"/>
                </a:solidFill>
                <a:latin typeface="+mn-ea"/>
                <a:ea typeface="+mn-ea"/>
              </a:rPr>
              <a:t>，如</a:t>
            </a:r>
            <a:r>
              <a:rPr lang="en-US" altLang="zh-CN" sz="2000" b="0" dirty="0">
                <a:solidFill>
                  <a:schemeClr val="tx1"/>
                </a:solidFill>
                <a:latin typeface="+mn-ea"/>
                <a:ea typeface="+mn-ea"/>
              </a:rPr>
              <a:t>A1:I11</a:t>
            </a:r>
            <a:r>
              <a:rPr lang="zh-CN" altLang="zh-CN"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单击“插入”</a:t>
            </a:r>
            <a:r>
              <a:rPr lang="en-US" altLang="zh-CN" sz="2000" b="0" dirty="0">
                <a:solidFill>
                  <a:schemeClr val="tx1"/>
                </a:solidFill>
                <a:latin typeface="+mn-ea"/>
                <a:ea typeface="+mn-ea"/>
              </a:rPr>
              <a:t>/</a:t>
            </a:r>
            <a:r>
              <a:rPr lang="zh-CN" altLang="zh-CN" sz="2000" b="0" dirty="0">
                <a:solidFill>
                  <a:schemeClr val="tx1"/>
                </a:solidFill>
                <a:latin typeface="+mn-ea"/>
                <a:ea typeface="+mn-ea"/>
              </a:rPr>
              <a:t>“数据透视表”按钮，在弹出的“数据透视表”对话框中确定源数据区域和产生透视表的位置；</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在弹出的“数据透视表字段列表”中，用鼠标拖选要添加到透视表中的字段，即：“学历”拖至“行标签”、“性别”拖至“列标签”、“职工编号”拖至“数值”</a:t>
            </a:r>
            <a:r>
              <a:rPr lang="zh-CN" altLang="en-US" sz="2000" b="0" dirty="0">
                <a:solidFill>
                  <a:schemeClr val="tx1"/>
                </a:solidFill>
                <a:latin typeface="+mn-ea"/>
                <a:ea typeface="+mn-ea"/>
              </a:rPr>
              <a:t>即可。</a:t>
            </a:r>
            <a:endParaRPr lang="zh-CN" altLang="en-US" sz="2000" b="0" dirty="0">
              <a:solidFill>
                <a:schemeClr val="tx1"/>
              </a:solidFill>
              <a:latin typeface="+mn-ea"/>
              <a:ea typeface="+mn-ea"/>
            </a:endParaRPr>
          </a:p>
        </p:txBody>
      </p:sp>
      <p:sp>
        <p:nvSpPr>
          <p:cNvPr id="101382" name="AutoShape 25"/>
          <p:cNvSpPr>
            <a:spLocks noChangeArrowheads="1"/>
          </p:cNvSpPr>
          <p:nvPr/>
        </p:nvSpPr>
        <p:spPr bwMode="auto">
          <a:xfrm>
            <a:off x="5867400" y="6337300"/>
            <a:ext cx="1443038" cy="431800"/>
          </a:xfrm>
          <a:prstGeom prst="wedgeRoundRectCallout">
            <a:avLst>
              <a:gd name="adj1" fmla="val -70097"/>
              <a:gd name="adj2" fmla="val -87569"/>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endParaRPr lang="zh-CN" sz="1600">
              <a:solidFill>
                <a:srgbClr val="FF0000"/>
              </a:solidFill>
              <a:latin typeface="楷体" panose="02010609060101010101" pitchFamily="49" charset="-122"/>
              <a:ea typeface="楷体" panose="02010609060101010101" pitchFamily="49" charset="-122"/>
            </a:endParaRPr>
          </a:p>
        </p:txBody>
      </p:sp>
      <p:pic>
        <p:nvPicPr>
          <p:cNvPr id="1013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5481638"/>
            <a:ext cx="2952750"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AutoShape 25"/>
          <p:cNvSpPr>
            <a:spLocks noChangeArrowheads="1"/>
          </p:cNvSpPr>
          <p:nvPr/>
        </p:nvSpPr>
        <p:spPr bwMode="auto">
          <a:xfrm>
            <a:off x="5976938" y="4924425"/>
            <a:ext cx="1582737" cy="700088"/>
          </a:xfrm>
          <a:prstGeom prst="wedgeRoundRectCallout">
            <a:avLst>
              <a:gd name="adj1" fmla="val 70375"/>
              <a:gd name="adj2" fmla="val 85667"/>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r>
              <a:rPr lang="zh-CN" altLang="en-US" sz="1600" b="0">
                <a:solidFill>
                  <a:srgbClr val="FF0000"/>
                </a:solidFill>
                <a:latin typeface="楷体" panose="02010609060101010101" pitchFamily="49" charset="-122"/>
                <a:ea typeface="楷体" panose="02010609060101010101" pitchFamily="49" charset="-122"/>
              </a:rPr>
              <a:t>字段列表窗格</a:t>
            </a:r>
            <a:endParaRPr lang="zh-CN" sz="1600">
              <a:solidFill>
                <a:srgbClr val="FF0000"/>
              </a:solidFill>
              <a:latin typeface="楷体" panose="02010609060101010101" pitchFamily="49" charset="-122"/>
              <a:ea typeface="楷体" panose="02010609060101010101" pitchFamily="49" charset="-122"/>
            </a:endParaRPr>
          </a:p>
        </p:txBody>
      </p:sp>
      <p:sp>
        <p:nvSpPr>
          <p:cNvPr id="101385" name="AutoShape 25"/>
          <p:cNvSpPr>
            <a:spLocks noChangeArrowheads="1"/>
          </p:cNvSpPr>
          <p:nvPr/>
        </p:nvSpPr>
        <p:spPr bwMode="auto">
          <a:xfrm>
            <a:off x="179388" y="5013325"/>
            <a:ext cx="2124075" cy="352425"/>
          </a:xfrm>
          <a:prstGeom prst="wedgeRoundRectCallout">
            <a:avLst>
              <a:gd name="adj1" fmla="val 40866"/>
              <a:gd name="adj2" fmla="val 98417"/>
              <a:gd name="adj3" fmla="val 16667"/>
            </a:avLst>
          </a:prstGeom>
          <a:solidFill>
            <a:srgbClr val="FFFFCC"/>
          </a:solidFill>
          <a:ln w="9525">
            <a:solidFill>
              <a:srgbClr val="FF3399"/>
            </a:solidFill>
            <a:miter lim="800000"/>
          </a:ln>
        </p:spPr>
        <p:txBody>
          <a:bodyPr/>
          <a:lstStyle/>
          <a:p>
            <a:pPr algn="ctr"/>
            <a:r>
              <a:rPr lang="zh-CN" altLang="zh-CN" sz="1600" b="0">
                <a:solidFill>
                  <a:srgbClr val="FF0000"/>
                </a:solidFill>
                <a:latin typeface="楷体" panose="02010609060101010101" pitchFamily="49" charset="-122"/>
                <a:ea typeface="楷体" panose="02010609060101010101" pitchFamily="49" charset="-122"/>
              </a:rPr>
              <a:t>数据透视表</a:t>
            </a:r>
            <a:r>
              <a:rPr lang="zh-CN" altLang="en-US" sz="1600" b="0">
                <a:solidFill>
                  <a:srgbClr val="FF0000"/>
                </a:solidFill>
                <a:latin typeface="楷体" panose="02010609060101010101" pitchFamily="49" charset="-122"/>
                <a:ea typeface="楷体" panose="02010609060101010101" pitchFamily="49" charset="-122"/>
              </a:rPr>
              <a:t>对话框</a:t>
            </a:r>
            <a:endParaRPr lang="zh-CN" sz="1600">
              <a:solidFill>
                <a:srgbClr val="FF0000"/>
              </a:solidFill>
              <a:latin typeface="楷体" panose="02010609060101010101" pitchFamily="49" charset="-122"/>
              <a:ea typeface="楷体" panose="02010609060101010101" pitchFamily="49" charset="-122"/>
            </a:endParaRPr>
          </a:p>
        </p:txBody>
      </p:sp>
      <p:sp>
        <p:nvSpPr>
          <p:cNvPr id="4" name="日期占位符 3"/>
          <p:cNvSpPr>
            <a:spLocks noGrp="1"/>
          </p:cNvSpPr>
          <p:nvPr>
            <p:ph type="dt" sz="half" idx="10"/>
          </p:nvPr>
        </p:nvSpPr>
        <p:spPr/>
        <p:txBody>
          <a:bodyPr/>
          <a:lstStyle/>
          <a:p>
            <a:pPr>
              <a:defRPr/>
            </a:pPr>
            <a:fld id="{3E6D0F0E-8583-4429-BD82-00477F5B42AA}"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36613"/>
            <a:ext cx="9036050" cy="2986087"/>
          </a:xfrm>
          <a:prstGeom prst="rect">
            <a:avLst/>
          </a:prstGeom>
          <a:noFill/>
        </p:spPr>
        <p:txBody>
          <a:bodyPr>
            <a:spAutoFit/>
          </a:bodyPr>
          <a:lstStyle/>
          <a:p>
            <a:pPr>
              <a:spcAft>
                <a:spcPts val="600"/>
              </a:spcAft>
              <a:defRPr/>
            </a:pPr>
            <a:r>
              <a:rPr lang="zh-CN" altLang="en-US" sz="2400" dirty="0">
                <a:solidFill>
                  <a:srgbClr val="C00000"/>
                </a:solidFill>
                <a:latin typeface="宋体" panose="02010600030101010101" pitchFamily="2" charset="-122"/>
              </a:rPr>
              <a:t>⒌ 图</a:t>
            </a:r>
            <a:r>
              <a:rPr lang="zh-CN" altLang="zh-CN" sz="2400" dirty="0">
                <a:solidFill>
                  <a:srgbClr val="C00000"/>
                </a:solidFill>
                <a:latin typeface="宋体" panose="02010600030101010101" pitchFamily="2" charset="-122"/>
              </a:rPr>
              <a:t>表</a:t>
            </a:r>
            <a:endParaRPr lang="en-US" altLang="zh-CN" sz="2400" dirty="0">
              <a:solidFill>
                <a:srgbClr val="C00000"/>
              </a:solidFill>
              <a:latin typeface="宋体" panose="02010600030101010101" pitchFamily="2" charset="-122"/>
            </a:endParaRPr>
          </a:p>
          <a:p>
            <a:pPr indent="575945">
              <a:defRPr/>
            </a:pPr>
            <a:r>
              <a:rPr lang="zh-CN" altLang="zh-CN" b="0" dirty="0">
                <a:solidFill>
                  <a:schemeClr val="tx1"/>
                </a:solidFill>
                <a:latin typeface="宋体" panose="02010600030101010101" pitchFamily="2" charset="-122"/>
              </a:rPr>
              <a:t>图表是将数据以图形方式展示，方便用户更为直观地分析数据的分布、走向、差异、交点、拐点和预测趋势。例如，不必逐个分析工作表中的数据就可以立即看到各季度销售额的升降，或很方便地对实际销售额与销售计划进行比较。</a:t>
            </a:r>
            <a:endParaRPr lang="en-US" altLang="zh-CN" b="0" dirty="0">
              <a:solidFill>
                <a:schemeClr val="tx1"/>
              </a:solidFill>
              <a:latin typeface="宋体" panose="02010600030101010101" pitchFamily="2" charset="-122"/>
            </a:endParaRPr>
          </a:p>
          <a:p>
            <a:pPr marL="342900" indent="-342900">
              <a:spcBef>
                <a:spcPts val="600"/>
              </a:spcBef>
              <a:buFontTx/>
              <a:buBlip>
                <a:blip r:embed="rId1"/>
              </a:buBlip>
              <a:defRPr/>
            </a:pPr>
            <a:r>
              <a:rPr lang="zh-CN" altLang="zh-CN" dirty="0">
                <a:solidFill>
                  <a:srgbClr val="C00000"/>
                </a:solidFill>
                <a:latin typeface="楷体" panose="02010609060101010101" pitchFamily="49" charset="-122"/>
                <a:ea typeface="楷体" panose="02010609060101010101" pitchFamily="49" charset="-122"/>
              </a:rPr>
              <a:t>创建图表</a:t>
            </a:r>
            <a:r>
              <a:rPr lang="zh-CN" altLang="en-US" dirty="0">
                <a:solidFill>
                  <a:srgbClr val="C00000"/>
                </a:solidFill>
                <a:latin typeface="楷体" panose="02010609060101010101" pitchFamily="49" charset="-122"/>
                <a:ea typeface="楷体" panose="02010609060101010101" pitchFamily="49" charset="-122"/>
              </a:rPr>
              <a:t>：</a:t>
            </a:r>
            <a:r>
              <a:rPr lang="zh-CN" altLang="zh-CN" b="0" dirty="0">
                <a:solidFill>
                  <a:schemeClr val="tx1"/>
                </a:solidFill>
                <a:latin typeface="楷体" panose="02010609060101010101" pitchFamily="49" charset="-122"/>
                <a:ea typeface="楷体" panose="02010609060101010101" pitchFamily="49" charset="-122"/>
              </a:rPr>
              <a:t>在工作表中选定要创建图表的数据区域，在“插入”</a:t>
            </a:r>
            <a:r>
              <a:rPr lang="en-US" altLang="zh-CN" b="0" dirty="0">
                <a:solidFill>
                  <a:schemeClr val="tx1"/>
                </a:solidFill>
                <a:latin typeface="楷体" panose="02010609060101010101" pitchFamily="49" charset="-122"/>
                <a:ea typeface="楷体" panose="02010609060101010101" pitchFamily="49" charset="-122"/>
              </a:rPr>
              <a:t>/</a:t>
            </a:r>
            <a:r>
              <a:rPr lang="zh-CN" altLang="zh-CN" b="0" dirty="0">
                <a:solidFill>
                  <a:schemeClr val="tx1"/>
                </a:solidFill>
                <a:latin typeface="楷体" panose="02010609060101010101" pitchFamily="49" charset="-122"/>
                <a:ea typeface="楷体" panose="02010609060101010101" pitchFamily="49" charset="-122"/>
              </a:rPr>
              <a:t>“图表”组中选择要使用的图表类型即可将这些数据绘制成图表。根据数据要表达的意义，可选择不同的图表类型</a:t>
            </a:r>
            <a:r>
              <a:rPr lang="zh-CN" altLang="en-US" b="0" dirty="0">
                <a:solidFill>
                  <a:schemeClr val="tx1"/>
                </a:solidFill>
                <a:latin typeface="楷体" panose="02010609060101010101" pitchFamily="49" charset="-122"/>
                <a:ea typeface="楷体" panose="02010609060101010101" pitchFamily="49" charset="-122"/>
              </a:rPr>
              <a:t>。</a:t>
            </a:r>
            <a:endParaRPr lang="zh-CN" altLang="zh-CN" b="0" dirty="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330200" y="3724275"/>
            <a:ext cx="8597900" cy="2800350"/>
          </a:xfrm>
          <a:prstGeom prst="rect">
            <a:avLst/>
          </a:prstGeom>
          <a:noFill/>
        </p:spPr>
        <p:txBody>
          <a:bodyPr>
            <a:spAutoFit/>
          </a:bodyPr>
          <a:lstStyle/>
          <a:p>
            <a:pPr marL="342900" indent="-342900">
              <a:buSzPct val="80000"/>
              <a:buFontTx/>
              <a:buBlip>
                <a:blip r:embed="rId2"/>
              </a:buBlip>
              <a:defRPr/>
            </a:pPr>
            <a:r>
              <a:rPr lang="zh-CN" altLang="zh-CN" dirty="0">
                <a:solidFill>
                  <a:srgbClr val="008000"/>
                </a:solidFill>
                <a:latin typeface="+mn-ea"/>
                <a:ea typeface="+mn-ea"/>
              </a:rPr>
              <a:t>直接数据比较：</a:t>
            </a:r>
            <a:r>
              <a:rPr lang="zh-CN" altLang="zh-CN" b="0" dirty="0">
                <a:solidFill>
                  <a:schemeClr val="tx1"/>
                </a:solidFill>
                <a:latin typeface="+mn-ea"/>
                <a:ea typeface="+mn-ea"/>
              </a:rPr>
              <a:t>所有数据点直接数值可视化，包括柱形图、条形图、散点图、折线图、面积图、曲面图、雷达图等。</a:t>
            </a:r>
            <a:endParaRPr lang="zh-CN" altLang="zh-CN" b="0" dirty="0">
              <a:solidFill>
                <a:schemeClr val="tx1"/>
              </a:solidFill>
              <a:latin typeface="+mn-ea"/>
              <a:ea typeface="+mn-ea"/>
            </a:endParaRPr>
          </a:p>
          <a:p>
            <a:pPr marL="342900" indent="-342900">
              <a:buSzPct val="80000"/>
              <a:buFontTx/>
              <a:buBlip>
                <a:blip r:embed="rId2"/>
              </a:buBlip>
              <a:defRPr/>
            </a:pPr>
            <a:r>
              <a:rPr lang="zh-CN" altLang="zh-CN" dirty="0">
                <a:solidFill>
                  <a:srgbClr val="008000"/>
                </a:solidFill>
                <a:latin typeface="+mn-ea"/>
                <a:ea typeface="+mn-ea"/>
              </a:rPr>
              <a:t>堆积数值比较：</a:t>
            </a:r>
            <a:r>
              <a:rPr lang="zh-CN" altLang="zh-CN" b="0" dirty="0">
                <a:solidFill>
                  <a:schemeClr val="tx1"/>
                </a:solidFill>
                <a:latin typeface="+mn-ea"/>
                <a:ea typeface="+mn-ea"/>
              </a:rPr>
              <a:t>将同一类别的多个系列累加为一个整体，与另一类别的累加整体相比较，包括堆积柱形图、条形图、折线图等。</a:t>
            </a:r>
            <a:endParaRPr lang="zh-CN" altLang="zh-CN" b="0" dirty="0">
              <a:solidFill>
                <a:schemeClr val="tx1"/>
              </a:solidFill>
              <a:latin typeface="+mn-ea"/>
              <a:ea typeface="+mn-ea"/>
            </a:endParaRPr>
          </a:p>
          <a:p>
            <a:pPr marL="342900" indent="-342900">
              <a:buSzPct val="80000"/>
              <a:buFontTx/>
              <a:buBlip>
                <a:blip r:embed="rId2"/>
              </a:buBlip>
              <a:defRPr/>
            </a:pPr>
            <a:r>
              <a:rPr lang="zh-CN" altLang="zh-CN" dirty="0">
                <a:solidFill>
                  <a:srgbClr val="008000"/>
                </a:solidFill>
                <a:latin typeface="+mn-ea"/>
                <a:ea typeface="+mn-ea"/>
              </a:rPr>
              <a:t>百分比堆积比较：</a:t>
            </a:r>
            <a:r>
              <a:rPr lang="zh-CN" altLang="zh-CN" b="0" dirty="0">
                <a:solidFill>
                  <a:schemeClr val="tx1"/>
                </a:solidFill>
                <a:latin typeface="+mn-ea"/>
                <a:ea typeface="+mn-ea"/>
              </a:rPr>
              <a:t>将一个类别的多个系列的贡献累加并归一化为</a:t>
            </a:r>
            <a:r>
              <a:rPr lang="en-US" altLang="zh-CN" b="0" dirty="0">
                <a:solidFill>
                  <a:schemeClr val="tx1"/>
                </a:solidFill>
                <a:latin typeface="+mn-ea"/>
                <a:ea typeface="+mn-ea"/>
              </a:rPr>
              <a:t>100%</a:t>
            </a:r>
            <a:r>
              <a:rPr lang="zh-CN" altLang="zh-CN" b="0" dirty="0">
                <a:solidFill>
                  <a:schemeClr val="tx1"/>
                </a:solidFill>
                <a:latin typeface="+mn-ea"/>
                <a:ea typeface="+mn-ea"/>
              </a:rPr>
              <a:t>，比较各个分系列的贡献。包括百分比堆积柱形图、条形图、折线图等。事实上，饼图和环形图也是单个类别的百分比堆积图，他们只有一个数据系列</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EA1BE094-470C-4F9F-8F0C-E13CF9C24275}"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103427" name="TextBox 2"/>
          <p:cNvSpPr txBox="1">
            <a:spLocks noChangeArrowheads="1"/>
          </p:cNvSpPr>
          <p:nvPr/>
        </p:nvSpPr>
        <p:spPr bwMode="auto">
          <a:xfrm>
            <a:off x="0" y="773113"/>
            <a:ext cx="9107488"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spcBef>
                <a:spcPts val="600"/>
              </a:spcBef>
              <a:buFontTx/>
              <a:buBlip>
                <a:blip r:embed="rId1"/>
              </a:buBlip>
            </a:pPr>
            <a:r>
              <a:rPr lang="zh-CN" altLang="zh-CN" dirty="0">
                <a:solidFill>
                  <a:srgbClr val="C00000"/>
                </a:solidFill>
                <a:latin typeface="楷体" panose="02010609060101010101" pitchFamily="49" charset="-122"/>
                <a:ea typeface="楷体" panose="02010609060101010101" pitchFamily="49" charset="-122"/>
              </a:rPr>
              <a:t>图表编辑</a:t>
            </a:r>
            <a:r>
              <a:rPr lang="zh-CN" altLang="en-US" dirty="0">
                <a:solidFill>
                  <a:srgbClr val="C00000"/>
                </a:solidFill>
                <a:latin typeface="楷体" panose="02010609060101010101" pitchFamily="49" charset="-122"/>
                <a:ea typeface="楷体" panose="02010609060101010101" pitchFamily="49" charset="-122"/>
              </a:rPr>
              <a:t>：</a:t>
            </a:r>
            <a:r>
              <a:rPr lang="zh-CN" altLang="zh-CN" sz="2000" b="0" dirty="0">
                <a:solidFill>
                  <a:schemeClr val="tx1"/>
                </a:solidFill>
                <a:latin typeface="楷体" panose="02010609060101010101" pitchFamily="49" charset="-122"/>
                <a:ea typeface="楷体" panose="02010609060101010101" pitchFamily="49" charset="-122"/>
              </a:rPr>
              <a:t>如果要个性化设置图表中的元素，可选择该元素，利用“图表工具”上的“设计”、“布局”和“格式”选项卡中相关选项对元素的属性进行修改设置。通过对图表元素的添加、隐藏、移位、调整格式等操作，编辑创建更适合数据可视化需求的个性化图表</a:t>
            </a:r>
            <a:r>
              <a:rPr lang="zh-CN" altLang="en-US" sz="2000" b="0" dirty="0">
                <a:solidFill>
                  <a:schemeClr val="tx1"/>
                </a:solidFill>
                <a:latin typeface="楷体" panose="02010609060101010101" pitchFamily="49" charset="-122"/>
                <a:ea typeface="楷体" panose="02010609060101010101" pitchFamily="49" charset="-122"/>
              </a:rPr>
              <a:t>。</a:t>
            </a:r>
            <a:endParaRPr lang="zh-CN" altLang="zh-CN" sz="2000" b="0" dirty="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215900" y="2667000"/>
            <a:ext cx="8677275" cy="3786188"/>
          </a:xfrm>
          <a:prstGeom prst="rect">
            <a:avLst/>
          </a:prstGeom>
          <a:noFill/>
        </p:spPr>
        <p:txBody>
          <a:bodyPr>
            <a:spAutoFit/>
          </a:bodyPr>
          <a:lstStyle/>
          <a:p>
            <a:pPr marL="342900" indent="-342900">
              <a:lnSpc>
                <a:spcPct val="150000"/>
              </a:lnSpc>
              <a:buSzPct val="75000"/>
              <a:buFontTx/>
              <a:buBlip>
                <a:blip r:embed="rId2"/>
              </a:buBlip>
              <a:defRPr/>
            </a:pPr>
            <a:r>
              <a:rPr lang="zh-CN" altLang="zh-CN" sz="2000" dirty="0">
                <a:solidFill>
                  <a:srgbClr val="008000"/>
                </a:solidFill>
                <a:latin typeface="+mn-ea"/>
                <a:ea typeface="+mn-ea"/>
              </a:rPr>
              <a:t>图表区：</a:t>
            </a:r>
            <a:r>
              <a:rPr lang="zh-CN" altLang="zh-CN" sz="2000" dirty="0">
                <a:solidFill>
                  <a:srgbClr val="0000FF"/>
                </a:solidFill>
                <a:latin typeface="+mn-ea"/>
                <a:ea typeface="+mn-ea"/>
              </a:rPr>
              <a:t>整个图表及其全部元素。</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绘图区：</a:t>
            </a:r>
            <a:r>
              <a:rPr lang="zh-CN" altLang="zh-CN" sz="2000" dirty="0">
                <a:solidFill>
                  <a:srgbClr val="0000FF"/>
                </a:solidFill>
                <a:latin typeface="+mn-ea"/>
                <a:ea typeface="+mn-ea"/>
              </a:rPr>
              <a:t>由坐标轴界定的区域，包括所有数据系列。</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数据系列：</a:t>
            </a:r>
            <a:r>
              <a:rPr lang="zh-CN" altLang="zh-CN" sz="2000" dirty="0">
                <a:solidFill>
                  <a:srgbClr val="0000FF"/>
                </a:solidFill>
                <a:latin typeface="+mn-ea"/>
                <a:ea typeface="+mn-ea"/>
              </a:rPr>
              <a:t>图表中绘制的相关数据点。</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分类</a:t>
            </a:r>
            <a:r>
              <a:rPr lang="zh-CN" altLang="zh-CN" sz="2000" dirty="0">
                <a:solidFill>
                  <a:srgbClr val="0000FF"/>
                </a:solidFill>
                <a:latin typeface="+mn-ea"/>
                <a:ea typeface="+mn-ea"/>
              </a:rPr>
              <a:t>（横）坐标轴和值（纵）坐标轴。</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图例：</a:t>
            </a:r>
            <a:r>
              <a:rPr lang="zh-CN" altLang="zh-CN" sz="2000" dirty="0">
                <a:solidFill>
                  <a:srgbClr val="0000FF"/>
                </a:solidFill>
                <a:latin typeface="+mn-ea"/>
                <a:ea typeface="+mn-ea"/>
              </a:rPr>
              <a:t>用于标识数据系列或分类指定的图案或颜色。</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图表标题：</a:t>
            </a:r>
            <a:r>
              <a:rPr lang="zh-CN" altLang="zh-CN" sz="2000" dirty="0">
                <a:solidFill>
                  <a:srgbClr val="0000FF"/>
                </a:solidFill>
                <a:latin typeface="+mn-ea"/>
                <a:ea typeface="+mn-ea"/>
              </a:rPr>
              <a:t>图表的说明性文本。</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坐标轴标题：</a:t>
            </a:r>
            <a:r>
              <a:rPr lang="zh-CN" altLang="zh-CN" sz="2000" dirty="0">
                <a:solidFill>
                  <a:srgbClr val="0000FF"/>
                </a:solidFill>
                <a:latin typeface="+mn-ea"/>
                <a:ea typeface="+mn-ea"/>
              </a:rPr>
              <a:t>坐标轴的说明性文本。</a:t>
            </a:r>
            <a:endParaRPr lang="zh-CN" altLang="zh-CN" sz="2000" dirty="0">
              <a:solidFill>
                <a:srgbClr val="0000FF"/>
              </a:solidFill>
              <a:latin typeface="+mn-ea"/>
              <a:ea typeface="+mn-ea"/>
            </a:endParaRPr>
          </a:p>
          <a:p>
            <a:pPr marL="342900" indent="-342900">
              <a:lnSpc>
                <a:spcPct val="150000"/>
              </a:lnSpc>
              <a:buSzPct val="75000"/>
              <a:buFontTx/>
              <a:buBlip>
                <a:blip r:embed="rId2"/>
              </a:buBlip>
              <a:defRPr/>
            </a:pPr>
            <a:r>
              <a:rPr lang="zh-CN" altLang="zh-CN" sz="2000" dirty="0">
                <a:solidFill>
                  <a:srgbClr val="008000"/>
                </a:solidFill>
                <a:latin typeface="+mn-ea"/>
                <a:ea typeface="+mn-ea"/>
              </a:rPr>
              <a:t>数据标签：</a:t>
            </a:r>
            <a:r>
              <a:rPr lang="zh-CN" altLang="zh-CN" sz="2000" dirty="0">
                <a:solidFill>
                  <a:srgbClr val="0000FF"/>
                </a:solidFill>
                <a:latin typeface="+mn-ea"/>
                <a:ea typeface="+mn-ea"/>
              </a:rPr>
              <a:t>用来标识数据系列中数据点的详细信息或附加信息的标签</a:t>
            </a:r>
            <a:r>
              <a:rPr lang="zh-CN" altLang="en-US" sz="2000" dirty="0">
                <a:solidFill>
                  <a:srgbClr val="0000FF"/>
                </a:solidFill>
                <a:latin typeface="+mn-ea"/>
                <a:ea typeface="+mn-ea"/>
              </a:rPr>
              <a:t>。</a:t>
            </a:r>
            <a:endParaRPr lang="zh-CN" altLang="en-US" sz="2000" dirty="0">
              <a:solidFill>
                <a:srgbClr val="0000FF"/>
              </a:solidFill>
              <a:latin typeface="+mn-ea"/>
              <a:ea typeface="+mn-ea"/>
            </a:endParaRPr>
          </a:p>
        </p:txBody>
      </p:sp>
      <p:sp>
        <p:nvSpPr>
          <p:cNvPr id="3" name="日期占位符 2"/>
          <p:cNvSpPr>
            <a:spLocks noGrp="1"/>
          </p:cNvSpPr>
          <p:nvPr>
            <p:ph type="dt" sz="half" idx="10"/>
          </p:nvPr>
        </p:nvSpPr>
        <p:spPr/>
        <p:txBody>
          <a:bodyPr/>
          <a:lstStyle/>
          <a:p>
            <a:pPr>
              <a:defRPr/>
            </a:pPr>
            <a:fld id="{B8D02DE0-1C24-4885-8674-D6FCE05A1EC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76488" y="4473575"/>
            <a:ext cx="6551612"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200">
                <a:solidFill>
                  <a:srgbClr val="C00000"/>
                </a:solidFill>
                <a:latin typeface="华文新魏" panose="02010800040101010101" pitchFamily="2" charset="-122"/>
                <a:ea typeface="华文新魏" panose="02010800040101010101" pitchFamily="2" charset="-122"/>
              </a:rPr>
              <a:t>图表应用实例</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4452" name="TextBox 2"/>
          <p:cNvSpPr txBox="1">
            <a:spLocks noChangeArrowheads="1"/>
          </p:cNvSpPr>
          <p:nvPr/>
        </p:nvSpPr>
        <p:spPr bwMode="auto">
          <a:xfrm>
            <a:off x="-107950" y="879475"/>
            <a:ext cx="903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ts val="600"/>
              </a:spcBef>
            </a:pPr>
            <a:r>
              <a:rPr lang="en-US" altLang="zh-CN" sz="2400" dirty="0" smtClean="0">
                <a:solidFill>
                  <a:srgbClr val="C00000"/>
                </a:solidFill>
                <a:latin typeface="华文楷体" panose="02010600040101010101" pitchFamily="2" charset="-122"/>
                <a:ea typeface="华文楷体" panose="02010600040101010101" pitchFamily="2" charset="-122"/>
              </a:rPr>
              <a:t>【</a:t>
            </a:r>
            <a:r>
              <a:rPr lang="zh-CN" altLang="zh-CN" sz="2400" dirty="0" smtClean="0">
                <a:solidFill>
                  <a:srgbClr val="C00000"/>
                </a:solidFill>
                <a:latin typeface="华文楷体" panose="02010600040101010101" pitchFamily="2" charset="-122"/>
                <a:ea typeface="华文楷体" panose="02010600040101010101" pitchFamily="2" charset="-122"/>
              </a:rPr>
              <a:t>例</a:t>
            </a:r>
            <a:r>
              <a:rPr lang="en-US" altLang="zh-CN" sz="2400" dirty="0" smtClean="0">
                <a:solidFill>
                  <a:srgbClr val="C00000"/>
                </a:solidFill>
                <a:latin typeface="华文楷体" panose="02010600040101010101" pitchFamily="2" charset="-122"/>
                <a:ea typeface="华文楷体" panose="02010600040101010101" pitchFamily="2" charset="-122"/>
              </a:rPr>
              <a:t>4-28】</a:t>
            </a:r>
            <a:r>
              <a:rPr lang="zh-CN" altLang="en-US" sz="2400" dirty="0">
                <a:solidFill>
                  <a:srgbClr val="008000"/>
                </a:solidFill>
                <a:latin typeface="华文楷体" panose="02010600040101010101" pitchFamily="2" charset="-122"/>
                <a:ea typeface="华文楷体" panose="02010600040101010101" pitchFamily="2" charset="-122"/>
              </a:rPr>
              <a:t>统计</a:t>
            </a:r>
            <a:r>
              <a:rPr lang="zh-CN" altLang="zh-CN" sz="2400" dirty="0">
                <a:solidFill>
                  <a:srgbClr val="008000"/>
                </a:solidFill>
                <a:latin typeface="华文楷体" panose="02010600040101010101" pitchFamily="2" charset="-122"/>
                <a:ea typeface="华文楷体" panose="02010600040101010101" pitchFamily="2" charset="-122"/>
              </a:rPr>
              <a:t>教师资料</a:t>
            </a:r>
            <a:r>
              <a:rPr lang="zh-CN" altLang="en-US" sz="2400" dirty="0">
                <a:solidFill>
                  <a:srgbClr val="008000"/>
                </a:solidFill>
                <a:latin typeface="华文楷体" panose="02010600040101010101" pitchFamily="2" charset="-122"/>
                <a:ea typeface="华文楷体" panose="02010600040101010101" pitchFamily="2" charset="-122"/>
              </a:rPr>
              <a:t>表中的</a:t>
            </a:r>
            <a:r>
              <a:rPr lang="zh-CN" altLang="zh-CN" sz="2400" dirty="0">
                <a:solidFill>
                  <a:srgbClr val="008000"/>
                </a:solidFill>
                <a:latin typeface="华文楷体" panose="02010600040101010101" pitchFamily="2" charset="-122"/>
                <a:ea typeface="华文楷体" panose="02010600040101010101" pitchFamily="2" charset="-122"/>
              </a:rPr>
              <a:t>学历分布情况，并制作相应饼图。</a:t>
            </a:r>
            <a:endParaRPr lang="en-US" altLang="zh-CN" sz="2400" dirty="0">
              <a:solidFill>
                <a:srgbClr val="008000"/>
              </a:solidFill>
              <a:latin typeface="华文楷体" panose="02010600040101010101" pitchFamily="2" charset="-122"/>
              <a:ea typeface="华文楷体" panose="02010600040101010101" pitchFamily="2" charset="-122"/>
            </a:endParaRPr>
          </a:p>
        </p:txBody>
      </p:sp>
      <p:sp>
        <p:nvSpPr>
          <p:cNvPr id="2" name="TextBox 1"/>
          <p:cNvSpPr txBox="1"/>
          <p:nvPr/>
        </p:nvSpPr>
        <p:spPr>
          <a:xfrm>
            <a:off x="179388" y="1304925"/>
            <a:ext cx="8964612" cy="3478213"/>
          </a:xfrm>
          <a:prstGeom prst="rect">
            <a:avLst/>
          </a:prstGeom>
          <a:noFill/>
        </p:spPr>
        <p:txBody>
          <a:bodyPr>
            <a:spAutoFit/>
          </a:bodyPr>
          <a:lstStyle/>
          <a:p>
            <a:pPr marL="457200" indent="-457200">
              <a:buClr>
                <a:srgbClr val="FF6600"/>
              </a:buClr>
              <a:buFont typeface="+mj-lt"/>
              <a:buAutoNum type="alphaLcParenR"/>
              <a:defRPr/>
            </a:pPr>
            <a:r>
              <a:rPr lang="zh-CN" altLang="zh-CN" sz="2000" b="0" dirty="0">
                <a:solidFill>
                  <a:schemeClr val="tx1"/>
                </a:solidFill>
                <a:latin typeface="+mn-ea"/>
                <a:ea typeface="+mn-ea"/>
              </a:rPr>
              <a:t>选定数据统计区域，并按“学历”字段排序</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zh-CN" sz="2000" b="0" dirty="0">
                <a:solidFill>
                  <a:schemeClr val="tx1"/>
                </a:solidFill>
                <a:latin typeface="+mn-ea"/>
                <a:ea typeface="+mn-ea"/>
              </a:rPr>
              <a:t>单击“数据”</a:t>
            </a:r>
            <a:r>
              <a:rPr lang="en-US" altLang="zh-CN" sz="2000" b="0" dirty="0">
                <a:solidFill>
                  <a:schemeClr val="tx1"/>
                </a:solidFill>
                <a:latin typeface="+mn-ea"/>
                <a:ea typeface="+mn-ea"/>
              </a:rPr>
              <a:t>/</a:t>
            </a:r>
            <a:r>
              <a:rPr lang="zh-CN" altLang="zh-CN" sz="2000" b="0" dirty="0">
                <a:solidFill>
                  <a:schemeClr val="tx1"/>
                </a:solidFill>
                <a:latin typeface="+mn-ea"/>
                <a:ea typeface="+mn-ea"/>
              </a:rPr>
              <a:t>“分类汇总”按钮，</a:t>
            </a:r>
            <a:r>
              <a:rPr lang="zh-CN" altLang="en-US" sz="2000" b="0" dirty="0">
                <a:solidFill>
                  <a:schemeClr val="tx1"/>
                </a:solidFill>
                <a:latin typeface="+mn-ea"/>
                <a:ea typeface="+mn-ea"/>
              </a:rPr>
              <a:t>设置</a:t>
            </a:r>
            <a:r>
              <a:rPr lang="zh-CN" altLang="zh-CN" sz="2000" b="0" dirty="0">
                <a:solidFill>
                  <a:schemeClr val="tx1"/>
                </a:solidFill>
                <a:latin typeface="+mn-ea"/>
                <a:ea typeface="+mn-ea"/>
              </a:rPr>
              <a:t> “分类汇总”对话框</a:t>
            </a:r>
            <a:r>
              <a:rPr lang="en-US" altLang="zh-CN" sz="2000" b="0" dirty="0">
                <a:solidFill>
                  <a:schemeClr val="tx1"/>
                </a:solidFill>
                <a:latin typeface="+mn-ea"/>
                <a:ea typeface="+mn-ea"/>
              </a:rPr>
              <a:t>/</a:t>
            </a:r>
            <a:r>
              <a:rPr lang="zh-CN" altLang="zh-CN" sz="2000" b="0" dirty="0">
                <a:solidFill>
                  <a:schemeClr val="tx1"/>
                </a:solidFill>
                <a:latin typeface="+mn-ea"/>
                <a:ea typeface="+mn-ea"/>
              </a:rPr>
              <a:t>“分类字段”为：“学历”</a:t>
            </a:r>
            <a:r>
              <a:rPr lang="zh-CN" altLang="en-US" sz="2000" b="0" dirty="0">
                <a:solidFill>
                  <a:schemeClr val="tx1"/>
                </a:solidFill>
                <a:latin typeface="+mn-ea"/>
                <a:ea typeface="+mn-ea"/>
              </a:rPr>
              <a:t>，</a:t>
            </a:r>
            <a:r>
              <a:rPr lang="zh-CN" altLang="zh-CN" sz="2000" b="0" dirty="0">
                <a:solidFill>
                  <a:schemeClr val="tx1"/>
                </a:solidFill>
                <a:latin typeface="+mn-ea"/>
                <a:ea typeface="+mn-ea"/>
              </a:rPr>
              <a:t>“汇总方式”为：“计数”</a:t>
            </a:r>
            <a:r>
              <a:rPr lang="zh-CN" altLang="en-US" sz="2000" b="0" dirty="0">
                <a:solidFill>
                  <a:schemeClr val="tx1"/>
                </a:solidFill>
                <a:latin typeface="+mn-ea"/>
                <a:ea typeface="+mn-ea"/>
              </a:rPr>
              <a:t>；</a:t>
            </a:r>
            <a:r>
              <a:rPr lang="zh-CN" altLang="zh-CN" sz="2000" b="0" dirty="0">
                <a:solidFill>
                  <a:schemeClr val="tx1"/>
                </a:solidFill>
                <a:latin typeface="+mn-ea"/>
                <a:ea typeface="+mn-ea"/>
              </a:rPr>
              <a:t>在“选定汇总项”列表中勾选“职工号”，单击“确定”按钮，形成各类学历人数的统计结果，并隐藏明细数据和删除多余数据列。</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b="0" dirty="0">
                <a:solidFill>
                  <a:schemeClr val="tx1"/>
                </a:solidFill>
                <a:latin typeface="+mn-ea"/>
                <a:ea typeface="+mn-ea"/>
              </a:rPr>
              <a:t>单击</a:t>
            </a:r>
            <a:r>
              <a:rPr lang="zh-CN" altLang="zh-CN" sz="2000" b="0" dirty="0">
                <a:solidFill>
                  <a:schemeClr val="tx1"/>
                </a:solidFill>
                <a:latin typeface="+mn-ea"/>
                <a:ea typeface="+mn-ea"/>
              </a:rPr>
              <a:t>“插入”</a:t>
            </a:r>
            <a:r>
              <a:rPr lang="en-US" altLang="zh-CN" sz="2000" b="0" dirty="0">
                <a:solidFill>
                  <a:schemeClr val="tx1"/>
                </a:solidFill>
                <a:latin typeface="+mn-ea"/>
                <a:ea typeface="+mn-ea"/>
              </a:rPr>
              <a:t>/</a:t>
            </a:r>
            <a:r>
              <a:rPr lang="zh-CN" altLang="zh-CN" sz="2000" b="0" dirty="0">
                <a:solidFill>
                  <a:schemeClr val="tx1"/>
                </a:solidFill>
                <a:latin typeface="+mn-ea"/>
                <a:ea typeface="+mn-ea"/>
              </a:rPr>
              <a:t>“图表”</a:t>
            </a:r>
            <a:r>
              <a:rPr lang="en-US" altLang="zh-CN" sz="2000" b="0" dirty="0">
                <a:solidFill>
                  <a:schemeClr val="tx1"/>
                </a:solidFill>
                <a:latin typeface="+mn-ea"/>
                <a:ea typeface="+mn-ea"/>
              </a:rPr>
              <a:t>/</a:t>
            </a:r>
            <a:r>
              <a:rPr lang="zh-CN" altLang="zh-CN" sz="2000" b="0" dirty="0">
                <a:solidFill>
                  <a:schemeClr val="tx1"/>
                </a:solidFill>
                <a:latin typeface="+mn-ea"/>
                <a:ea typeface="+mn-ea"/>
              </a:rPr>
              <a:t>“饼图”按钮，在饼图列表中选择 “三维饼图”，并将“设置数据标签格式”</a:t>
            </a:r>
            <a:r>
              <a:rPr lang="en-US" altLang="zh-CN" sz="2000" b="0" dirty="0">
                <a:solidFill>
                  <a:schemeClr val="tx1"/>
                </a:solidFill>
                <a:latin typeface="+mn-ea"/>
                <a:ea typeface="+mn-ea"/>
              </a:rPr>
              <a:t>/</a:t>
            </a:r>
            <a:r>
              <a:rPr lang="zh-CN" altLang="zh-CN" sz="2000" b="0" dirty="0">
                <a:solidFill>
                  <a:schemeClr val="tx1"/>
                </a:solidFill>
                <a:latin typeface="+mn-ea"/>
                <a:ea typeface="+mn-ea"/>
              </a:rPr>
              <a:t>“标签”选项设置为“百分比”，还可通过“选择数据项”等对图表进行设置</a:t>
            </a:r>
            <a:r>
              <a:rPr lang="zh-CN" altLang="en-US" sz="2000" b="0" dirty="0">
                <a:solidFill>
                  <a:schemeClr val="tx1"/>
                </a:solidFill>
                <a:latin typeface="+mn-ea"/>
                <a:ea typeface="+mn-ea"/>
              </a:rPr>
              <a:t>。</a:t>
            </a:r>
            <a:endParaRPr lang="zh-CN" altLang="zh-CN" sz="2000" b="0" dirty="0">
              <a:solidFill>
                <a:schemeClr val="tx1"/>
              </a:solidFill>
              <a:latin typeface="+mn-ea"/>
              <a:ea typeface="+mn-ea"/>
            </a:endParaRPr>
          </a:p>
          <a:p>
            <a:pPr marL="457200" indent="-457200">
              <a:buClr>
                <a:srgbClr val="FF6600"/>
              </a:buClr>
              <a:buFont typeface="+mj-lt"/>
              <a:buAutoNum type="alphaLcParenR"/>
              <a:defRPr/>
            </a:pPr>
            <a:r>
              <a:rPr lang="zh-CN" altLang="en-US" sz="2000" b="0" dirty="0">
                <a:solidFill>
                  <a:schemeClr val="tx1"/>
                </a:solidFill>
                <a:latin typeface="+mn-ea"/>
                <a:ea typeface="+mn-ea"/>
              </a:rPr>
              <a:t>单击</a:t>
            </a:r>
            <a:r>
              <a:rPr lang="zh-CN" altLang="zh-CN" sz="2000" b="0" dirty="0">
                <a:solidFill>
                  <a:schemeClr val="tx1"/>
                </a:solidFill>
                <a:latin typeface="+mn-ea"/>
                <a:ea typeface="+mn-ea"/>
              </a:rPr>
              <a:t>“图表工具”</a:t>
            </a:r>
            <a:r>
              <a:rPr lang="en-US" altLang="zh-CN" sz="2000" b="0" dirty="0">
                <a:solidFill>
                  <a:schemeClr val="tx1"/>
                </a:solidFill>
                <a:latin typeface="+mn-ea"/>
                <a:ea typeface="+mn-ea"/>
              </a:rPr>
              <a:t>/</a:t>
            </a:r>
            <a:r>
              <a:rPr lang="zh-CN" altLang="zh-CN" sz="2000" b="0" dirty="0">
                <a:solidFill>
                  <a:schemeClr val="tx1"/>
                </a:solidFill>
                <a:latin typeface="+mn-ea"/>
                <a:ea typeface="+mn-ea"/>
              </a:rPr>
              <a:t>“布局”</a:t>
            </a:r>
            <a:r>
              <a:rPr lang="en-US" altLang="zh-CN" sz="2000" b="0" dirty="0">
                <a:solidFill>
                  <a:schemeClr val="tx1"/>
                </a:solidFill>
                <a:latin typeface="+mn-ea"/>
                <a:ea typeface="+mn-ea"/>
              </a:rPr>
              <a:t>/</a:t>
            </a:r>
            <a:r>
              <a:rPr lang="zh-CN" altLang="zh-CN" sz="2000" b="0" dirty="0">
                <a:solidFill>
                  <a:schemeClr val="tx1"/>
                </a:solidFill>
                <a:latin typeface="+mn-ea"/>
                <a:ea typeface="+mn-ea"/>
              </a:rPr>
              <a:t>“标签”</a:t>
            </a:r>
            <a:r>
              <a:rPr lang="en-US" altLang="zh-CN" sz="2000" b="0" dirty="0">
                <a:solidFill>
                  <a:schemeClr val="tx1"/>
                </a:solidFill>
                <a:latin typeface="+mn-ea"/>
                <a:ea typeface="+mn-ea"/>
              </a:rPr>
              <a:t>/</a:t>
            </a:r>
            <a:r>
              <a:rPr lang="zh-CN" altLang="zh-CN" sz="2000" b="0" dirty="0">
                <a:solidFill>
                  <a:schemeClr val="tx1"/>
                </a:solidFill>
                <a:latin typeface="+mn-ea"/>
                <a:ea typeface="+mn-ea"/>
              </a:rPr>
              <a:t>“图表标题”按钮，在展开的下拉列表中选择“图表上方”选项，并在图表标题文本框中输入图表标题</a:t>
            </a:r>
            <a:r>
              <a:rPr lang="zh-CN" altLang="en-US" sz="2000" b="0" dirty="0">
                <a:solidFill>
                  <a:schemeClr val="tx1"/>
                </a:solidFill>
                <a:latin typeface="+mn-ea"/>
                <a:ea typeface="+mn-ea"/>
              </a:rPr>
              <a:t>“教师</a:t>
            </a:r>
            <a:r>
              <a:rPr lang="zh-CN" altLang="zh-CN" sz="2000" b="0" dirty="0">
                <a:solidFill>
                  <a:schemeClr val="tx1"/>
                </a:solidFill>
                <a:latin typeface="+mn-ea"/>
                <a:ea typeface="+mn-ea"/>
              </a:rPr>
              <a:t>学历结构</a:t>
            </a:r>
            <a:r>
              <a:rPr lang="zh-CN" altLang="en-US" sz="2000" b="0" dirty="0">
                <a:solidFill>
                  <a:schemeClr val="tx1"/>
                </a:solidFill>
                <a:latin typeface="+mn-ea"/>
                <a:ea typeface="+mn-ea"/>
              </a:rPr>
              <a:t>”。</a:t>
            </a:r>
            <a:endParaRPr lang="zh-CN" altLang="en-US" sz="2000" b="0" dirty="0">
              <a:solidFill>
                <a:schemeClr val="tx1"/>
              </a:solidFill>
              <a:latin typeface="+mn-ea"/>
              <a:ea typeface="+mn-ea"/>
            </a:endParaRPr>
          </a:p>
        </p:txBody>
      </p:sp>
      <p:sp>
        <p:nvSpPr>
          <p:cNvPr id="104454" name="AutoShape 25"/>
          <p:cNvSpPr>
            <a:spLocks noChangeArrowheads="1"/>
          </p:cNvSpPr>
          <p:nvPr/>
        </p:nvSpPr>
        <p:spPr bwMode="auto">
          <a:xfrm>
            <a:off x="179388" y="5391150"/>
            <a:ext cx="1946275" cy="630238"/>
          </a:xfrm>
          <a:prstGeom prst="wedgeRoundRectCallout">
            <a:avLst>
              <a:gd name="adj1" fmla="val 73287"/>
              <a:gd name="adj2" fmla="val -112843"/>
              <a:gd name="adj3" fmla="val 16667"/>
            </a:avLst>
          </a:prstGeom>
          <a:solidFill>
            <a:srgbClr val="FFFFCC"/>
          </a:solidFill>
          <a:ln w="9525">
            <a:solidFill>
              <a:srgbClr val="FF3399"/>
            </a:solidFill>
            <a:miter lim="800000"/>
          </a:ln>
        </p:spPr>
        <p:txBody>
          <a:bodyPr/>
          <a:lstStyle/>
          <a:p>
            <a:pPr algn="ctr"/>
            <a:r>
              <a:rPr lang="zh-CN" altLang="en-US" sz="1600">
                <a:solidFill>
                  <a:srgbClr val="FF0000"/>
                </a:solidFill>
                <a:latin typeface="楷体" panose="02010609060101010101" pitchFamily="49" charset="-122"/>
                <a:ea typeface="楷体" panose="02010609060101010101" pitchFamily="49" charset="-122"/>
              </a:rPr>
              <a:t>教师学历分布情况统计结果</a:t>
            </a:r>
            <a:endParaRPr lang="zh-CN" sz="1600">
              <a:solidFill>
                <a:srgbClr val="FF0000"/>
              </a:solidFill>
              <a:latin typeface="楷体" panose="02010609060101010101" pitchFamily="49" charset="-122"/>
              <a:ea typeface="楷体" panose="02010609060101010101" pitchFamily="49" charset="-122"/>
            </a:endParaRPr>
          </a:p>
        </p:txBody>
      </p:sp>
      <p:sp>
        <p:nvSpPr>
          <p:cNvPr id="104455" name="AutoShape 25"/>
          <p:cNvSpPr>
            <a:spLocks noChangeArrowheads="1"/>
          </p:cNvSpPr>
          <p:nvPr/>
        </p:nvSpPr>
        <p:spPr bwMode="auto">
          <a:xfrm>
            <a:off x="3276600" y="5861050"/>
            <a:ext cx="1582738" cy="700088"/>
          </a:xfrm>
          <a:prstGeom prst="wedgeRoundRectCallout">
            <a:avLst>
              <a:gd name="adj1" fmla="val 98241"/>
              <a:gd name="adj2" fmla="val -101065"/>
              <a:gd name="adj3" fmla="val 16667"/>
            </a:avLst>
          </a:prstGeom>
          <a:solidFill>
            <a:srgbClr val="FFFFCC"/>
          </a:solidFill>
          <a:ln w="9525">
            <a:solidFill>
              <a:srgbClr val="FF3399"/>
            </a:solidFill>
            <a:miter lim="800000"/>
          </a:ln>
        </p:spPr>
        <p:txBody>
          <a:bodyPr/>
          <a:lstStyle/>
          <a:p>
            <a:pPr algn="ctr"/>
            <a:r>
              <a:rPr lang="zh-CN" altLang="en-US" sz="1800">
                <a:solidFill>
                  <a:srgbClr val="FF0000"/>
                </a:solidFill>
                <a:latin typeface="楷体" panose="02010609060101010101" pitchFamily="49" charset="-122"/>
                <a:ea typeface="楷体" panose="02010609060101010101" pitchFamily="49" charset="-122"/>
              </a:rPr>
              <a:t>学历结构</a:t>
            </a:r>
            <a:endParaRPr lang="en-US" altLang="zh-CN" sz="1800">
              <a:solidFill>
                <a:srgbClr val="FF0000"/>
              </a:solidFill>
              <a:latin typeface="楷体" panose="02010609060101010101" pitchFamily="49" charset="-122"/>
              <a:ea typeface="楷体" panose="02010609060101010101" pitchFamily="49" charset="-122"/>
            </a:endParaRPr>
          </a:p>
          <a:p>
            <a:pPr algn="ctr"/>
            <a:r>
              <a:rPr lang="zh-CN" altLang="en-US" sz="1800">
                <a:solidFill>
                  <a:srgbClr val="FF0000"/>
                </a:solidFill>
                <a:latin typeface="楷体" panose="02010609060101010101" pitchFamily="49" charset="-122"/>
                <a:ea typeface="楷体" panose="02010609060101010101" pitchFamily="49" charset="-122"/>
              </a:rPr>
              <a:t>饼图</a:t>
            </a:r>
            <a:endParaRPr lang="zh-CN" sz="1800">
              <a:solidFill>
                <a:srgbClr val="FF0000"/>
              </a:solidFill>
              <a:latin typeface="楷体" panose="02010609060101010101" pitchFamily="49" charset="-122"/>
              <a:ea typeface="楷体" panose="02010609060101010101" pitchFamily="49" charset="-122"/>
            </a:endParaRPr>
          </a:p>
        </p:txBody>
      </p:sp>
      <p:sp>
        <p:nvSpPr>
          <p:cNvPr id="104456" name="矩形 4"/>
          <p:cNvSpPr>
            <a:spLocks noChangeArrowheads="1"/>
          </p:cNvSpPr>
          <p:nvPr/>
        </p:nvSpPr>
        <p:spPr bwMode="auto">
          <a:xfrm>
            <a:off x="2555875" y="4616450"/>
            <a:ext cx="1476375" cy="774700"/>
          </a:xfrm>
          <a:prstGeom prst="rect">
            <a:avLst/>
          </a:prstGeom>
          <a:noFill/>
          <a:ln w="15875" algn="ctr">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3" name="日期占位符 2"/>
          <p:cNvSpPr>
            <a:spLocks noGrp="1"/>
          </p:cNvSpPr>
          <p:nvPr>
            <p:ph type="dt" sz="half" idx="10"/>
          </p:nvPr>
        </p:nvSpPr>
        <p:spPr/>
        <p:txBody>
          <a:bodyPr/>
          <a:lstStyle/>
          <a:p>
            <a:pPr>
              <a:defRPr/>
            </a:pPr>
            <a:fld id="{E4F9CEBB-B009-499B-8D1E-CE53C15968F8}"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25" y="892175"/>
            <a:ext cx="9036050" cy="1600200"/>
          </a:xfrm>
          <a:prstGeom prst="rect">
            <a:avLst/>
          </a:prstGeom>
          <a:noFill/>
        </p:spPr>
        <p:txBody>
          <a:bodyPr>
            <a:spAutoFit/>
          </a:bodyPr>
          <a:lstStyle/>
          <a:p>
            <a:pPr marL="342900" indent="-342900">
              <a:spcBef>
                <a:spcPts val="600"/>
              </a:spcBef>
              <a:buFontTx/>
              <a:buBlip>
                <a:blip r:embed="rId1"/>
              </a:buBlip>
              <a:defRPr/>
            </a:pPr>
            <a:r>
              <a:rPr lang="zh-CN" altLang="zh-CN" dirty="0">
                <a:solidFill>
                  <a:srgbClr val="C00000"/>
                </a:solidFill>
                <a:latin typeface="楷体" panose="02010609060101010101" pitchFamily="49" charset="-122"/>
                <a:ea typeface="楷体" panose="02010609060101010101" pitchFamily="49" charset="-122"/>
              </a:rPr>
              <a:t>迷你图</a:t>
            </a:r>
            <a:r>
              <a:rPr lang="zh-CN" altLang="zh-CN" b="0" dirty="0">
                <a:solidFill>
                  <a:schemeClr val="tx1"/>
                </a:solidFill>
                <a:latin typeface="楷体" panose="02010609060101010101" pitchFamily="49" charset="-122"/>
                <a:ea typeface="楷体" panose="02010609060101010101" pitchFamily="49" charset="-122"/>
              </a:rPr>
              <a:t>是</a:t>
            </a:r>
            <a:r>
              <a:rPr lang="en-US" altLang="zh-CN" b="0" dirty="0">
                <a:solidFill>
                  <a:schemeClr val="tx1"/>
                </a:solidFill>
                <a:latin typeface="楷体" panose="02010609060101010101" pitchFamily="49" charset="-122"/>
                <a:ea typeface="楷体" panose="02010609060101010101" pitchFamily="49" charset="-122"/>
              </a:rPr>
              <a:t>Excel 2010</a:t>
            </a:r>
            <a:r>
              <a:rPr lang="zh-CN" altLang="zh-CN" b="0" dirty="0">
                <a:solidFill>
                  <a:schemeClr val="tx1"/>
                </a:solidFill>
                <a:latin typeface="楷体" panose="02010609060101010101" pitchFamily="49" charset="-122"/>
                <a:ea typeface="楷体" panose="02010609060101010101" pitchFamily="49" charset="-122"/>
              </a:rPr>
              <a:t>的新增功能，它是放在单元格中的微型图表，在数据单元格旁边可视化地汇总数据趋势，供用户粗略地直观了解数据的变化</a:t>
            </a:r>
            <a:r>
              <a:rPr lang="zh-CN" altLang="en-US" b="0" dirty="0">
                <a:solidFill>
                  <a:schemeClr val="tx1"/>
                </a:solidFill>
                <a:latin typeface="楷体" panose="02010609060101010101" pitchFamily="49" charset="-122"/>
                <a:ea typeface="楷体" panose="02010609060101010101" pitchFamily="49" charset="-122"/>
              </a:rPr>
              <a:t>。</a:t>
            </a:r>
            <a:endParaRPr lang="en-US" altLang="zh-CN" b="0" dirty="0">
              <a:solidFill>
                <a:schemeClr val="tx1"/>
              </a:solidFill>
              <a:latin typeface="楷体" panose="02010609060101010101" pitchFamily="49" charset="-122"/>
              <a:ea typeface="楷体" panose="02010609060101010101" pitchFamily="49" charset="-122"/>
            </a:endParaRPr>
          </a:p>
          <a:p>
            <a:pPr>
              <a:spcBef>
                <a:spcPts val="1200"/>
              </a:spcBef>
              <a:defRPr/>
            </a:pPr>
            <a:r>
              <a:rPr lang="en-US" altLang="zh-CN" dirty="0">
                <a:solidFill>
                  <a:srgbClr val="C00000"/>
                </a:solidFill>
                <a:latin typeface="+mn-ea"/>
                <a:ea typeface="+mn-ea"/>
              </a:rPr>
              <a:t>【</a:t>
            </a:r>
            <a:r>
              <a:rPr lang="zh-CN" altLang="zh-CN" dirty="0" smtClean="0">
                <a:solidFill>
                  <a:srgbClr val="C00000"/>
                </a:solidFill>
                <a:latin typeface="+mn-ea"/>
                <a:ea typeface="+mn-ea"/>
              </a:rPr>
              <a:t>例</a:t>
            </a:r>
            <a:r>
              <a:rPr lang="en-US" altLang="zh-CN" dirty="0" smtClean="0">
                <a:solidFill>
                  <a:srgbClr val="C00000"/>
                </a:solidFill>
                <a:latin typeface="+mn-ea"/>
                <a:ea typeface="+mn-ea"/>
              </a:rPr>
              <a:t>4-29】</a:t>
            </a:r>
            <a:r>
              <a:rPr lang="zh-CN" altLang="zh-CN" dirty="0">
                <a:solidFill>
                  <a:srgbClr val="008000"/>
                </a:solidFill>
                <a:latin typeface="楷体" panose="02010609060101010101" pitchFamily="49" charset="-122"/>
                <a:ea typeface="楷体" panose="02010609060101010101" pitchFamily="49" charset="-122"/>
              </a:rPr>
              <a:t>依据某学院各系男女学生人数统计表制作相应迷你图。</a:t>
            </a:r>
            <a:endParaRPr lang="zh-CN" altLang="zh-CN" dirty="0">
              <a:solidFill>
                <a:srgbClr val="008000"/>
              </a:solidFill>
              <a:latin typeface="楷体" panose="02010609060101010101" pitchFamily="49" charset="-122"/>
              <a:ea typeface="楷体" panose="02010609060101010101" pitchFamily="49" charset="-122"/>
            </a:endParaRPr>
          </a:p>
        </p:txBody>
      </p:sp>
      <p:sp>
        <p:nvSpPr>
          <p:cNvPr id="2" name="TextBox 1"/>
          <p:cNvSpPr txBox="1"/>
          <p:nvPr/>
        </p:nvSpPr>
        <p:spPr>
          <a:xfrm>
            <a:off x="330200" y="2468563"/>
            <a:ext cx="8597900" cy="2616200"/>
          </a:xfrm>
          <a:prstGeom prst="rect">
            <a:avLst/>
          </a:prstGeom>
          <a:noFill/>
        </p:spPr>
        <p:txBody>
          <a:bodyPr>
            <a:spAutoFit/>
          </a:bodyPr>
          <a:lstStyle/>
          <a:p>
            <a:pPr marL="457200" indent="-457200">
              <a:spcAft>
                <a:spcPts val="600"/>
              </a:spcAft>
              <a:buClr>
                <a:srgbClr val="FF6600"/>
              </a:buClr>
              <a:buSzPct val="80000"/>
              <a:buFont typeface="+mj-lt"/>
              <a:buAutoNum type="alphaLcParenR"/>
              <a:defRPr/>
            </a:pPr>
            <a:r>
              <a:rPr lang="zh-CN" altLang="zh-CN" b="0" dirty="0">
                <a:solidFill>
                  <a:schemeClr val="tx1"/>
                </a:solidFill>
                <a:latin typeface="+mn-ea"/>
                <a:ea typeface="+mn-ea"/>
              </a:rPr>
              <a:t>在 “插入”选项卡的“迷你图”组中单击“柱形图”按钮，弹出“创建迷你图”对话框</a:t>
            </a:r>
            <a:r>
              <a:rPr lang="zh-CN" altLang="en-US" b="0" dirty="0">
                <a:solidFill>
                  <a:schemeClr val="tx1"/>
                </a:solidFill>
                <a:latin typeface="+mn-ea"/>
                <a:ea typeface="+mn-ea"/>
              </a:rPr>
              <a:t>；</a:t>
            </a:r>
            <a:endParaRPr lang="zh-CN" altLang="zh-CN" b="0" dirty="0">
              <a:solidFill>
                <a:schemeClr val="tx1"/>
              </a:solidFill>
              <a:latin typeface="+mn-ea"/>
              <a:ea typeface="+mn-ea"/>
            </a:endParaRPr>
          </a:p>
          <a:p>
            <a:pPr marL="457200" indent="-457200">
              <a:buClr>
                <a:srgbClr val="FF6600"/>
              </a:buClr>
              <a:buSzPct val="80000"/>
              <a:buFont typeface="+mj-lt"/>
              <a:buAutoNum type="alphaLcParenR"/>
              <a:defRPr/>
            </a:pPr>
            <a:r>
              <a:rPr lang="zh-CN" altLang="zh-CN" b="0" dirty="0">
                <a:solidFill>
                  <a:schemeClr val="tx1"/>
                </a:solidFill>
                <a:latin typeface="+mn-ea"/>
                <a:ea typeface="+mn-ea"/>
              </a:rPr>
              <a:t>设置“创建迷你图”对话框中的数据范围为：</a:t>
            </a:r>
            <a:r>
              <a:rPr lang="en-US" altLang="zh-CN" b="0" dirty="0">
                <a:solidFill>
                  <a:schemeClr val="tx1"/>
                </a:solidFill>
                <a:latin typeface="+mn-ea"/>
                <a:ea typeface="+mn-ea"/>
              </a:rPr>
              <a:t>B2:C2</a:t>
            </a:r>
            <a:r>
              <a:rPr lang="zh-CN" altLang="zh-CN" b="0" dirty="0">
                <a:solidFill>
                  <a:schemeClr val="tx1"/>
                </a:solidFill>
                <a:latin typeface="+mn-ea"/>
                <a:ea typeface="+mn-ea"/>
              </a:rPr>
              <a:t>，设置位置范围为：</a:t>
            </a:r>
            <a:r>
              <a:rPr lang="en-US" altLang="zh-CN" b="0" dirty="0">
                <a:solidFill>
                  <a:schemeClr val="tx1"/>
                </a:solidFill>
                <a:latin typeface="+mn-ea"/>
                <a:ea typeface="+mn-ea"/>
              </a:rPr>
              <a:t>D2</a:t>
            </a:r>
            <a:r>
              <a:rPr lang="zh-CN" altLang="zh-CN" b="0" dirty="0">
                <a:solidFill>
                  <a:schemeClr val="tx1"/>
                </a:solidFill>
                <a:latin typeface="+mn-ea"/>
                <a:ea typeface="+mn-ea"/>
              </a:rPr>
              <a:t>，单击“确定”按钮，完成</a:t>
            </a:r>
            <a:r>
              <a:rPr lang="en-US" altLang="zh-CN" b="0" dirty="0">
                <a:solidFill>
                  <a:schemeClr val="tx1"/>
                </a:solidFill>
                <a:latin typeface="+mn-ea"/>
                <a:ea typeface="+mn-ea"/>
              </a:rPr>
              <a:t>D2</a:t>
            </a:r>
            <a:r>
              <a:rPr lang="zh-CN" altLang="zh-CN" b="0" dirty="0">
                <a:solidFill>
                  <a:schemeClr val="tx1"/>
                </a:solidFill>
                <a:latin typeface="+mn-ea"/>
                <a:ea typeface="+mn-ea"/>
              </a:rPr>
              <a:t>单元格迷你图的制作；</a:t>
            </a:r>
            <a:endParaRPr lang="zh-CN" altLang="zh-CN" b="0" dirty="0">
              <a:solidFill>
                <a:schemeClr val="tx1"/>
              </a:solidFill>
              <a:latin typeface="+mn-ea"/>
              <a:ea typeface="+mn-ea"/>
            </a:endParaRPr>
          </a:p>
          <a:p>
            <a:pPr marL="457200" indent="-457200">
              <a:spcBef>
                <a:spcPts val="600"/>
              </a:spcBef>
              <a:buClr>
                <a:srgbClr val="FF6600"/>
              </a:buClr>
              <a:buSzPct val="80000"/>
              <a:buFont typeface="+mj-lt"/>
              <a:buAutoNum type="alphaLcParenR"/>
              <a:defRPr/>
            </a:pPr>
            <a:r>
              <a:rPr lang="zh-CN" altLang="zh-CN" b="0" dirty="0">
                <a:solidFill>
                  <a:schemeClr val="tx1"/>
                </a:solidFill>
                <a:latin typeface="+mn-ea"/>
                <a:ea typeface="+mn-ea"/>
              </a:rPr>
              <a:t>鼠标移至</a:t>
            </a:r>
            <a:r>
              <a:rPr lang="en-US" altLang="zh-CN" b="0" dirty="0">
                <a:solidFill>
                  <a:schemeClr val="tx1"/>
                </a:solidFill>
                <a:latin typeface="+mn-ea"/>
                <a:ea typeface="+mn-ea"/>
              </a:rPr>
              <a:t>D2</a:t>
            </a:r>
            <a:r>
              <a:rPr lang="zh-CN" altLang="zh-CN" b="0" dirty="0">
                <a:solidFill>
                  <a:schemeClr val="tx1"/>
                </a:solidFill>
                <a:latin typeface="+mn-ea"/>
                <a:ea typeface="+mn-ea"/>
              </a:rPr>
              <a:t>单元格右下角填充手柄当光标变为实心“十”字形状时，按住鼠标左键的同时向下拖动鼠标，完成</a:t>
            </a:r>
            <a:r>
              <a:rPr lang="en-US" altLang="zh-CN" b="0" dirty="0">
                <a:solidFill>
                  <a:schemeClr val="tx1"/>
                </a:solidFill>
                <a:latin typeface="+mn-ea"/>
                <a:ea typeface="+mn-ea"/>
              </a:rPr>
              <a:t>D3:D5</a:t>
            </a:r>
            <a:r>
              <a:rPr lang="zh-CN" altLang="zh-CN" b="0" dirty="0">
                <a:solidFill>
                  <a:schemeClr val="tx1"/>
                </a:solidFill>
                <a:latin typeface="+mn-ea"/>
                <a:ea typeface="+mn-ea"/>
              </a:rPr>
              <a:t>单元格的填充</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10547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200">
                <a:solidFill>
                  <a:srgbClr val="C00000"/>
                </a:solidFill>
                <a:latin typeface="华文新魏" panose="02010800040101010101" pitchFamily="2" charset="-122"/>
                <a:ea typeface="华文新魏" panose="02010800040101010101" pitchFamily="2" charset="-122"/>
              </a:rPr>
              <a:t>图表应用实例</a:t>
            </a:r>
            <a:endParaRPr lang="zh-CN" altLang="en-US" sz="3200">
              <a:solidFill>
                <a:srgbClr val="C00000"/>
              </a:solidFill>
              <a:latin typeface="华文新魏" panose="02010800040101010101" pitchFamily="2" charset="-122"/>
              <a:ea typeface="华文新魏" panose="02010800040101010101" pitchFamily="2" charset="-122"/>
            </a:endParaRPr>
          </a:p>
        </p:txBody>
      </p:sp>
      <p:pic>
        <p:nvPicPr>
          <p:cNvPr id="105477" name="Picture 2" descr="迷你图实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883150"/>
            <a:ext cx="5040312"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4" name="日期占位符 3"/>
          <p:cNvSpPr>
            <a:spLocks noGrp="1"/>
          </p:cNvSpPr>
          <p:nvPr>
            <p:ph type="dt" sz="half" idx="10"/>
          </p:nvPr>
        </p:nvSpPr>
        <p:spPr/>
        <p:txBody>
          <a:bodyPr/>
          <a:lstStyle/>
          <a:p>
            <a:pPr>
              <a:defRPr/>
            </a:pPr>
            <a:fld id="{837A3714-047C-4774-BCCF-C409137F522D}"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6499" name="Rectangle 2"/>
          <p:cNvSpPr>
            <a:spLocks noGrp="1" noChangeArrowheads="1"/>
          </p:cNvSpPr>
          <p:nvPr>
            <p:ph type="body" idx="4294967295"/>
          </p:nvPr>
        </p:nvSpPr>
        <p:spPr>
          <a:xfrm>
            <a:off x="179388" y="981075"/>
            <a:ext cx="8856662" cy="5364163"/>
          </a:xfrm>
        </p:spPr>
        <p:txBody>
          <a:bodyPr/>
          <a:lstStyle/>
          <a:p>
            <a:pPr marL="0" indent="0">
              <a:lnSpc>
                <a:spcPct val="115000"/>
              </a:lnSpc>
              <a:spcBef>
                <a:spcPct val="0"/>
              </a:spcBef>
              <a:buFont typeface="Monotype Sorts"/>
              <a:buNone/>
            </a:pPr>
            <a:r>
              <a:rPr lang="en-US" altLang="zh-CN"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1</a:t>
            </a:r>
            <a:r>
              <a:rPr lang="zh-CN" altLang="en-US" sz="2400" b="1" smtClean="0">
                <a:solidFill>
                  <a:srgbClr val="C00000"/>
                </a:solidFill>
                <a:latin typeface="宋体" panose="02010600030101010101" pitchFamily="2" charset="-122"/>
                <a:ea typeface="宋体" panose="02010600030101010101" pitchFamily="2" charset="-122"/>
              </a:rPr>
              <a:t>．</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Excel</a:t>
            </a:r>
            <a:r>
              <a:rPr lang="zh-CN" altLang="en-US" sz="2400" b="1" smtClean="0">
                <a:latin typeface="宋体" panose="02010600030101010101" pitchFamily="2" charset="-122"/>
                <a:ea typeface="宋体" panose="02010600030101010101" pitchFamily="2" charset="-122"/>
              </a:rPr>
              <a:t>工作表中，不允许使用的单元格</a:t>
            </a:r>
            <a:endParaRPr lang="zh-CN" altLang="en-US"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地址是</a:t>
            </a:r>
            <a:r>
              <a:rPr lang="en-US" altLang="zh-CN" sz="2400" b="1" smtClean="0">
                <a:latin typeface="宋体" panose="02010600030101010101" pitchFamily="2" charset="-122"/>
                <a:ea typeface="宋体" panose="02010600030101010101" pitchFamily="2" charset="-122"/>
              </a:rPr>
              <a:t>_____</a:t>
            </a:r>
            <a:r>
              <a:rPr lang="zh-CN" altLang="en-US" sz="2400" b="1" smtClean="0">
                <a:latin typeface="宋体" panose="02010600030101010101" pitchFamily="2" charset="-122"/>
                <a:ea typeface="宋体" panose="02010600030101010101" pitchFamily="2" charset="-122"/>
              </a:rPr>
              <a:t>。</a:t>
            </a:r>
            <a:endParaRPr lang="zh-CN" altLang="pt-BR" sz="2400" b="1" smtClean="0">
              <a:latin typeface="宋体" panose="02010600030101010101" pitchFamily="2" charset="-122"/>
              <a:ea typeface="宋体" panose="02010600030101010101" pitchFamily="2" charset="-122"/>
            </a:endParaRPr>
          </a:p>
          <a:p>
            <a:pPr marL="0" indent="0">
              <a:lnSpc>
                <a:spcPct val="90000"/>
              </a:lnSpc>
              <a:buFontTx/>
              <a:buNone/>
            </a:pPr>
            <a:r>
              <a:rPr lang="pt-BR" altLang="zh-CN" sz="2400" b="1" smtClean="0">
                <a:solidFill>
                  <a:srgbClr val="0000FF"/>
                </a:solidFill>
                <a:latin typeface="宋体" panose="02010600030101010101" pitchFamily="2" charset="-122"/>
                <a:ea typeface="宋体" panose="02010600030101010101" pitchFamily="2" charset="-122"/>
              </a:rPr>
              <a:t>    A. A$15       B. A1$5</a:t>
            </a:r>
            <a:endParaRPr lang="pt-BR" altLang="zh-CN" sz="2400" b="1" smtClean="0">
              <a:solidFill>
                <a:srgbClr val="0000FF"/>
              </a:solidFill>
              <a:latin typeface="宋体" panose="02010600030101010101" pitchFamily="2" charset="-122"/>
              <a:ea typeface="宋体" panose="02010600030101010101" pitchFamily="2" charset="-122"/>
            </a:endParaRPr>
          </a:p>
          <a:p>
            <a:pPr marL="0" indent="0">
              <a:lnSpc>
                <a:spcPct val="90000"/>
              </a:lnSpc>
              <a:buFontTx/>
              <a:buNone/>
            </a:pPr>
            <a:r>
              <a:rPr lang="pt-BR" altLang="zh-CN" sz="2400" b="1" smtClean="0">
                <a:solidFill>
                  <a:srgbClr val="0000FF"/>
                </a:solidFill>
                <a:latin typeface="宋体" panose="02010600030101010101" pitchFamily="2" charset="-122"/>
                <a:ea typeface="宋体" panose="02010600030101010101" pitchFamily="2" charset="-122"/>
              </a:rPr>
              <a:t>    C. $A$15      D. $A15 </a:t>
            </a:r>
            <a:endParaRPr lang="en-US" altLang="zh-CN" sz="2400" b="1" smtClean="0">
              <a:solidFill>
                <a:srgbClr val="0000FF"/>
              </a:solidFill>
              <a:latin typeface="宋体" panose="02010600030101010101" pitchFamily="2" charset="-122"/>
              <a:ea typeface="宋体" panose="02010600030101010101" pitchFamily="2" charset="-122"/>
            </a:endParaRPr>
          </a:p>
          <a:p>
            <a:pPr marL="0" indent="0">
              <a:lnSpc>
                <a:spcPct val="90000"/>
              </a:lnSpc>
              <a:buFontTx/>
              <a:buNone/>
            </a:pPr>
            <a:endParaRPr lang="en-US" altLang="zh-CN"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2.</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已知</a:t>
            </a:r>
            <a:r>
              <a:rPr lang="en-US" altLang="zh-CN" sz="2400" b="1" smtClean="0">
                <a:latin typeface="宋体" panose="02010600030101010101" pitchFamily="2" charset="-122"/>
                <a:ea typeface="宋体" panose="02010600030101010101" pitchFamily="2" charset="-122"/>
              </a:rPr>
              <a:t>A1=15</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单元格输入的函数为</a:t>
            </a:r>
            <a:endParaRPr lang="zh-CN" altLang="en-US" sz="2400" b="1" smtClean="0">
              <a:latin typeface="宋体" panose="02010600030101010101" pitchFamily="2" charset="-122"/>
              <a:ea typeface="宋体" panose="02010600030101010101" pitchFamily="2" charset="-122"/>
            </a:endParaRPr>
          </a:p>
          <a:p>
            <a:pPr marL="0" indent="0">
              <a:lnSpc>
                <a:spcPct val="115000"/>
              </a:lnSpc>
              <a:spcBef>
                <a:spcPct val="0"/>
              </a:spcBef>
              <a:buFont typeface="Monotype Sorts"/>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 IF(A1&gt;20, 10, 20)”,</a:t>
            </a:r>
            <a:r>
              <a:rPr lang="zh-CN" altLang="en-US" sz="2400" b="1" smtClean="0">
                <a:latin typeface="宋体" panose="02010600030101010101" pitchFamily="2" charset="-122"/>
                <a:ea typeface="宋体" panose="02010600030101010101" pitchFamily="2" charset="-122"/>
              </a:rPr>
              <a:t>则</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单元格中的值为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A. 15         B.10       C. 30      D. 20</a:t>
            </a:r>
            <a:endParaRPr lang="en-US" altLang="zh-CN" sz="2400" b="1" smtClean="0">
              <a:solidFill>
                <a:srgbClr val="0000FF"/>
              </a:solidFill>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endParaRPr lang="en-US" altLang="zh-CN"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en-US" altLang="zh-CN" sz="2400" b="1" smtClean="0">
                <a:solidFill>
                  <a:srgbClr val="C00000"/>
                </a:solidFill>
                <a:latin typeface="宋体" panose="02010600030101010101" pitchFamily="2" charset="-122"/>
                <a:ea typeface="宋体" panose="02010600030101010101" pitchFamily="2" charset="-122"/>
              </a:rPr>
              <a:t>3.</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已知</a:t>
            </a:r>
            <a:r>
              <a:rPr lang="en-US" altLang="zh-CN" sz="2400" b="1" smtClean="0">
                <a:latin typeface="宋体" panose="02010600030101010101" pitchFamily="2" charset="-122"/>
                <a:ea typeface="宋体" panose="02010600030101010101" pitchFamily="2" charset="-122"/>
              </a:rPr>
              <a:t>A1=15</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单元格输入的函数为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 IF(A1&lt;=15, A1+10, A1-10)”, </a:t>
            </a:r>
            <a:r>
              <a:rPr lang="zh-CN" altLang="en-US" sz="2400" b="1" smtClean="0">
                <a:latin typeface="宋体" panose="02010600030101010101" pitchFamily="2" charset="-122"/>
                <a:ea typeface="宋体" panose="02010600030101010101" pitchFamily="2" charset="-122"/>
              </a:rPr>
              <a:t>则</a:t>
            </a:r>
            <a:r>
              <a:rPr lang="en-US" altLang="zh-CN" sz="2400" b="1" smtClean="0">
                <a:latin typeface="宋体" panose="02010600030101010101" pitchFamily="2" charset="-122"/>
                <a:ea typeface="宋体" panose="02010600030101010101" pitchFamily="2" charset="-122"/>
              </a:rPr>
              <a:t>B1</a:t>
            </a:r>
            <a:r>
              <a:rPr lang="zh-CN" altLang="en-US" sz="2400" b="1" smtClean="0">
                <a:latin typeface="宋体" panose="02010600030101010101" pitchFamily="2" charset="-122"/>
                <a:ea typeface="宋体" panose="02010600030101010101" pitchFamily="2" charset="-122"/>
              </a:rPr>
              <a:t>单元格中的值为</a:t>
            </a:r>
            <a:endParaRPr lang="zh-CN" altLang="en-US" sz="2400" b="1" smtClean="0">
              <a:latin typeface="宋体" panose="02010600030101010101" pitchFamily="2" charset="-122"/>
              <a:ea typeface="宋体" panose="02010600030101010101" pitchFamily="2" charset="-122"/>
            </a:endParaRPr>
          </a:p>
          <a:p>
            <a:pPr marL="0" indent="0">
              <a:lnSpc>
                <a:spcPct val="110000"/>
              </a:lnSpc>
              <a:spcBef>
                <a:spcPct val="0"/>
              </a:spcBef>
              <a:buFont typeface="Monotype Sorts"/>
              <a:buChar char=" "/>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A. 25         B.10       C. 15      D. 20</a:t>
            </a:r>
            <a:endParaRPr lang="en-US" altLang="zh-CN" sz="2400" b="1" smtClean="0">
              <a:solidFill>
                <a:srgbClr val="0000FF"/>
              </a:solidFill>
              <a:latin typeface="宋体" panose="02010600030101010101" pitchFamily="2" charset="-122"/>
              <a:ea typeface="宋体" panose="02010600030101010101" pitchFamily="2" charset="-122"/>
            </a:endParaRPr>
          </a:p>
        </p:txBody>
      </p:sp>
      <p:grpSp>
        <p:nvGrpSpPr>
          <p:cNvPr id="106500" name="Group 4"/>
          <p:cNvGrpSpPr/>
          <p:nvPr/>
        </p:nvGrpSpPr>
        <p:grpSpPr bwMode="auto">
          <a:xfrm>
            <a:off x="7308850" y="0"/>
            <a:ext cx="1727200" cy="2565400"/>
            <a:chOff x="4150" y="1979"/>
            <a:chExt cx="1079" cy="1776"/>
          </a:xfrm>
        </p:grpSpPr>
        <p:sp>
          <p:nvSpPr>
            <p:cNvPr id="106504"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a:solidFill>
                    <a:srgbClr val="006600"/>
                  </a:solidFill>
                </a:rPr>
                <a:t>想一想</a:t>
              </a:r>
              <a:endParaRPr kumimoji="1" lang="zh-CN" altLang="en-US" sz="1200">
                <a:solidFill>
                  <a:srgbClr val="006600"/>
                </a:solidFill>
              </a:endParaRPr>
            </a:p>
          </p:txBody>
        </p:sp>
        <p:graphicFrame>
          <p:nvGraphicFramePr>
            <p:cNvPr id="106505" name="Object 6"/>
            <p:cNvGraphicFramePr>
              <a:graphicFrameLocks noChangeAspect="1"/>
            </p:cNvGraphicFramePr>
            <p:nvPr/>
          </p:nvGraphicFramePr>
          <p:xfrm>
            <a:off x="4150" y="2252"/>
            <a:ext cx="1079" cy="1503"/>
          </p:xfrm>
          <a:graphic>
            <a:graphicData uri="http://schemas.openxmlformats.org/presentationml/2006/ole">
              <mc:AlternateContent xmlns:mc="http://schemas.openxmlformats.org/markup-compatibility/2006">
                <mc:Choice xmlns:v="urn:schemas-microsoft-com:vml" Requires="v">
                  <p:oleObj spid="_x0000_s106576"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5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4071" name="Text Box 7"/>
          <p:cNvSpPr txBox="1">
            <a:spLocks noChangeArrowheads="1"/>
          </p:cNvSpPr>
          <p:nvPr/>
        </p:nvSpPr>
        <p:spPr bwMode="auto">
          <a:xfrm flipH="1">
            <a:off x="7632700" y="3500438"/>
            <a:ext cx="431800"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D</a:t>
            </a:r>
            <a:endParaRPr kumimoji="1" lang="en-US" altLang="zh-CN" sz="2000">
              <a:solidFill>
                <a:schemeClr val="tx1"/>
              </a:solidFill>
            </a:endParaRPr>
          </a:p>
        </p:txBody>
      </p:sp>
      <p:sp>
        <p:nvSpPr>
          <p:cNvPr id="344072" name="Text Box 8"/>
          <p:cNvSpPr txBox="1">
            <a:spLocks noChangeArrowheads="1"/>
          </p:cNvSpPr>
          <p:nvPr/>
        </p:nvSpPr>
        <p:spPr bwMode="auto">
          <a:xfrm rot="10730387" flipV="1">
            <a:off x="8459788" y="5138738"/>
            <a:ext cx="431800"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A</a:t>
            </a:r>
            <a:endParaRPr kumimoji="1" lang="en-US" altLang="zh-CN" sz="2000">
              <a:solidFill>
                <a:schemeClr val="tx1"/>
              </a:solidFill>
            </a:endParaRPr>
          </a:p>
        </p:txBody>
      </p:sp>
      <p:sp>
        <p:nvSpPr>
          <p:cNvPr id="344073" name="Text Box 9"/>
          <p:cNvSpPr txBox="1">
            <a:spLocks noChangeArrowheads="1"/>
          </p:cNvSpPr>
          <p:nvPr/>
        </p:nvSpPr>
        <p:spPr bwMode="auto">
          <a:xfrm>
            <a:off x="1401763" y="1449388"/>
            <a:ext cx="469900" cy="3968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rPr>
              <a:t>B</a:t>
            </a:r>
            <a:endParaRPr kumimoji="1" lang="en-US" altLang="zh-CN" sz="2000">
              <a:solidFill>
                <a:schemeClr val="tx1"/>
              </a:solidFill>
            </a:endParaRPr>
          </a:p>
        </p:txBody>
      </p:sp>
      <p:sp>
        <p:nvSpPr>
          <p:cNvPr id="2" name="日期占位符 1"/>
          <p:cNvSpPr>
            <a:spLocks noGrp="1"/>
          </p:cNvSpPr>
          <p:nvPr>
            <p:ph type="dt" sz="half" idx="10"/>
          </p:nvPr>
        </p:nvSpPr>
        <p:spPr/>
        <p:txBody>
          <a:bodyPr/>
          <a:lstStyle/>
          <a:p>
            <a:pPr>
              <a:defRPr/>
            </a:pPr>
            <a:fld id="{A9D37EB3-E181-47C2-93CE-A8C45894DE1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40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40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4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1" grpId="0" animBg="1"/>
      <p:bldP spid="344072" grpId="0" animBg="1"/>
      <p:bldP spid="34407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sz="half" idx="1"/>
          </p:nvPr>
        </p:nvSpPr>
        <p:spPr>
          <a:xfrm>
            <a:off x="107950" y="836613"/>
            <a:ext cx="8928100" cy="5545137"/>
          </a:xfrm>
        </p:spPr>
        <p:txBody>
          <a:bodyPr/>
          <a:lstStyle/>
          <a:p>
            <a:pPr marL="0" indent="0" algn="just">
              <a:lnSpc>
                <a:spcPct val="130000"/>
              </a:lnSpc>
              <a:spcBef>
                <a:spcPct val="0"/>
              </a:spcBef>
              <a:buClr>
                <a:schemeClr val="tx1"/>
              </a:buClr>
              <a:buFontTx/>
              <a:buNone/>
            </a:pPr>
            <a:r>
              <a:rPr lang="en-US" altLang="zh-CN" b="1" dirty="0" smtClean="0">
                <a:latin typeface="宋体" panose="02010600030101010101" pitchFamily="2" charset="-122"/>
                <a:ea typeface="宋体" panose="02010600030101010101" pitchFamily="2" charset="-122"/>
              </a:rPr>
              <a:t>    </a:t>
            </a:r>
            <a:r>
              <a:rPr lang="en-US" altLang="zh-CN" sz="2400" b="1" dirty="0" smtClean="0">
                <a:solidFill>
                  <a:srgbClr val="C00000"/>
                </a:solidFill>
                <a:latin typeface="宋体" panose="02010600030101010101" pitchFamily="2" charset="-122"/>
                <a:ea typeface="宋体" panose="02010600030101010101" pitchFamily="2" charset="-122"/>
              </a:rPr>
              <a:t>5.</a:t>
            </a: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若</a:t>
            </a:r>
            <a:r>
              <a:rPr lang="en-US" altLang="zh-CN" sz="2400" b="1" dirty="0" smtClean="0">
                <a:latin typeface="宋体" panose="02010600030101010101" pitchFamily="2" charset="-122"/>
                <a:ea typeface="宋体" panose="02010600030101010101" pitchFamily="2" charset="-122"/>
              </a:rPr>
              <a:t>A1</a:t>
            </a:r>
            <a:r>
              <a:rPr lang="zh-CN" altLang="en-US" sz="2400" b="1" dirty="0" smtClean="0">
                <a:latin typeface="宋体" panose="02010600030101010101" pitchFamily="2" charset="-122"/>
                <a:ea typeface="宋体" panose="02010600030101010101" pitchFamily="2" charset="-122"/>
              </a:rPr>
              <a:t>单元格中的文本为“大学计算机”，</a:t>
            </a:r>
            <a:r>
              <a:rPr lang="en-US" altLang="zh-CN" sz="2400" b="1" dirty="0" smtClean="0">
                <a:latin typeface="宋体" panose="02010600030101010101" pitchFamily="2" charset="-122"/>
                <a:ea typeface="宋体" panose="02010600030101010101" pitchFamily="2" charset="-122"/>
              </a:rPr>
              <a:t>A2</a:t>
            </a:r>
            <a:r>
              <a:rPr lang="zh-CN" altLang="en-US" sz="2400" b="1" dirty="0" smtClean="0">
                <a:latin typeface="宋体" panose="02010600030101010101" pitchFamily="2" charset="-122"/>
                <a:ea typeface="宋体" panose="02010600030101010101" pitchFamily="2" charset="-122"/>
              </a:rPr>
              <a:t>单元格中的文本为“基础教程”，现希望</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单元格中显示“大学计算机基础教程”，则应在</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单元格中输入公式</a:t>
            </a:r>
            <a:r>
              <a:rPr lang="en-US" altLang="zh-CN" sz="2400" b="1" dirty="0" smtClean="0">
                <a:latin typeface="宋体" panose="02010600030101010101" pitchFamily="2" charset="-122"/>
                <a:ea typeface="宋体" panose="02010600030101010101" pitchFamily="2" charset="-122"/>
              </a:rPr>
              <a:t>___(1)___</a:t>
            </a:r>
            <a:r>
              <a:rPr lang="zh-CN" altLang="en-US" sz="2400" b="1" dirty="0" smtClean="0">
                <a:latin typeface="宋体" panose="02010600030101010101" pitchFamily="2" charset="-122"/>
                <a:ea typeface="宋体" panose="02010600030101010101" pitchFamily="2" charset="-122"/>
              </a:rPr>
              <a:t>。 </a:t>
            </a:r>
            <a:endParaRPr lang="zh-CN" altLang="en-US" sz="2400" b="1" dirty="0" smtClean="0">
              <a:latin typeface="宋体" panose="02010600030101010101" pitchFamily="2" charset="-122"/>
              <a:ea typeface="宋体" panose="02010600030101010101" pitchFamily="2" charset="-122"/>
            </a:endParaRPr>
          </a:p>
          <a:p>
            <a:pPr marL="0" indent="0" algn="just">
              <a:lnSpc>
                <a:spcPct val="130000"/>
              </a:lnSpc>
              <a:spcBef>
                <a:spcPct val="0"/>
              </a:spcBef>
              <a:buClr>
                <a:schemeClr val="tx1"/>
              </a:buClr>
              <a:buFontTx/>
              <a:buNone/>
            </a:pPr>
            <a:r>
              <a:rPr lang="zh-CN" altLang="en-US" sz="2400" b="1" dirty="0" smtClean="0">
                <a:latin typeface="宋体" panose="02010600030101010101" pitchFamily="2" charset="-122"/>
                <a:ea typeface="宋体" panose="02010600030101010101" pitchFamily="2" charset="-122"/>
              </a:rPr>
              <a:t>     若希望</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单元格中显示“计算机基础”，则应在</a:t>
            </a:r>
            <a:r>
              <a:rPr lang="en-US" altLang="zh-CN" sz="2400" b="1" dirty="0" smtClean="0">
                <a:latin typeface="宋体" panose="02010600030101010101" pitchFamily="2" charset="-122"/>
                <a:ea typeface="宋体" panose="02010600030101010101" pitchFamily="2" charset="-122"/>
              </a:rPr>
              <a:t>A3</a:t>
            </a:r>
            <a:r>
              <a:rPr lang="zh-CN" altLang="en-US" sz="2400" b="1" dirty="0" smtClean="0">
                <a:latin typeface="宋体" panose="02010600030101010101" pitchFamily="2" charset="-122"/>
                <a:ea typeface="宋体" panose="02010600030101010101" pitchFamily="2" charset="-122"/>
              </a:rPr>
              <a:t>单元格中输入公式</a:t>
            </a:r>
            <a:r>
              <a:rPr lang="en-US" altLang="zh-CN" sz="2400" b="1" dirty="0" smtClean="0">
                <a:latin typeface="宋体" panose="02010600030101010101" pitchFamily="2" charset="-122"/>
                <a:ea typeface="宋体" panose="02010600030101010101" pitchFamily="2" charset="-122"/>
              </a:rPr>
              <a:t>___(2)___</a:t>
            </a:r>
            <a:r>
              <a:rPr lang="zh-CN" altLang="en-US" sz="2400" b="1" dirty="0" smtClean="0">
                <a:latin typeface="宋体" panose="02010600030101010101" pitchFamily="2" charset="-122"/>
                <a:ea typeface="宋体" panose="02010600030101010101" pitchFamily="2" charset="-122"/>
              </a:rPr>
              <a:t>。</a:t>
            </a:r>
            <a:endParaRPr lang="zh-CN" altLang="en-US" sz="2400" b="1" dirty="0" smtClean="0">
              <a:latin typeface="宋体" panose="02010600030101010101" pitchFamily="2" charset="-122"/>
              <a:ea typeface="宋体" panose="02010600030101010101" pitchFamily="2" charset="-122"/>
            </a:endParaRPr>
          </a:p>
          <a:p>
            <a:pPr marL="0" indent="0" algn="just">
              <a:lnSpc>
                <a:spcPct val="110000"/>
              </a:lnSpc>
              <a:spcBef>
                <a:spcPts val="1200"/>
              </a:spcBef>
              <a:buClr>
                <a:schemeClr val="tx1"/>
              </a:buClr>
              <a:buFontTx/>
              <a:buNone/>
            </a:pPr>
            <a:r>
              <a:rPr lang="zh-CN" altLang="en-US" sz="2400" b="1" dirty="0" smtClean="0">
                <a:latin typeface="宋体" panose="02010600030101010101" pitchFamily="2" charset="-122"/>
                <a:ea typeface="宋体" panose="02010600030101010101" pitchFamily="2" charset="-122"/>
              </a:rPr>
              <a:t>    </a:t>
            </a:r>
            <a:r>
              <a:rPr lang="en-US" altLang="zh-CN" sz="2400" b="1" dirty="0" smtClean="0">
                <a:solidFill>
                  <a:srgbClr val="0000FF"/>
                </a:solidFill>
                <a:latin typeface="宋体" panose="02010600030101010101" pitchFamily="2" charset="-122"/>
                <a:ea typeface="宋体" panose="02010600030101010101" pitchFamily="2" charset="-122"/>
              </a:rPr>
              <a:t>(1) A. A1 + A2            B. A1 *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C. A2 &amp; A1            D. A1 &amp;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ts val="60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(2) A. A1 &amp; A2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B. LEFT(A2, 2) &amp; RIGHT(A1, 3)</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C. RIGHT(A1, 3) &amp; LEFT(A2, 2)</a:t>
            </a:r>
            <a:endParaRPr lang="en-US" altLang="zh-CN" sz="2400" b="1" dirty="0" smtClean="0">
              <a:solidFill>
                <a:srgbClr val="0000FF"/>
              </a:solidFill>
              <a:latin typeface="宋体" panose="02010600030101010101" pitchFamily="2" charset="-122"/>
              <a:ea typeface="宋体" panose="02010600030101010101" pitchFamily="2" charset="-122"/>
            </a:endParaRPr>
          </a:p>
          <a:p>
            <a:pPr marL="0" indent="0" algn="just">
              <a:lnSpc>
                <a:spcPct val="110000"/>
              </a:lnSpc>
              <a:spcBef>
                <a:spcPct val="0"/>
              </a:spcBef>
              <a:buClr>
                <a:schemeClr val="tx1"/>
              </a:buClr>
              <a:buFontTx/>
              <a:buNone/>
            </a:pPr>
            <a:r>
              <a:rPr lang="en-US" altLang="zh-CN" sz="2400" b="1" dirty="0" smtClean="0">
                <a:solidFill>
                  <a:srgbClr val="0000FF"/>
                </a:solidFill>
                <a:latin typeface="宋体" panose="02010600030101010101" pitchFamily="2" charset="-122"/>
                <a:ea typeface="宋体" panose="02010600030101010101" pitchFamily="2" charset="-122"/>
              </a:rPr>
              <a:t>        D. RIGHT(A2, 3) &amp; LEFT(A1, 2)</a:t>
            </a:r>
            <a:endParaRPr lang="en-US" altLang="zh-CN" sz="2400" b="1" dirty="0" smtClean="0">
              <a:solidFill>
                <a:srgbClr val="0000FF"/>
              </a:solidFill>
              <a:latin typeface="宋体" panose="02010600030101010101" pitchFamily="2" charset="-122"/>
              <a:ea typeface="宋体" panose="02010600030101010101" pitchFamily="2" charset="-122"/>
            </a:endParaRPr>
          </a:p>
        </p:txBody>
      </p:sp>
      <p:sp>
        <p:nvSpPr>
          <p:cNvPr id="352260" name="Text Box 4"/>
          <p:cNvSpPr txBox="1">
            <a:spLocks noChangeArrowheads="1"/>
          </p:cNvSpPr>
          <p:nvPr/>
        </p:nvSpPr>
        <p:spPr bwMode="auto">
          <a:xfrm>
            <a:off x="5651500" y="1949450"/>
            <a:ext cx="431800" cy="400050"/>
          </a:xfrm>
          <a:prstGeom prst="rect">
            <a:avLst/>
          </a:prstGeom>
          <a:solidFill>
            <a:srgbClr val="FFFFCC"/>
          </a:solidFill>
          <a:ln w="28575">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D</a:t>
            </a:r>
            <a:endParaRPr kumimoji="1" lang="en-US" altLang="zh-CN" sz="2000">
              <a:solidFill>
                <a:schemeClr val="tx1"/>
              </a:solidFill>
              <a:latin typeface="宋体" panose="02010600030101010101" pitchFamily="2" charset="-122"/>
            </a:endParaRPr>
          </a:p>
        </p:txBody>
      </p:sp>
      <p:sp>
        <p:nvSpPr>
          <p:cNvPr id="352261" name="Text Box 5"/>
          <p:cNvSpPr txBox="1">
            <a:spLocks noChangeArrowheads="1"/>
          </p:cNvSpPr>
          <p:nvPr/>
        </p:nvSpPr>
        <p:spPr bwMode="auto">
          <a:xfrm>
            <a:off x="1979613" y="2884488"/>
            <a:ext cx="466725" cy="400050"/>
          </a:xfrm>
          <a:prstGeom prst="rect">
            <a:avLst/>
          </a:prstGeom>
          <a:solidFill>
            <a:srgbClr val="FFFFCC"/>
          </a:solidFill>
          <a:ln w="28575" algn="ctr">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C</a:t>
            </a:r>
            <a:endParaRPr kumimoji="1" lang="en-US" altLang="zh-CN" sz="2000">
              <a:solidFill>
                <a:schemeClr val="tx1"/>
              </a:solidFill>
              <a:latin typeface="宋体" panose="02010600030101010101" pitchFamily="2" charset="-122"/>
            </a:endParaRPr>
          </a:p>
        </p:txBody>
      </p:sp>
      <p:sp>
        <p:nvSpPr>
          <p:cNvPr id="10752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89609B52-B5ED-4D16-BC79-FE47279C58D9}"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0" grpId="0" animBg="1"/>
      <p:bldP spid="35226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200">
                <a:solidFill>
                  <a:srgbClr val="C00000"/>
                </a:solidFill>
                <a:latin typeface="华文新魏" panose="02010800040101010101" pitchFamily="2" charset="-122"/>
                <a:ea typeface="华文新魏" panose="02010800040101010101" pitchFamily="2" charset="-122"/>
              </a:rPr>
              <a:t>Excel</a:t>
            </a:r>
            <a:r>
              <a:rPr lang="zh-CN" altLang="en-US" sz="3200">
                <a:solidFill>
                  <a:srgbClr val="C00000"/>
                </a:solidFill>
                <a:latin typeface="华文新魏" panose="02010800040101010101" pitchFamily="2" charset="-122"/>
                <a:ea typeface="华文新魏" panose="02010800040101010101" pitchFamily="2" charset="-122"/>
              </a:rPr>
              <a:t>讨论题</a:t>
            </a:r>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108547" name="Rectangle 2"/>
          <p:cNvSpPr>
            <a:spLocks noGrp="1" noChangeArrowheads="1"/>
          </p:cNvSpPr>
          <p:nvPr>
            <p:ph type="body" sz="half" idx="1"/>
          </p:nvPr>
        </p:nvSpPr>
        <p:spPr>
          <a:xfrm>
            <a:off x="142875" y="1089025"/>
            <a:ext cx="7453313" cy="4897438"/>
          </a:xfrm>
        </p:spPr>
        <p:txBody>
          <a:bodyPr/>
          <a:lstStyle/>
          <a:p>
            <a:pPr marL="0" indent="0" algn="just">
              <a:lnSpc>
                <a:spcPct val="145000"/>
              </a:lnSpc>
              <a:spcBef>
                <a:spcPct val="0"/>
              </a:spcBef>
              <a:buClr>
                <a:schemeClr val="tx1"/>
              </a:buClr>
              <a:buFontTx/>
              <a:buNone/>
            </a:pPr>
            <a:r>
              <a:rPr lang="en-US" altLang="zh-CN" sz="2400" b="1" smtClean="0">
                <a:latin typeface="宋体" panose="02010600030101010101" pitchFamily="2" charset="-122"/>
                <a:ea typeface="宋体" panose="02010600030101010101" pitchFamily="2" charset="-122"/>
              </a:rPr>
              <a:t>    </a:t>
            </a:r>
            <a:r>
              <a:rPr lang="en-US" altLang="zh-CN" sz="2400" b="1" smtClean="0">
                <a:solidFill>
                  <a:srgbClr val="C00000"/>
                </a:solidFill>
                <a:latin typeface="宋体" panose="02010600030101010101" pitchFamily="2" charset="-122"/>
                <a:ea typeface="宋体" panose="02010600030101010101" pitchFamily="2" charset="-122"/>
              </a:rPr>
              <a:t>6.</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数列</a:t>
            </a:r>
            <a:r>
              <a:rPr lang="en-US" altLang="zh-CN" sz="2400" b="1" smtClean="0">
                <a:latin typeface="宋体" panose="02010600030101010101" pitchFamily="2" charset="-122"/>
                <a:ea typeface="宋体" panose="02010600030101010101" pitchFamily="2" charset="-122"/>
              </a:rPr>
              <a:t>0</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2</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3</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5</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8</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 </a:t>
            </a:r>
            <a:r>
              <a:rPr lang="zh-CN" altLang="en-US" sz="2400" b="1" smtClean="0">
                <a:latin typeface="宋体" panose="02010600030101010101" pitchFamily="2" charset="-122"/>
                <a:ea typeface="宋体" panose="02010600030101010101" pitchFamily="2" charset="-122"/>
              </a:rPr>
              <a:t>称为波契纳数列，它的前两个数是</a:t>
            </a:r>
            <a:r>
              <a:rPr lang="en-US" altLang="zh-CN" sz="2400" b="1" smtClean="0">
                <a:latin typeface="宋体" panose="02010600030101010101" pitchFamily="2" charset="-122"/>
                <a:ea typeface="宋体" panose="02010600030101010101" pitchFamily="2" charset="-122"/>
              </a:rPr>
              <a:t>0</a:t>
            </a:r>
            <a:r>
              <a:rPr lang="zh-CN" altLang="en-US" sz="2400" b="1" smtClean="0">
                <a:latin typeface="宋体" panose="02010600030101010101" pitchFamily="2" charset="-122"/>
                <a:ea typeface="宋体" panose="02010600030101010101" pitchFamily="2" charset="-122"/>
              </a:rPr>
              <a:t>和</a:t>
            </a:r>
            <a:r>
              <a:rPr lang="en-US" altLang="zh-CN" sz="2400" b="1" smtClean="0">
                <a:latin typeface="宋体" panose="02010600030101010101" pitchFamily="2" charset="-122"/>
                <a:ea typeface="宋体" panose="02010600030101010101" pitchFamily="2" charset="-122"/>
              </a:rPr>
              <a:t>1</a:t>
            </a:r>
            <a:r>
              <a:rPr lang="zh-CN" altLang="en-US" sz="2400" b="1" smtClean="0">
                <a:latin typeface="宋体" panose="02010600030101010101" pitchFamily="2" charset="-122"/>
                <a:ea typeface="宋体" panose="02010600030101010101" pitchFamily="2" charset="-122"/>
              </a:rPr>
              <a:t>，以后每一个数都是前两个数之和。现要将前</a:t>
            </a:r>
            <a:r>
              <a:rPr lang="en-US" altLang="zh-CN" sz="2400" b="1" smtClean="0">
                <a:latin typeface="宋体" panose="02010600030101010101" pitchFamily="2" charset="-122"/>
                <a:ea typeface="宋体" panose="02010600030101010101" pitchFamily="2" charset="-122"/>
              </a:rPr>
              <a:t>20</a:t>
            </a:r>
            <a:r>
              <a:rPr lang="zh-CN" altLang="en-US" sz="2400" b="1" smtClean="0">
                <a:latin typeface="宋体" panose="02010600030101010101" pitchFamily="2" charset="-122"/>
                <a:ea typeface="宋体" panose="02010600030101010101" pitchFamily="2" charset="-122"/>
              </a:rPr>
              <a:t>个数显示在</a:t>
            </a:r>
            <a:r>
              <a:rPr lang="en-US" altLang="zh-CN" sz="2400" b="1" smtClean="0">
                <a:latin typeface="宋体" panose="02010600030101010101" pitchFamily="2" charset="-122"/>
                <a:ea typeface="宋体" panose="02010600030101010101" pitchFamily="2" charset="-122"/>
              </a:rPr>
              <a:t>A1</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A20</a:t>
            </a:r>
            <a:r>
              <a:rPr lang="zh-CN" altLang="en-US" sz="2400" b="1" smtClean="0">
                <a:latin typeface="宋体" panose="02010600030101010101" pitchFamily="2" charset="-122"/>
                <a:ea typeface="宋体" panose="02010600030101010101" pitchFamily="2" charset="-122"/>
              </a:rPr>
              <a:t>单元格中。操作步骤如下：</a:t>
            </a:r>
            <a:endParaRPr lang="zh-CN" altLang="en-US" sz="2400" b="1" smtClean="0">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(1)</a:t>
            </a:r>
            <a:r>
              <a:rPr lang="zh-CN" altLang="en-US" sz="2400" b="1" smtClean="0">
                <a:solidFill>
                  <a:srgbClr val="0000FF"/>
                </a:solidFill>
                <a:latin typeface="宋体" panose="02010600030101010101" pitchFamily="2" charset="-122"/>
                <a:ea typeface="宋体" panose="02010600030101010101" pitchFamily="2" charset="-122"/>
              </a:rPr>
              <a:t>将前</a:t>
            </a:r>
            <a:r>
              <a:rPr lang="en-US" altLang="zh-CN" sz="2400" b="1" smtClean="0">
                <a:solidFill>
                  <a:srgbClr val="0000FF"/>
                </a:solidFill>
                <a:latin typeface="宋体" panose="02010600030101010101" pitchFamily="2" charset="-122"/>
                <a:ea typeface="宋体" panose="02010600030101010101" pitchFamily="2" charset="-122"/>
              </a:rPr>
              <a:t>2</a:t>
            </a:r>
            <a:r>
              <a:rPr lang="zh-CN" altLang="en-US" sz="2400" b="1" smtClean="0">
                <a:solidFill>
                  <a:srgbClr val="0000FF"/>
                </a:solidFill>
                <a:latin typeface="宋体" panose="02010600030101010101" pitchFamily="2" charset="-122"/>
                <a:ea typeface="宋体" panose="02010600030101010101" pitchFamily="2" charset="-122"/>
              </a:rPr>
              <a:t>个数</a:t>
            </a:r>
            <a:r>
              <a:rPr lang="en-US" altLang="zh-CN" sz="2400" b="1" smtClean="0">
                <a:solidFill>
                  <a:srgbClr val="0000FF"/>
                </a:solidFill>
                <a:latin typeface="宋体" panose="02010600030101010101" pitchFamily="2" charset="-122"/>
                <a:ea typeface="宋体" panose="02010600030101010101" pitchFamily="2" charset="-122"/>
              </a:rPr>
              <a:t>0</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1</a:t>
            </a:r>
            <a:r>
              <a:rPr lang="zh-CN" altLang="en-US" sz="2400" b="1" smtClean="0">
                <a:solidFill>
                  <a:srgbClr val="0000FF"/>
                </a:solidFill>
                <a:latin typeface="宋体" panose="02010600030101010101" pitchFamily="2" charset="-122"/>
                <a:ea typeface="宋体" panose="02010600030101010101" pitchFamily="2" charset="-122"/>
              </a:rPr>
              <a:t>键入在单元格</a:t>
            </a:r>
            <a:r>
              <a:rPr lang="en-US" altLang="zh-CN" sz="2400" b="1" smtClean="0">
                <a:solidFill>
                  <a:srgbClr val="0000FF"/>
                </a:solidFill>
                <a:latin typeface="宋体" panose="02010600030101010101" pitchFamily="2" charset="-122"/>
                <a:ea typeface="宋体" panose="02010600030101010101" pitchFamily="2" charset="-122"/>
              </a:rPr>
              <a:t>A1</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A2</a:t>
            </a:r>
            <a:r>
              <a:rPr lang="zh-CN" altLang="en-US" sz="2400" b="1" smtClean="0">
                <a:solidFill>
                  <a:srgbClr val="0000FF"/>
                </a:solidFill>
                <a:latin typeface="宋体" panose="02010600030101010101" pitchFamily="2" charset="-122"/>
                <a:ea typeface="宋体" panose="02010600030101010101" pitchFamily="2" charset="-122"/>
              </a:rPr>
              <a:t>中</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(2)</a:t>
            </a:r>
            <a:r>
              <a:rPr lang="zh-CN" altLang="en-US" sz="2400" b="1" smtClean="0">
                <a:solidFill>
                  <a:srgbClr val="0000FF"/>
                </a:solidFill>
                <a:latin typeface="宋体" panose="02010600030101010101" pitchFamily="2" charset="-122"/>
                <a:ea typeface="宋体" panose="02010600030101010101" pitchFamily="2" charset="-122"/>
              </a:rPr>
              <a:t>在</a:t>
            </a:r>
            <a:r>
              <a:rPr lang="en-US" altLang="zh-CN" sz="2400" b="1" smtClean="0">
                <a:solidFill>
                  <a:srgbClr val="0000FF"/>
                </a:solidFill>
                <a:latin typeface="宋体" panose="02010600030101010101" pitchFamily="2" charset="-122"/>
                <a:ea typeface="宋体" panose="02010600030101010101" pitchFamily="2" charset="-122"/>
              </a:rPr>
              <a:t>A3</a:t>
            </a:r>
            <a:r>
              <a:rPr lang="zh-CN" altLang="en-US" sz="2400" b="1" smtClean="0">
                <a:solidFill>
                  <a:srgbClr val="0000FF"/>
                </a:solidFill>
                <a:latin typeface="宋体" panose="02010600030101010101" pitchFamily="2" charset="-122"/>
                <a:ea typeface="宋体" panose="02010600030101010101" pitchFamily="2" charset="-122"/>
              </a:rPr>
              <a:t>单元格中输入公式 </a:t>
            </a:r>
            <a:r>
              <a:rPr lang="en-US" altLang="zh-CN" sz="2400" b="1" smtClean="0">
                <a:solidFill>
                  <a:srgbClr val="0000FF"/>
                </a:solidFill>
                <a:latin typeface="宋体" panose="02010600030101010101" pitchFamily="2" charset="-122"/>
                <a:ea typeface="宋体" panose="02010600030101010101" pitchFamily="2" charset="-122"/>
              </a:rPr>
              <a:t>__________ </a:t>
            </a:r>
            <a:r>
              <a:rPr lang="zh-CN" altLang="en-US" sz="2400" b="1" smtClean="0">
                <a:solidFill>
                  <a:srgbClr val="0000FF"/>
                </a:solidFill>
                <a:latin typeface="宋体" panose="02010600030101010101" pitchFamily="2" charset="-122"/>
                <a:ea typeface="宋体" panose="02010600030101010101" pitchFamily="2" charset="-122"/>
              </a:rPr>
              <a:t>后按回车键 </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a:t>
            </a:r>
            <a:r>
              <a:rPr lang="en-US" altLang="zh-CN" sz="2400" b="1" smtClean="0">
                <a:solidFill>
                  <a:srgbClr val="0000FF"/>
                </a:solidFill>
                <a:latin typeface="宋体" panose="02010600030101010101" pitchFamily="2" charset="-122"/>
                <a:ea typeface="宋体" panose="02010600030101010101" pitchFamily="2" charset="-122"/>
              </a:rPr>
              <a:t>(3)</a:t>
            </a:r>
            <a:r>
              <a:rPr lang="zh-CN" altLang="en-US" sz="2400" b="1" smtClean="0">
                <a:solidFill>
                  <a:srgbClr val="0000FF"/>
                </a:solidFill>
                <a:latin typeface="宋体" panose="02010600030101010101" pitchFamily="2" charset="-122"/>
                <a:ea typeface="宋体" panose="02010600030101010101" pitchFamily="2" charset="-122"/>
              </a:rPr>
              <a:t>将</a:t>
            </a:r>
            <a:r>
              <a:rPr lang="en-US" altLang="zh-CN" sz="2400" b="1" smtClean="0">
                <a:solidFill>
                  <a:srgbClr val="0000FF"/>
                </a:solidFill>
                <a:latin typeface="宋体" panose="02010600030101010101" pitchFamily="2" charset="-122"/>
                <a:ea typeface="宋体" panose="02010600030101010101" pitchFamily="2" charset="-122"/>
              </a:rPr>
              <a:t>A3</a:t>
            </a:r>
            <a:r>
              <a:rPr lang="zh-CN" altLang="en-US" sz="2400" b="1" smtClean="0">
                <a:solidFill>
                  <a:srgbClr val="0000FF"/>
                </a:solidFill>
                <a:latin typeface="宋体" panose="02010600030101010101" pitchFamily="2" charset="-122"/>
                <a:ea typeface="宋体" panose="02010600030101010101" pitchFamily="2" charset="-122"/>
              </a:rPr>
              <a:t>单元格中的公式复制到</a:t>
            </a:r>
            <a:r>
              <a:rPr lang="en-US" altLang="zh-CN" sz="2400" b="1" smtClean="0">
                <a:solidFill>
                  <a:srgbClr val="0000FF"/>
                </a:solidFill>
                <a:latin typeface="宋体" panose="02010600030101010101" pitchFamily="2" charset="-122"/>
                <a:ea typeface="宋体" panose="02010600030101010101" pitchFamily="2" charset="-122"/>
              </a:rPr>
              <a:t>A4 </a:t>
            </a:r>
            <a:r>
              <a:rPr lang="zh-CN" altLang="en-US" sz="2400" b="1" smtClean="0">
                <a:solidFill>
                  <a:srgbClr val="0000FF"/>
                </a:solidFill>
                <a:latin typeface="宋体" panose="02010600030101010101" pitchFamily="2" charset="-122"/>
                <a:ea typeface="宋体" panose="02010600030101010101" pitchFamily="2" charset="-122"/>
              </a:rPr>
              <a:t>～</a:t>
            </a:r>
            <a:r>
              <a:rPr lang="en-US" altLang="zh-CN" sz="2400" b="1" smtClean="0">
                <a:solidFill>
                  <a:srgbClr val="0000FF"/>
                </a:solidFill>
                <a:latin typeface="宋体" panose="02010600030101010101" pitchFamily="2" charset="-122"/>
                <a:ea typeface="宋体" panose="02010600030101010101" pitchFamily="2" charset="-122"/>
              </a:rPr>
              <a:t>A20</a:t>
            </a:r>
            <a:r>
              <a:rPr lang="zh-CN" altLang="en-US" sz="2400" b="1" smtClean="0">
                <a:solidFill>
                  <a:srgbClr val="0000FF"/>
                </a:solidFill>
                <a:latin typeface="宋体" panose="02010600030101010101" pitchFamily="2" charset="-122"/>
                <a:ea typeface="宋体" panose="02010600030101010101" pitchFamily="2" charset="-122"/>
              </a:rPr>
              <a:t>单元格中</a:t>
            </a:r>
            <a:endParaRPr lang="zh-CN" altLang="en-US" sz="2400" b="1" smtClean="0">
              <a:solidFill>
                <a:srgbClr val="0000FF"/>
              </a:solidFill>
              <a:latin typeface="宋体" panose="02010600030101010101" pitchFamily="2" charset="-122"/>
              <a:ea typeface="宋体" panose="02010600030101010101" pitchFamily="2" charset="-122"/>
            </a:endParaRPr>
          </a:p>
          <a:p>
            <a:pPr marL="0" indent="0">
              <a:lnSpc>
                <a:spcPct val="145000"/>
              </a:lnSpc>
              <a:buFontTx/>
              <a:buNone/>
            </a:pPr>
            <a:r>
              <a:rPr lang="zh-CN" altLang="en-US" sz="2400" b="1" smtClean="0">
                <a:solidFill>
                  <a:srgbClr val="0000FF"/>
                </a:solidFill>
                <a:latin typeface="宋体" panose="02010600030101010101" pitchFamily="2" charset="-122"/>
                <a:ea typeface="宋体" panose="02010600030101010101" pitchFamily="2" charset="-122"/>
              </a:rPr>
              <a:t>  请问：操作完成后，</a:t>
            </a:r>
            <a:r>
              <a:rPr lang="en-US" altLang="zh-CN" sz="2400" b="1" smtClean="0">
                <a:solidFill>
                  <a:srgbClr val="0000FF"/>
                </a:solidFill>
                <a:latin typeface="宋体" panose="02010600030101010101" pitchFamily="2" charset="-122"/>
                <a:ea typeface="宋体" panose="02010600030101010101" pitchFamily="2" charset="-122"/>
              </a:rPr>
              <a:t>A20</a:t>
            </a:r>
            <a:r>
              <a:rPr lang="zh-CN" altLang="en-US" sz="2400" b="1" smtClean="0">
                <a:solidFill>
                  <a:srgbClr val="0000FF"/>
                </a:solidFill>
                <a:latin typeface="宋体" panose="02010600030101010101" pitchFamily="2" charset="-122"/>
                <a:ea typeface="宋体" panose="02010600030101010101" pitchFamily="2" charset="-122"/>
              </a:rPr>
              <a:t>中的公式为 </a:t>
            </a:r>
            <a:r>
              <a:rPr lang="en-US" altLang="zh-CN" sz="2400" b="1" smtClean="0">
                <a:solidFill>
                  <a:srgbClr val="0000FF"/>
                </a:solidFill>
                <a:latin typeface="宋体" panose="02010600030101010101" pitchFamily="2" charset="-122"/>
                <a:ea typeface="宋体" panose="02010600030101010101" pitchFamily="2" charset="-122"/>
              </a:rPr>
              <a:t>___________</a:t>
            </a:r>
            <a:endParaRPr lang="en-US" altLang="zh-CN" sz="2400" b="1" smtClean="0">
              <a:solidFill>
                <a:srgbClr val="0000FF"/>
              </a:solidFill>
              <a:latin typeface="宋体" panose="02010600030101010101" pitchFamily="2" charset="-122"/>
              <a:ea typeface="宋体" panose="02010600030101010101" pitchFamily="2" charset="-122"/>
            </a:endParaRPr>
          </a:p>
        </p:txBody>
      </p:sp>
      <p:sp>
        <p:nvSpPr>
          <p:cNvPr id="353284" name="Text Box 4"/>
          <p:cNvSpPr txBox="1">
            <a:spLocks noChangeArrowheads="1"/>
          </p:cNvSpPr>
          <p:nvPr/>
        </p:nvSpPr>
        <p:spPr bwMode="auto">
          <a:xfrm>
            <a:off x="4211638" y="4005263"/>
            <a:ext cx="1223962" cy="396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 A1+A2</a:t>
            </a:r>
            <a:endParaRPr kumimoji="1" lang="en-US" altLang="zh-CN" sz="2000">
              <a:solidFill>
                <a:schemeClr val="tx1"/>
              </a:solidFill>
              <a:latin typeface="宋体" panose="02010600030101010101" pitchFamily="2" charset="-122"/>
            </a:endParaRPr>
          </a:p>
        </p:txBody>
      </p:sp>
      <p:sp>
        <p:nvSpPr>
          <p:cNvPr id="353285" name="Text Box 5"/>
          <p:cNvSpPr txBox="1">
            <a:spLocks noChangeArrowheads="1"/>
          </p:cNvSpPr>
          <p:nvPr/>
        </p:nvSpPr>
        <p:spPr bwMode="auto">
          <a:xfrm>
            <a:off x="5543550" y="5192713"/>
            <a:ext cx="1403350" cy="396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chemeClr val="tx1"/>
                </a:solidFill>
                <a:latin typeface="宋体" panose="02010600030101010101" pitchFamily="2" charset="-122"/>
              </a:rPr>
              <a:t>= A18+A19</a:t>
            </a:r>
            <a:endParaRPr kumimoji="1" lang="en-US" altLang="zh-CN" sz="2000">
              <a:solidFill>
                <a:schemeClr val="tx1"/>
              </a:solidFill>
              <a:latin typeface="宋体" panose="02010600030101010101" pitchFamily="2" charset="-122"/>
            </a:endParaRPr>
          </a:p>
        </p:txBody>
      </p:sp>
      <p:pic>
        <p:nvPicPr>
          <p:cNvPr id="108550" name="Picture 6"/>
          <p:cNvPicPr>
            <a:picLocks noChangeAspect="1" noChangeArrowheads="1"/>
          </p:cNvPicPr>
          <p:nvPr/>
        </p:nvPicPr>
        <p:blipFill>
          <a:blip r:embed="rId1">
            <a:extLst>
              <a:ext uri="{28A0092B-C50C-407E-A947-70E740481C1C}">
                <a14:useLocalDpi xmlns:a14="http://schemas.microsoft.com/office/drawing/2010/main" val="0"/>
              </a:ext>
            </a:extLst>
          </a:blip>
          <a:srcRect t="11446" r="78726" b="14056"/>
          <a:stretch>
            <a:fillRect/>
          </a:stretch>
        </p:blipFill>
        <p:spPr bwMode="auto">
          <a:xfrm>
            <a:off x="7688263" y="115888"/>
            <a:ext cx="1492250" cy="6121400"/>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8551" name="AutoShape 7"/>
          <p:cNvSpPr>
            <a:spLocks noChangeArrowheads="1"/>
          </p:cNvSpPr>
          <p:nvPr/>
        </p:nvSpPr>
        <p:spPr bwMode="auto">
          <a:xfrm>
            <a:off x="6156325" y="225425"/>
            <a:ext cx="1223963" cy="719138"/>
          </a:xfrm>
          <a:prstGeom prst="wedgeRoundRectCallout">
            <a:avLst>
              <a:gd name="adj1" fmla="val 123023"/>
              <a:gd name="adj2" fmla="val 87306"/>
              <a:gd name="adj3" fmla="val 16667"/>
            </a:avLst>
          </a:prstGeom>
          <a:gradFill rotWithShape="1">
            <a:gsLst>
              <a:gs pos="0">
                <a:srgbClr val="CCFF99"/>
              </a:gs>
              <a:gs pos="100000">
                <a:srgbClr val="FFFFFF"/>
              </a:gs>
            </a:gsLst>
            <a:lin ang="5400000" scaled="1"/>
          </a:gra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a:solidFill>
                  <a:srgbClr val="FF6600"/>
                </a:solidFill>
              </a:rPr>
              <a:t>输入什么公式 </a:t>
            </a:r>
            <a:r>
              <a:rPr lang="en-US" altLang="zh-CN" sz="1800">
                <a:solidFill>
                  <a:srgbClr val="FF6600"/>
                </a:solidFill>
              </a:rPr>
              <a:t>?</a:t>
            </a:r>
            <a:endParaRPr lang="en-US" altLang="zh-CN" sz="1800">
              <a:solidFill>
                <a:srgbClr val="FF6600"/>
              </a:solidFill>
            </a:endParaRPr>
          </a:p>
        </p:txBody>
      </p:sp>
      <p:sp>
        <p:nvSpPr>
          <p:cNvPr id="2" name="日期占位符 1"/>
          <p:cNvSpPr>
            <a:spLocks noGrp="1"/>
          </p:cNvSpPr>
          <p:nvPr>
            <p:ph type="dt" sz="half" idx="10"/>
          </p:nvPr>
        </p:nvSpPr>
        <p:spPr/>
        <p:txBody>
          <a:bodyPr/>
          <a:lstStyle/>
          <a:p>
            <a:pPr>
              <a:defRPr/>
            </a:pPr>
            <a:fld id="{B0F2EA79-7ADE-42DB-87E9-A6625E3511A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3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4" grpId="0" animBg="1"/>
      <p:bldP spid="35328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zh-CN" altLang="en-US" sz="3200">
              <a:solidFill>
                <a:srgbClr val="C00000"/>
              </a:solidFill>
              <a:latin typeface="华文新魏" panose="02010800040101010101" pitchFamily="2" charset="-122"/>
              <a:ea typeface="华文新魏" panose="02010800040101010101" pitchFamily="2" charset="-122"/>
            </a:endParaRPr>
          </a:p>
        </p:txBody>
      </p:sp>
      <p:sp>
        <p:nvSpPr>
          <p:cNvPr id="355330" name="Rectangle 2"/>
          <p:cNvSpPr>
            <a:spLocks noGrp="1" noChangeArrowheads="1"/>
          </p:cNvSpPr>
          <p:nvPr>
            <p:ph type="body" idx="1"/>
          </p:nvPr>
        </p:nvSpPr>
        <p:spPr>
          <a:xfrm>
            <a:off x="215900" y="65088"/>
            <a:ext cx="8731250" cy="6856412"/>
          </a:xfrm>
        </p:spPr>
        <p:txBody>
          <a:bodyPr/>
          <a:lstStyle/>
          <a:p>
            <a:pPr marL="0" indent="0">
              <a:buClr>
                <a:schemeClr val="tx1"/>
              </a:buClr>
              <a:buFont typeface="Arial" panose="020B0604020202020204" pitchFamily="34" charset="0"/>
              <a:buNone/>
              <a:defRPr/>
            </a:pPr>
            <a:r>
              <a:rPr lang="zh-CN" altLang="en-US" b="1" dirty="0" smtClean="0">
                <a:solidFill>
                  <a:srgbClr val="C00000"/>
                </a:solidFill>
                <a:latin typeface="华文宋体" panose="02010600040101010101" pitchFamily="2" charset="-122"/>
                <a:ea typeface="华文宋体" panose="02010600040101010101" pitchFamily="2" charset="-122"/>
              </a:rPr>
              <a:t>⒎ </a:t>
            </a:r>
            <a:r>
              <a:rPr lang="zh-CN" altLang="en-US" b="1" dirty="0" smtClean="0">
                <a:solidFill>
                  <a:srgbClr val="C00000"/>
                </a:solidFill>
                <a:latin typeface="华文中宋" panose="02010600040101010101" pitchFamily="2" charset="-122"/>
                <a:ea typeface="华文中宋" panose="02010600040101010101" pitchFamily="2" charset="-122"/>
              </a:rPr>
              <a:t>高级筛选条件设置判断</a:t>
            </a:r>
            <a:r>
              <a:rPr lang="en-US" altLang="zh-CN" b="1" dirty="0">
                <a:solidFill>
                  <a:srgbClr val="C00000"/>
                </a:solidFill>
                <a:latin typeface="华文中宋" panose="02010600040101010101" pitchFamily="2" charset="-122"/>
                <a:ea typeface="华文中宋" panose="02010600040101010101" pitchFamily="2" charset="-122"/>
              </a:rPr>
              <a:t>:  </a:t>
            </a:r>
            <a:r>
              <a:rPr lang="zh-CN" altLang="en-US" b="1" dirty="0" smtClean="0">
                <a:solidFill>
                  <a:srgbClr val="C00000"/>
                </a:solidFill>
                <a:latin typeface="华文中宋" panose="02010600040101010101" pitchFamily="2" charset="-122"/>
                <a:ea typeface="华文中宋" panose="02010600040101010101" pitchFamily="2" charset="-122"/>
              </a:rPr>
              <a:t>成绩</a:t>
            </a:r>
            <a:r>
              <a:rPr lang="zh-CN" altLang="en-US" b="1" dirty="0">
                <a:solidFill>
                  <a:srgbClr val="C00000"/>
                </a:solidFill>
                <a:latin typeface="华文中宋" panose="02010600040101010101" pitchFamily="2" charset="-122"/>
                <a:ea typeface="华文中宋" panose="02010600040101010101" pitchFamily="2" charset="-122"/>
              </a:rPr>
              <a:t>在</a:t>
            </a:r>
            <a:r>
              <a:rPr lang="en-US" altLang="zh-CN" b="1" dirty="0">
                <a:solidFill>
                  <a:srgbClr val="C00000"/>
                </a:solidFill>
                <a:latin typeface="华文中宋" panose="02010600040101010101" pitchFamily="2" charset="-122"/>
                <a:ea typeface="华文中宋" panose="02010600040101010101" pitchFamily="2" charset="-122"/>
              </a:rPr>
              <a:t>60</a:t>
            </a:r>
            <a:r>
              <a:rPr lang="zh-CN" altLang="en-US" b="1" dirty="0">
                <a:solidFill>
                  <a:srgbClr val="C00000"/>
                </a:solidFill>
                <a:latin typeface="华文中宋" panose="02010600040101010101" pitchFamily="2" charset="-122"/>
                <a:ea typeface="华文中宋" panose="02010600040101010101" pitchFamily="2" charset="-122"/>
              </a:rPr>
              <a:t>～</a:t>
            </a:r>
            <a:r>
              <a:rPr lang="en-US" altLang="zh-CN" b="1" dirty="0">
                <a:solidFill>
                  <a:srgbClr val="C00000"/>
                </a:solidFill>
                <a:latin typeface="华文中宋" panose="02010600040101010101" pitchFamily="2" charset="-122"/>
                <a:ea typeface="华文中宋" panose="02010600040101010101" pitchFamily="2" charset="-122"/>
              </a:rPr>
              <a:t>80</a:t>
            </a:r>
            <a:r>
              <a:rPr lang="zh-CN" altLang="en-US" b="1" dirty="0">
                <a:solidFill>
                  <a:srgbClr val="C00000"/>
                </a:solidFill>
                <a:latin typeface="华文中宋" panose="02010600040101010101" pitchFamily="2" charset="-122"/>
                <a:ea typeface="华文中宋" panose="02010600040101010101" pitchFamily="2" charset="-122"/>
              </a:rPr>
              <a:t>的班</a:t>
            </a:r>
            <a:r>
              <a:rPr lang="en-US" altLang="zh-CN" b="1" dirty="0">
                <a:solidFill>
                  <a:srgbClr val="C00000"/>
                </a:solidFill>
                <a:latin typeface="华文中宋" panose="02010600040101010101" pitchFamily="2" charset="-122"/>
                <a:ea typeface="华文中宋" panose="02010600040101010101" pitchFamily="2" charset="-122"/>
              </a:rPr>
              <a:t>11</a:t>
            </a:r>
            <a:r>
              <a:rPr lang="zh-CN" altLang="en-US" b="1" dirty="0">
                <a:solidFill>
                  <a:srgbClr val="C00000"/>
                </a:solidFill>
                <a:latin typeface="华文中宋" panose="02010600040101010101" pitchFamily="2" charset="-122"/>
                <a:ea typeface="华文中宋" panose="02010600040101010101" pitchFamily="2" charset="-122"/>
              </a:rPr>
              <a:t>学生</a:t>
            </a:r>
            <a:endParaRPr lang="zh-CN" altLang="en-US" b="1" dirty="0">
              <a:solidFill>
                <a:srgbClr val="C00000"/>
              </a:solidFill>
              <a:latin typeface="华文中宋" panose="02010600040101010101" pitchFamily="2" charset="-122"/>
              <a:ea typeface="华文中宋" panose="02010600040101010101" pitchFamily="2" charset="-122"/>
            </a:endParaRPr>
          </a:p>
          <a:p>
            <a:pPr>
              <a:buClr>
                <a:schemeClr val="tx1"/>
              </a:buClr>
              <a:buFontTx/>
              <a:buChar char=" "/>
              <a:defRPr/>
            </a:pPr>
            <a:r>
              <a:rPr lang="zh-CN" altLang="en-US" sz="1400" b="1" dirty="0" smtClean="0">
                <a:solidFill>
                  <a:srgbClr val="C00000"/>
                </a:solidFill>
                <a:latin typeface="宋体" panose="02010600030101010101" pitchFamily="2" charset="-122"/>
                <a:ea typeface="宋体" panose="02010600030101010101" pitchFamily="2" charset="-122"/>
              </a:rPr>
              <a:t>   </a:t>
            </a:r>
            <a:endParaRPr lang="en-US" altLang="zh-CN" sz="1400" b="1" dirty="0" smtClean="0">
              <a:solidFill>
                <a:srgbClr val="C00000"/>
              </a:solidFill>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成绩        班号</a:t>
            </a:r>
            <a:endParaRPr lang="zh-CN" altLang="en-US" sz="2400" b="1" dirty="0" smtClean="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smtClean="0">
                <a:latin typeface="宋体" panose="02010600030101010101" pitchFamily="2" charset="-122"/>
                <a:ea typeface="宋体" panose="02010600030101010101" pitchFamily="2" charset="-122"/>
              </a:rPr>
              <a:t>A</a:t>
            </a:r>
            <a:r>
              <a:rPr lang="en-US" altLang="zh-CN" sz="2400" b="1" dirty="0">
                <a:latin typeface="宋体" panose="02010600030101010101" pitchFamily="2" charset="-122"/>
                <a:ea typeface="宋体" panose="02010600030101010101" pitchFamily="2" charset="-122"/>
              </a:rPr>
              <a:t>.           &gt;=60            11</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&lt;=80            11       </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成绩         班号</a:t>
            </a:r>
            <a:endParaRPr lang="zh-CN" altLang="en-US"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B.             &lt;=60          11</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               &gt;=80          11       </a:t>
            </a: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endParaRPr lang="en-US" altLang="zh-CN" sz="2400" b="1" dirty="0">
              <a:latin typeface="宋体" panose="02010600030101010101" pitchFamily="2" charset="-122"/>
              <a:ea typeface="宋体" panose="02010600030101010101" pitchFamily="2" charset="-122"/>
            </a:endParaRPr>
          </a:p>
          <a:p>
            <a:pPr>
              <a:buClr>
                <a:schemeClr val="tx1"/>
              </a:buClr>
              <a:buFontTx/>
              <a:buChar char=" "/>
              <a:defRPr/>
            </a:pPr>
            <a:r>
              <a:rPr lang="en-US" altLang="zh-CN" sz="2400" b="1" dirty="0">
                <a:latin typeface="宋体" panose="02010600030101010101" pitchFamily="2" charset="-122"/>
                <a:ea typeface="宋体" panose="02010600030101010101" pitchFamily="2" charset="-122"/>
              </a:rPr>
              <a:t>C.          </a:t>
            </a:r>
            <a:r>
              <a:rPr lang="zh-CN" altLang="en-US" sz="2400" b="1" dirty="0">
                <a:latin typeface="宋体" panose="02010600030101010101" pitchFamily="2" charset="-122"/>
                <a:ea typeface="宋体" panose="02010600030101010101" pitchFamily="2" charset="-122"/>
              </a:rPr>
              <a:t>成绩       成绩        班号</a:t>
            </a:r>
            <a:endParaRPr lang="zh-CN" altLang="en-US" sz="2400" b="1" dirty="0">
              <a:latin typeface="宋体" panose="02010600030101010101" pitchFamily="2" charset="-122"/>
              <a:ea typeface="宋体" panose="02010600030101010101" pitchFamily="2" charset="-122"/>
            </a:endParaRPr>
          </a:p>
          <a:p>
            <a:pPr>
              <a:buClr>
                <a:schemeClr val="tx1"/>
              </a:buClr>
              <a:buFontTx/>
              <a:buChar char=" "/>
              <a:defRPr/>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&gt;=60       &lt;=80        11</a:t>
            </a:r>
            <a:endParaRPr lang="en-US" altLang="zh-CN" sz="2400" b="1" dirty="0">
              <a:latin typeface="宋体" panose="02010600030101010101" pitchFamily="2" charset="-122"/>
              <a:ea typeface="宋体" panose="02010600030101010101" pitchFamily="2" charset="-122"/>
            </a:endParaRPr>
          </a:p>
        </p:txBody>
      </p:sp>
      <p:grpSp>
        <p:nvGrpSpPr>
          <p:cNvPr id="109572" name="Group 3"/>
          <p:cNvGrpSpPr/>
          <p:nvPr/>
        </p:nvGrpSpPr>
        <p:grpSpPr bwMode="auto">
          <a:xfrm>
            <a:off x="2139950" y="5516563"/>
            <a:ext cx="4953000" cy="1143000"/>
            <a:chOff x="1104" y="3475"/>
            <a:chExt cx="3120" cy="720"/>
          </a:xfrm>
        </p:grpSpPr>
        <p:sp>
          <p:nvSpPr>
            <p:cNvPr id="109592" name="Line 4"/>
            <p:cNvSpPr>
              <a:spLocks noChangeShapeType="1"/>
            </p:cNvSpPr>
            <p:nvPr/>
          </p:nvSpPr>
          <p:spPr bwMode="auto">
            <a:xfrm>
              <a:off x="1104" y="3763"/>
              <a:ext cx="31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3" name="Line 5"/>
            <p:cNvSpPr>
              <a:spLocks noChangeShapeType="1"/>
            </p:cNvSpPr>
            <p:nvPr/>
          </p:nvSpPr>
          <p:spPr bwMode="auto">
            <a:xfrm>
              <a:off x="3312" y="3475"/>
              <a:ext cx="0"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4" name="Line 6"/>
            <p:cNvSpPr>
              <a:spLocks noChangeShapeType="1"/>
            </p:cNvSpPr>
            <p:nvPr/>
          </p:nvSpPr>
          <p:spPr bwMode="auto">
            <a:xfrm>
              <a:off x="2112" y="3475"/>
              <a:ext cx="0"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5" name="Text Box 7"/>
            <p:cNvSpPr txBox="1">
              <a:spLocks noChangeArrowheads="1"/>
            </p:cNvSpPr>
            <p:nvPr/>
          </p:nvSpPr>
          <p:spPr bwMode="auto">
            <a:xfrm>
              <a:off x="1968" y="379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sp>
          <p:nvSpPr>
            <p:cNvPr id="109596" name="Text Box 8"/>
            <p:cNvSpPr txBox="1">
              <a:spLocks noChangeArrowheads="1"/>
            </p:cNvSpPr>
            <p:nvPr/>
          </p:nvSpPr>
          <p:spPr bwMode="auto">
            <a:xfrm>
              <a:off x="3168" y="379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grpSp>
        <p:nvGrpSpPr>
          <p:cNvPr id="109573" name="Group 9"/>
          <p:cNvGrpSpPr/>
          <p:nvPr/>
        </p:nvGrpSpPr>
        <p:grpSpPr bwMode="auto">
          <a:xfrm>
            <a:off x="2057400" y="1171575"/>
            <a:ext cx="4800600" cy="1249363"/>
            <a:chOff x="1296" y="738"/>
            <a:chExt cx="3024" cy="787"/>
          </a:xfrm>
        </p:grpSpPr>
        <p:sp>
          <p:nvSpPr>
            <p:cNvPr id="109584" name="Line 10"/>
            <p:cNvSpPr>
              <a:spLocks noChangeShapeType="1"/>
            </p:cNvSpPr>
            <p:nvPr/>
          </p:nvSpPr>
          <p:spPr bwMode="auto">
            <a:xfrm>
              <a:off x="1296" y="1026"/>
              <a:ext cx="2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5" name="Line 11"/>
            <p:cNvSpPr>
              <a:spLocks noChangeShapeType="1"/>
            </p:cNvSpPr>
            <p:nvPr/>
          </p:nvSpPr>
          <p:spPr bwMode="auto">
            <a:xfrm>
              <a:off x="2688" y="738"/>
              <a:ext cx="11" cy="7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586" name="Group 12"/>
            <p:cNvGrpSpPr/>
            <p:nvPr/>
          </p:nvGrpSpPr>
          <p:grpSpPr bwMode="auto">
            <a:xfrm>
              <a:off x="3792" y="1117"/>
              <a:ext cx="192" cy="336"/>
              <a:chOff x="3840" y="3408"/>
              <a:chExt cx="192" cy="336"/>
            </a:xfrm>
          </p:grpSpPr>
          <p:sp>
            <p:nvSpPr>
              <p:cNvPr id="109589" name="Line 13"/>
              <p:cNvSpPr>
                <a:spLocks noChangeShapeType="1"/>
              </p:cNvSpPr>
              <p:nvPr/>
            </p:nvSpPr>
            <p:spPr bwMode="auto">
              <a:xfrm>
                <a:off x="3840" y="340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0" name="Line 14"/>
              <p:cNvSpPr>
                <a:spLocks noChangeShapeType="1"/>
              </p:cNvSpPr>
              <p:nvPr/>
            </p:nvSpPr>
            <p:spPr bwMode="auto">
              <a:xfrm>
                <a:off x="3840" y="374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1" name="Line 15"/>
              <p:cNvSpPr>
                <a:spLocks noChangeShapeType="1"/>
              </p:cNvSpPr>
              <p:nvPr/>
            </p:nvSpPr>
            <p:spPr bwMode="auto">
              <a:xfrm>
                <a:off x="4032" y="3408"/>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587" name="Text Box 16"/>
            <p:cNvSpPr txBox="1">
              <a:spLocks noChangeArrowheads="1"/>
            </p:cNvSpPr>
            <p:nvPr/>
          </p:nvSpPr>
          <p:spPr bwMode="auto">
            <a:xfrm>
              <a:off x="4032" y="1117"/>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或</a:t>
              </a:r>
              <a:endParaRPr lang="zh-CN" altLang="en-US" sz="2000">
                <a:solidFill>
                  <a:srgbClr val="0000FF"/>
                </a:solidFill>
              </a:endParaRPr>
            </a:p>
          </p:txBody>
        </p:sp>
        <p:sp>
          <p:nvSpPr>
            <p:cNvPr id="109588" name="Text Box 17"/>
            <p:cNvSpPr txBox="1">
              <a:spLocks noChangeArrowheads="1"/>
            </p:cNvSpPr>
            <p:nvPr/>
          </p:nvSpPr>
          <p:spPr bwMode="auto">
            <a:xfrm>
              <a:off x="2562" y="1117"/>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grpSp>
        <p:nvGrpSpPr>
          <p:cNvPr id="109574" name="Group 18"/>
          <p:cNvGrpSpPr/>
          <p:nvPr/>
        </p:nvGrpSpPr>
        <p:grpSpPr bwMode="auto">
          <a:xfrm>
            <a:off x="2124075" y="3284538"/>
            <a:ext cx="5026025" cy="1295400"/>
            <a:chOff x="1202" y="2069"/>
            <a:chExt cx="3166" cy="816"/>
          </a:xfrm>
        </p:grpSpPr>
        <p:sp>
          <p:nvSpPr>
            <p:cNvPr id="109576" name="Line 19"/>
            <p:cNvSpPr>
              <a:spLocks noChangeShapeType="1"/>
            </p:cNvSpPr>
            <p:nvPr/>
          </p:nvSpPr>
          <p:spPr bwMode="auto">
            <a:xfrm>
              <a:off x="1202" y="2357"/>
              <a:ext cx="2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7" name="Line 20"/>
            <p:cNvSpPr>
              <a:spLocks noChangeShapeType="1"/>
            </p:cNvSpPr>
            <p:nvPr/>
          </p:nvSpPr>
          <p:spPr bwMode="auto">
            <a:xfrm>
              <a:off x="2594" y="2069"/>
              <a:ext cx="0" cy="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578" name="Group 21"/>
            <p:cNvGrpSpPr/>
            <p:nvPr/>
          </p:nvGrpSpPr>
          <p:grpSpPr bwMode="auto">
            <a:xfrm>
              <a:off x="3840" y="2496"/>
              <a:ext cx="192" cy="336"/>
              <a:chOff x="3840" y="3408"/>
              <a:chExt cx="192" cy="336"/>
            </a:xfrm>
          </p:grpSpPr>
          <p:sp>
            <p:nvSpPr>
              <p:cNvPr id="109581" name="Line 22"/>
              <p:cNvSpPr>
                <a:spLocks noChangeShapeType="1"/>
              </p:cNvSpPr>
              <p:nvPr/>
            </p:nvSpPr>
            <p:spPr bwMode="auto">
              <a:xfrm>
                <a:off x="3840" y="340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2" name="Line 23"/>
              <p:cNvSpPr>
                <a:spLocks noChangeShapeType="1"/>
              </p:cNvSpPr>
              <p:nvPr/>
            </p:nvSpPr>
            <p:spPr bwMode="auto">
              <a:xfrm>
                <a:off x="3840" y="374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3" name="Line 24"/>
              <p:cNvSpPr>
                <a:spLocks noChangeShapeType="1"/>
              </p:cNvSpPr>
              <p:nvPr/>
            </p:nvSpPr>
            <p:spPr bwMode="auto">
              <a:xfrm>
                <a:off x="4032" y="3408"/>
                <a:ext cx="0"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579" name="Text Box 25"/>
            <p:cNvSpPr txBox="1">
              <a:spLocks noChangeArrowheads="1"/>
            </p:cNvSpPr>
            <p:nvPr/>
          </p:nvSpPr>
          <p:spPr bwMode="auto">
            <a:xfrm>
              <a:off x="4080" y="2553"/>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或</a:t>
              </a:r>
              <a:endParaRPr lang="zh-CN" altLang="en-US" sz="2000">
                <a:solidFill>
                  <a:srgbClr val="0000FF"/>
                </a:solidFill>
              </a:endParaRPr>
            </a:p>
          </p:txBody>
        </p:sp>
        <p:sp>
          <p:nvSpPr>
            <p:cNvPr id="109580" name="Text Box 26"/>
            <p:cNvSpPr txBox="1">
              <a:spLocks noChangeArrowheads="1"/>
            </p:cNvSpPr>
            <p:nvPr/>
          </p:nvSpPr>
          <p:spPr bwMode="auto">
            <a:xfrm>
              <a:off x="2472" y="2568"/>
              <a:ext cx="288" cy="2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与</a:t>
              </a:r>
              <a:endParaRPr lang="zh-CN" altLang="en-US" sz="2000">
                <a:solidFill>
                  <a:srgbClr val="0000FF"/>
                </a:solidFill>
              </a:endParaRPr>
            </a:p>
          </p:txBody>
        </p:sp>
      </p:grpSp>
      <p:sp>
        <p:nvSpPr>
          <p:cNvPr id="355355" name="Text Box 27"/>
          <p:cNvSpPr txBox="1">
            <a:spLocks noChangeArrowheads="1"/>
          </p:cNvSpPr>
          <p:nvPr/>
        </p:nvSpPr>
        <p:spPr bwMode="auto">
          <a:xfrm>
            <a:off x="7740650" y="5734050"/>
            <a:ext cx="360363" cy="406400"/>
          </a:xfrm>
          <a:prstGeom prst="rect">
            <a:avLst/>
          </a:prstGeom>
          <a:solidFill>
            <a:srgbClr val="FFFFCC"/>
          </a:solidFill>
          <a:ln w="9525">
            <a:solidFill>
              <a:schemeClr val="accent1"/>
            </a:solidFill>
            <a:miter lim="800000"/>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kumimoji="1" lang="en-US" altLang="zh-CN" sz="2000">
                <a:solidFill>
                  <a:srgbClr val="FF0000"/>
                </a:solidFill>
                <a:latin typeface="宋体" panose="02010600030101010101" pitchFamily="2" charset="-122"/>
              </a:rPr>
              <a:t>C</a:t>
            </a:r>
            <a:endParaRPr kumimoji="1" lang="en-US" altLang="zh-CN" sz="2000">
              <a:solidFill>
                <a:srgbClr val="FF0000"/>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98052CC6-1782-40C1-9DEA-9A38C2E41D7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124744"/>
            <a:ext cx="7772400" cy="4114800"/>
          </a:xfrm>
        </p:spPr>
        <p:txBody>
          <a:bodyPr/>
          <a:lstStyle/>
          <a:p>
            <a:pPr marL="0" indent="0">
              <a:buNone/>
            </a:pPr>
            <a:endParaRPr lang="zh-CN" altLang="en-US" dirty="0"/>
          </a:p>
        </p:txBody>
      </p:sp>
      <p:sp>
        <p:nvSpPr>
          <p:cNvPr id="4" name="日期占位符 3"/>
          <p:cNvSpPr>
            <a:spLocks noGrp="1"/>
          </p:cNvSpPr>
          <p:nvPr>
            <p:ph type="dt" sz="half" idx="10"/>
          </p:nvPr>
        </p:nvSpPr>
        <p:spPr/>
        <p:txBody>
          <a:bodyPr/>
          <a:lstStyle/>
          <a:p>
            <a:pPr>
              <a:defRPr/>
            </a:pPr>
            <a:fld id="{18066A6E-DBED-49A8-B102-E626E03713B6}"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908720"/>
            <a:ext cx="7553982" cy="522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107504" y="2276872"/>
            <a:ext cx="88569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sz="2800" b="1" dirty="0" smtClean="0"/>
              <a:t>        </a:t>
            </a:r>
            <a:r>
              <a:rPr lang="zh-CN" altLang="zh-CN" sz="2800" b="1" dirty="0" smtClean="0"/>
              <a:t>本</a:t>
            </a:r>
            <a:r>
              <a:rPr lang="zh-CN" altLang="zh-CN" sz="2800" b="1" dirty="0"/>
              <a:t>例中利用帕累托图分析方法对医院门诊口腔患者疾病构成进行分析，以便在明确了医院面对的口腔门诊病种客观分布之后，可以科学有效地调配医疗资源，更好地满足患者就医需求，也可以从一个侧面了解广州城市居民口腔疾病谱的分布情况。</a:t>
            </a:r>
            <a:endParaRPr lang="zh-CN" altLang="en-US" sz="2800" b="1" dirty="0"/>
          </a:p>
        </p:txBody>
      </p:sp>
      <p:sp>
        <p:nvSpPr>
          <p:cNvPr id="3" name="灯片编号占位符 2"/>
          <p:cNvSpPr>
            <a:spLocks noGrp="1"/>
          </p:cNvSpPr>
          <p:nvPr>
            <p:ph type="sldNum" sz="quarter" idx="4294967295"/>
          </p:nvPr>
        </p:nvSpPr>
        <p:spPr>
          <a:xfrm>
            <a:off x="6553200" y="6248400"/>
            <a:ext cx="1905000" cy="457200"/>
          </a:xfrm>
          <a:prstGeom prst="rect">
            <a:avLst/>
          </a:prstGeom>
        </p:spPr>
        <p:txBody>
          <a:bodyPr/>
          <a:lstStyle/>
          <a:p>
            <a:pPr>
              <a:defRPr/>
            </a:pPr>
            <a:fld id="{4978BBE0-BD1F-4F0F-BEB3-7DC2A69BA16A}" type="slidenum">
              <a:rPr lang="en-US" altLang="zh-CN" smtClean="0"/>
            </a:fld>
            <a:endParaRPr lang="en-US" altLang="zh-CN"/>
          </a:p>
        </p:txBody>
      </p:sp>
      <p:sp>
        <p:nvSpPr>
          <p:cNvPr id="6" name="矩形 5"/>
          <p:cNvSpPr/>
          <p:nvPr/>
        </p:nvSpPr>
        <p:spPr>
          <a:xfrm>
            <a:off x="1798637" y="0"/>
            <a:ext cx="7345363"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a:t>
            </a:r>
            <a:r>
              <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4.3.6  </a:t>
            </a:r>
            <a:r>
              <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Arial" panose="020B0604020202020204" pitchFamily="34" charset="0"/>
              </a:rPr>
              <a:t>EXCEL</a:t>
            </a:r>
            <a:r>
              <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Arial" panose="020B0604020202020204" pitchFamily="34" charset="0"/>
              </a:rPr>
              <a:t>数据分析案例</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8799"/>
            <a:ext cx="1798637"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251526" y="1412776"/>
            <a:ext cx="6603090" cy="584775"/>
          </a:xfrm>
          <a:prstGeom prst="rect">
            <a:avLst/>
          </a:prstGeom>
        </p:spPr>
        <p:txBody>
          <a:bodyPr wrap="none">
            <a:spAutoFit/>
          </a:bodyPr>
          <a:lstStyle/>
          <a:p>
            <a:r>
              <a:rPr lang="zh-CN" altLang="en-US"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案例</a:t>
            </a:r>
            <a:r>
              <a:rPr lang="en-US" altLang="zh-CN"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200" dirty="0" smtClean="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口腔</a:t>
            </a:r>
            <a:r>
              <a:rPr lang="zh-CN" altLang="en-US" sz="3200" dirty="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门诊病种帕累托图分析</a:t>
            </a:r>
            <a:endParaRPr lang="zh-CN" altLang="en-US" sz="3200" dirty="0">
              <a:solidFill>
                <a:srgbClr val="00B0F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322" y="-43827"/>
            <a:ext cx="2160240" cy="2160240"/>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54" y="4119961"/>
            <a:ext cx="4037987" cy="2261273"/>
          </a:xfrm>
          <a:prstGeom prst="rect">
            <a:avLst/>
          </a:prstGeom>
        </p:spPr>
      </p:pic>
      <p:sp>
        <p:nvSpPr>
          <p:cNvPr id="3" name="矩形 2"/>
          <p:cNvSpPr/>
          <p:nvPr/>
        </p:nvSpPr>
        <p:spPr>
          <a:xfrm>
            <a:off x="2346248" y="1320231"/>
            <a:ext cx="6516375" cy="3323987"/>
          </a:xfrm>
          <a:prstGeom prst="rect">
            <a:avLst/>
          </a:prstGeom>
        </p:spPr>
        <p:txBody>
          <a:bodyPr wrap="square">
            <a:spAutoFit/>
          </a:bodyPr>
          <a:lstStyle/>
          <a:p>
            <a:pPr>
              <a:lnSpc>
                <a:spcPct val="150000"/>
              </a:lnSpc>
            </a:pPr>
            <a:r>
              <a:rPr lang="zh-CN" altLang="en-US" sz="2800" b="1" dirty="0" smtClean="0">
                <a:solidFill>
                  <a:schemeClr val="tx1"/>
                </a:solidFill>
                <a:latin typeface="+mj-ea"/>
                <a:ea typeface="+mj-ea"/>
              </a:rPr>
              <a:t>      帕</a:t>
            </a:r>
            <a:r>
              <a:rPr lang="zh-CN" altLang="en-US" sz="2800" b="1" dirty="0">
                <a:solidFill>
                  <a:schemeClr val="tx1"/>
                </a:solidFill>
                <a:latin typeface="+mj-ea"/>
                <a:ea typeface="+mj-ea"/>
              </a:rPr>
              <a:t>累托图（</a:t>
            </a:r>
            <a:r>
              <a:rPr lang="en-US" altLang="zh-CN" sz="2800" b="1" dirty="0">
                <a:solidFill>
                  <a:schemeClr val="tx1"/>
                </a:solidFill>
                <a:latin typeface="+mj-ea"/>
                <a:ea typeface="+mj-ea"/>
              </a:rPr>
              <a:t>Pareto chart</a:t>
            </a:r>
            <a:r>
              <a:rPr lang="zh-CN" altLang="en-US" sz="2800" b="1" dirty="0">
                <a:solidFill>
                  <a:schemeClr val="tx1"/>
                </a:solidFill>
                <a:latin typeface="+mj-ea"/>
                <a:ea typeface="+mj-ea"/>
              </a:rPr>
              <a:t>）是以意大利经济学家</a:t>
            </a:r>
            <a:r>
              <a:rPr lang="en-US" altLang="zh-CN" sz="2800" b="1" dirty="0" err="1">
                <a:solidFill>
                  <a:schemeClr val="tx1"/>
                </a:solidFill>
                <a:latin typeface="+mj-ea"/>
                <a:ea typeface="+mj-ea"/>
              </a:rPr>
              <a:t>V.Pareto</a:t>
            </a:r>
            <a:r>
              <a:rPr lang="zh-CN" altLang="en-US" sz="2800" b="1" dirty="0">
                <a:solidFill>
                  <a:schemeClr val="tx1"/>
                </a:solidFill>
                <a:latin typeface="+mj-ea"/>
                <a:ea typeface="+mj-ea"/>
              </a:rPr>
              <a:t>的名字而命名的（又称主次图、</a:t>
            </a:r>
            <a:r>
              <a:rPr lang="en-US" altLang="zh-CN" sz="2800" b="1" dirty="0">
                <a:solidFill>
                  <a:schemeClr val="tx1"/>
                </a:solidFill>
                <a:latin typeface="+mj-ea"/>
                <a:ea typeface="+mj-ea"/>
              </a:rPr>
              <a:t>ABC</a:t>
            </a:r>
            <a:r>
              <a:rPr lang="zh-CN" altLang="en-US" sz="2800" b="1" dirty="0">
                <a:solidFill>
                  <a:schemeClr val="tx1"/>
                </a:solidFill>
                <a:latin typeface="+mj-ea"/>
                <a:ea typeface="+mj-ea"/>
              </a:rPr>
              <a:t>分析图），它是按照事件发生频率大小顺序绘制的柱形图。</a:t>
            </a:r>
            <a:endParaRPr lang="zh-CN" altLang="en-US" sz="2800" b="1" dirty="0">
              <a:solidFill>
                <a:schemeClr val="tx1"/>
              </a:solidFill>
              <a:latin typeface="+mj-ea"/>
              <a:ea typeface="+mj-ea"/>
            </a:endParaRPr>
          </a:p>
        </p:txBody>
      </p:sp>
      <p:sp>
        <p:nvSpPr>
          <p:cNvPr id="8" name="矩形 7"/>
          <p:cNvSpPr/>
          <p:nvPr/>
        </p:nvSpPr>
        <p:spPr>
          <a:xfrm>
            <a:off x="2195736" y="0"/>
            <a:ext cx="6948264"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     1</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sym typeface="Arial" panose="020B0604020202020204" pitchFamily="34" charset="0"/>
              </a:rPr>
              <a:t>、</a:t>
            </a:r>
            <a:r>
              <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rPr>
              <a:t>帕累托图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rPr>
              <a:t>分析</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新魏" panose="02010800040101010101" pitchFamily="2" charset="-122"/>
              <a:ea typeface="华文新魏" panose="02010800040101010101" pitchFamily="2"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119961"/>
            <a:ext cx="3899073" cy="202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204864"/>
            <a:ext cx="8291264" cy="4365104"/>
          </a:xfrm>
        </p:spPr>
        <p:txBody>
          <a:bodyPr/>
          <a:lstStyle/>
          <a:p>
            <a:pPr algn="l">
              <a:lnSpc>
                <a:spcPct val="150000"/>
              </a:lnSpc>
            </a:pP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input creates 80% of the result</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workers produce 80% of the result</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customers create 80% of the revenue</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bugs cause 80% of the crashes</a:t>
            </a:r>
            <a:b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 of the features cause 80% of the </a:t>
            </a:r>
            <a: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usage</a:t>
            </a:r>
            <a:b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CN"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zh-CN" altLang="en-US" sz="3000" b="1" dirty="0" smtClean="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3000" b="1" dirty="0">
              <a:solidFill>
                <a:srgbClr val="804D0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矩形 3"/>
          <p:cNvSpPr/>
          <p:nvPr/>
        </p:nvSpPr>
        <p:spPr>
          <a:xfrm>
            <a:off x="395536" y="291097"/>
            <a:ext cx="480291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latinLnBrk="1"/>
            <a:r>
              <a:rPr lang="en-US" altLang="zh-CN" sz="5400" dirty="0">
                <a:solidFill>
                  <a:srgbClr val="002060"/>
                </a:solidFill>
                <a:latin typeface="Berlin Sans FB Demi" panose="020E0802020502020306" pitchFamily="34" charset="0"/>
              </a:rPr>
              <a:t>Pareto </a:t>
            </a:r>
            <a:r>
              <a:rPr lang="en-US" altLang="zh-CN" sz="5400" dirty="0" smtClean="0">
                <a:solidFill>
                  <a:srgbClr val="002060"/>
                </a:solidFill>
                <a:latin typeface="Berlin Sans FB Demi" panose="020E0802020502020306" pitchFamily="34" charset="0"/>
              </a:rPr>
              <a:t>Law  </a:t>
            </a:r>
            <a:r>
              <a:rPr lang="zh-CN" altLang="en-US" sz="5400" dirty="0" smtClean="0">
                <a:solidFill>
                  <a:srgbClr val="002060"/>
                </a:solidFill>
                <a:latin typeface="Berlin Sans FB Demi" panose="020E0802020502020306" pitchFamily="34" charset="0"/>
              </a:rPr>
              <a:t>：</a:t>
            </a:r>
            <a:endParaRPr lang="en-US" altLang="zh-CN" sz="5400" dirty="0">
              <a:solidFill>
                <a:srgbClr val="002060"/>
              </a:solidFill>
              <a:latin typeface="Berlin Sans FB Demi" panose="020E0802020502020306" pitchFamily="34"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216" y="260648"/>
            <a:ext cx="1800200" cy="179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4807" y="1247782"/>
            <a:ext cx="3384376" cy="584775"/>
          </a:xfrm>
          <a:prstGeom prst="rect">
            <a:avLst/>
          </a:prstGeom>
          <a:noFill/>
        </p:spPr>
        <p:txBody>
          <a:bodyPr wrap="square" rtlCol="0">
            <a:spAutoFit/>
          </a:bodyPr>
          <a:lstStyle/>
          <a:p>
            <a:r>
              <a:rPr lang="zh-CN" altLang="en-US" sz="3200" dirty="0" smtClean="0">
                <a:solidFill>
                  <a:schemeClr val="tx1"/>
                </a:solidFill>
                <a:latin typeface="华文新魏" panose="02010800040101010101" pitchFamily="2" charset="-122"/>
                <a:ea typeface="华文新魏" panose="02010800040101010101" pitchFamily="2" charset="-122"/>
              </a:rPr>
              <a:t>（帕累托法则</a:t>
            </a:r>
            <a:r>
              <a:rPr lang="zh-CN" altLang="en-US" sz="3200" dirty="0">
                <a:solidFill>
                  <a:schemeClr val="tx1"/>
                </a:solidFill>
                <a:latin typeface="华文新魏" panose="02010800040101010101" pitchFamily="2" charset="-122"/>
                <a:ea typeface="华文新魏" panose="02010800040101010101" pitchFamily="2" charset="-122"/>
                <a:sym typeface="Wingdings" panose="05000000000000000000" pitchFamily="2" charset="2"/>
              </a:rPr>
              <a:t>）</a:t>
            </a:r>
            <a:endParaRPr lang="zh-CN" altLang="en-US" sz="32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2076270"/>
            <a:ext cx="6552170" cy="3296945"/>
          </a:xfrm>
        </p:spPr>
        <p:txBody>
          <a:bodyPr>
            <a:noAutofit/>
          </a:bodyPr>
          <a:lstStyle/>
          <a:p>
            <a:pPr marL="0" indent="0">
              <a:lnSpc>
                <a:spcPct val="150000"/>
              </a:lnSpc>
              <a:buNone/>
            </a:pPr>
            <a:r>
              <a:rPr lang="zh-CN" altLang="en-US" sz="3600" b="1" dirty="0" smtClean="0">
                <a:solidFill>
                  <a:srgbClr val="7030A0"/>
                </a:solidFill>
                <a:effectLst>
                  <a:outerShdw blurRad="38100" dist="38100" dir="2700000" algn="tl">
                    <a:srgbClr val="000000">
                      <a:alpha val="43137"/>
                    </a:srgbClr>
                  </a:outerShdw>
                </a:effectLst>
                <a:latin typeface="+mj-ea"/>
                <a:ea typeface="+mj-ea"/>
              </a:rPr>
              <a:t>   尝试分析占口腔科门诊患者总数</a:t>
            </a:r>
            <a:r>
              <a:rPr lang="en-US" altLang="zh-CN" sz="3600" b="1" dirty="0" smtClean="0">
                <a:solidFill>
                  <a:srgbClr val="7030A0"/>
                </a:solidFill>
                <a:effectLst>
                  <a:outerShdw blurRad="38100" dist="38100" dir="2700000" algn="tl">
                    <a:srgbClr val="000000">
                      <a:alpha val="43137"/>
                    </a:srgbClr>
                  </a:outerShdw>
                </a:effectLst>
                <a:latin typeface="+mj-ea"/>
                <a:ea typeface="+mj-ea"/>
              </a:rPr>
              <a:t>80%</a:t>
            </a:r>
            <a:r>
              <a:rPr lang="zh-CN" altLang="en-US" sz="3600" b="1" dirty="0" smtClean="0">
                <a:solidFill>
                  <a:srgbClr val="7030A0"/>
                </a:solidFill>
                <a:effectLst>
                  <a:outerShdw blurRad="38100" dist="38100" dir="2700000" algn="tl">
                    <a:srgbClr val="000000">
                      <a:alpha val="43137"/>
                    </a:srgbClr>
                  </a:outerShdw>
                </a:effectLst>
                <a:latin typeface="+mj-ea"/>
                <a:ea typeface="+mj-ea"/>
              </a:rPr>
              <a:t>的病种是哪些，基于对患者和医院都有益的原则，改进医院管理。</a:t>
            </a:r>
            <a:endParaRPr lang="zh-CN" altLang="en-US" sz="3600" b="1" dirty="0">
              <a:solidFill>
                <a:srgbClr val="7030A0"/>
              </a:solidFill>
              <a:effectLst>
                <a:outerShdw blurRad="38100" dist="38100" dir="2700000" algn="tl">
                  <a:srgbClr val="000000">
                    <a:alpha val="43137"/>
                  </a:srgbClr>
                </a:outerShdw>
              </a:effectLst>
              <a:latin typeface="+mj-ea"/>
              <a:ea typeface="+mj-ea"/>
            </a:endParaRPr>
          </a:p>
        </p:txBody>
      </p:sp>
      <p:sp>
        <p:nvSpPr>
          <p:cNvPr id="4" name="矩形 3"/>
          <p:cNvSpPr/>
          <p:nvPr/>
        </p:nvSpPr>
        <p:spPr>
          <a:xfrm>
            <a:off x="179512" y="5733256"/>
            <a:ext cx="6624736" cy="830997"/>
          </a:xfrm>
          <a:prstGeom prst="rect">
            <a:avLst/>
          </a:prstGeom>
          <a:solidFill>
            <a:srgbClr val="FFFF00"/>
          </a:solid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50000"/>
              </a:lnSpc>
            </a:pPr>
            <a:r>
              <a:rPr lang="zh-CN" altLang="en-US" sz="3200" b="1" cap="none" spc="0" dirty="0" smtClean="0">
                <a:ln w="11430"/>
                <a:solidFill>
                  <a:srgbClr val="0033CC"/>
                </a:solidFill>
                <a:effectLst>
                  <a:outerShdw blurRad="38100" dist="38100" dir="2700000" algn="tl">
                    <a:srgbClr val="000000">
                      <a:alpha val="43137"/>
                    </a:srgbClr>
                  </a:outerShdw>
                </a:effectLst>
              </a:rPr>
              <a:t>有限的医疗资源主要去应对什么？</a:t>
            </a:r>
            <a:endParaRPr lang="zh-CN" altLang="en-US" sz="3200" b="1" cap="none" spc="0" dirty="0">
              <a:ln w="11430"/>
              <a:solidFill>
                <a:srgbClr val="0033CC"/>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08309" y="2852936"/>
            <a:ext cx="1921470" cy="2091012"/>
          </a:xfrm>
          <a:prstGeom prst="rect">
            <a:avLst/>
          </a:prstGeom>
        </p:spPr>
      </p:pic>
      <p:sp>
        <p:nvSpPr>
          <p:cNvPr id="6" name="矩形 5"/>
          <p:cNvSpPr/>
          <p:nvPr/>
        </p:nvSpPr>
        <p:spPr>
          <a:xfrm>
            <a:off x="1" y="0"/>
            <a:ext cx="9144000" cy="1916832"/>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812800" indent="-812800" fontAlgn="auto">
              <a:spcBef>
                <a:spcPts val="0"/>
              </a:spcBef>
              <a:spcAft>
                <a:spcPts val="0"/>
              </a:spcAft>
              <a:defRPr/>
            </a:pPr>
            <a:r>
              <a:rPr lang="en-US" altLang="zh-CN" sz="4000" b="1" dirty="0" smtClean="0">
                <a:solidFill>
                  <a:srgbClr val="003300"/>
                </a:solidFill>
                <a:effectLst>
                  <a:outerShdw blurRad="38100" dist="38100" dir="2700000" algn="tl">
                    <a:srgbClr val="000000">
                      <a:alpha val="43137"/>
                    </a:srgbClr>
                  </a:outerShdw>
                </a:effectLst>
                <a:latin typeface="+mj-ea"/>
              </a:rPr>
              <a:t>2</a:t>
            </a:r>
            <a:r>
              <a:rPr lang="zh-CN" altLang="en-US" sz="4000" b="1" dirty="0" smtClean="0">
                <a:solidFill>
                  <a:srgbClr val="003300"/>
                </a:solidFill>
                <a:effectLst>
                  <a:outerShdw blurRad="38100" dist="38100" dir="2700000" algn="tl">
                    <a:srgbClr val="000000">
                      <a:alpha val="43137"/>
                    </a:srgbClr>
                  </a:outerShdw>
                </a:effectLst>
                <a:latin typeface="+mj-ea"/>
              </a:rPr>
              <a:t>、</a:t>
            </a:r>
            <a:r>
              <a:rPr lang="zh-CN" altLang="zh-CN" sz="4000" b="1" dirty="0" smtClean="0">
                <a:solidFill>
                  <a:srgbClr val="003300"/>
                </a:solidFill>
                <a:effectLst>
                  <a:outerShdw blurRad="38100" dist="38100" dir="2700000" algn="tl">
                    <a:srgbClr val="000000">
                      <a:alpha val="43137"/>
                    </a:srgbClr>
                  </a:outerShdw>
                </a:effectLst>
                <a:latin typeface="+mj-ea"/>
              </a:rPr>
              <a:t>巧</a:t>
            </a:r>
            <a:r>
              <a:rPr lang="zh-CN" altLang="zh-CN" sz="4000" b="1" dirty="0">
                <a:solidFill>
                  <a:srgbClr val="003300"/>
                </a:solidFill>
                <a:effectLst>
                  <a:outerShdw blurRad="38100" dist="38100" dir="2700000" algn="tl">
                    <a:srgbClr val="000000">
                      <a:alpha val="43137"/>
                    </a:srgbClr>
                  </a:outerShdw>
                </a:effectLst>
                <a:latin typeface="+mj-ea"/>
              </a:rPr>
              <a:t>用柱形图和折线图实现口腔门诊病种帕累托图分析</a:t>
            </a:r>
            <a:r>
              <a:rPr lang="zh-CN" altLang="en-US" sz="4000" b="1" dirty="0">
                <a:solidFill>
                  <a:srgbClr val="003300"/>
                </a:solidFill>
                <a:effectLst>
                  <a:outerShdw blurRad="38100" dist="38100" dir="2700000" algn="tl">
                    <a:srgbClr val="000000">
                      <a:alpha val="43137"/>
                    </a:srgbClr>
                  </a:outerShdw>
                </a:effectLst>
                <a:latin typeface="+mj-ea"/>
              </a:rPr>
              <a:t>的目的</a:t>
            </a:r>
            <a:endParaRPr lang="zh-CN" altLang="en-US" sz="4000" b="1" dirty="0">
              <a:ln w="1905"/>
              <a:solidFill>
                <a:srgbClr val="0033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9584" y="404664"/>
            <a:ext cx="3744416" cy="6453336"/>
          </a:xfrm>
          <a:solidFill>
            <a:schemeClr val="accent3">
              <a:lumMod val="20000"/>
              <a:lumOff val="80000"/>
            </a:schemeClr>
          </a:solidFill>
        </p:spPr>
        <p:txBody>
          <a:bodyPr>
            <a:noAutofit/>
          </a:bodyPr>
          <a:lstStyle/>
          <a:p>
            <a:pPr marL="0" indent="0">
              <a:lnSpc>
                <a:spcPct val="150000"/>
              </a:lnSpc>
              <a:buNone/>
            </a:pPr>
            <a:r>
              <a:rPr lang="en-US" altLang="zh-CN" sz="2200" dirty="0" smtClean="0">
                <a:solidFill>
                  <a:srgbClr val="600000"/>
                </a:solidFill>
                <a:effectLst>
                  <a:outerShdw blurRad="38100" dist="38100" dir="2700000" algn="tl">
                    <a:srgbClr val="000000">
                      <a:alpha val="43137"/>
                    </a:srgbClr>
                  </a:outerShdw>
                </a:effectLst>
              </a:rPr>
              <a:t>     </a:t>
            </a:r>
            <a:r>
              <a:rPr lang="zh-CN" altLang="zh-CN" sz="2200" dirty="0" smtClean="0">
                <a:solidFill>
                  <a:srgbClr val="600000"/>
                </a:solidFill>
                <a:effectLst>
                  <a:outerShdw blurRad="38100" dist="38100" dir="2700000" algn="tl">
                    <a:srgbClr val="000000">
                      <a:alpha val="43137"/>
                    </a:srgbClr>
                  </a:outerShdw>
                </a:effectLst>
              </a:rPr>
              <a:t>利用</a:t>
            </a:r>
            <a:r>
              <a:rPr lang="zh-CN" altLang="zh-CN" sz="2200" dirty="0">
                <a:solidFill>
                  <a:srgbClr val="600000"/>
                </a:solidFill>
                <a:effectLst>
                  <a:outerShdw blurRad="38100" dist="38100" dir="2700000" algn="tl">
                    <a:srgbClr val="000000">
                      <a:alpha val="43137"/>
                    </a:srgbClr>
                  </a:outerShdw>
                </a:effectLst>
              </a:rPr>
              <a:t>帕累托图分析方法</a:t>
            </a:r>
            <a:r>
              <a:rPr lang="en-US" altLang="zh-CN" sz="2200" baseline="30000" dirty="0">
                <a:solidFill>
                  <a:srgbClr val="600000"/>
                </a:solidFill>
                <a:effectLst>
                  <a:outerShdw blurRad="38100" dist="38100" dir="2700000" algn="tl">
                    <a:srgbClr val="000000">
                      <a:alpha val="43137"/>
                    </a:srgbClr>
                  </a:outerShdw>
                </a:effectLst>
              </a:rPr>
              <a:t>[3]</a:t>
            </a:r>
            <a:r>
              <a:rPr lang="zh-CN" altLang="zh-CN" sz="2200" dirty="0">
                <a:solidFill>
                  <a:srgbClr val="600000"/>
                </a:solidFill>
                <a:effectLst>
                  <a:outerShdw blurRad="38100" dist="38100" dir="2700000" algn="tl">
                    <a:srgbClr val="000000">
                      <a:alpha val="43137"/>
                    </a:srgbClr>
                  </a:outerShdw>
                </a:effectLst>
              </a:rPr>
              <a:t>对门诊口腔患者疾病构成进行分析，帕累托图分析又称为</a:t>
            </a:r>
            <a:r>
              <a:rPr lang="en-US" altLang="zh-CN" sz="2200" dirty="0">
                <a:solidFill>
                  <a:srgbClr val="600000"/>
                </a:solidFill>
                <a:effectLst>
                  <a:outerShdw blurRad="38100" dist="38100" dir="2700000" algn="tl">
                    <a:srgbClr val="000000">
                      <a:alpha val="43137"/>
                    </a:srgbClr>
                  </a:outerShdw>
                </a:effectLst>
              </a:rPr>
              <a:t>ABC</a:t>
            </a:r>
            <a:r>
              <a:rPr lang="zh-CN" altLang="zh-CN" sz="2200" dirty="0">
                <a:solidFill>
                  <a:srgbClr val="600000"/>
                </a:solidFill>
                <a:effectLst>
                  <a:outerShdw blurRad="38100" dist="38100" dir="2700000" algn="tl">
                    <a:srgbClr val="000000">
                      <a:alpha val="43137"/>
                    </a:srgbClr>
                  </a:outerShdw>
                </a:effectLst>
              </a:rPr>
              <a:t>分析图法，该方法将被分析对象分为三</a:t>
            </a:r>
            <a:r>
              <a:rPr lang="zh-CN" altLang="zh-CN" sz="2200" dirty="0" smtClean="0">
                <a:solidFill>
                  <a:srgbClr val="600000"/>
                </a:solidFill>
                <a:effectLst>
                  <a:outerShdw blurRad="38100" dist="38100" dir="2700000" algn="tl">
                    <a:srgbClr val="000000">
                      <a:alpha val="43137"/>
                    </a:srgbClr>
                  </a:outerShdw>
                </a:effectLst>
              </a:rPr>
              <a:t>类</a:t>
            </a:r>
            <a:r>
              <a:rPr lang="zh-CN" altLang="en-US"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dirty="0">
                <a:solidFill>
                  <a:srgbClr val="600000"/>
                </a:solidFill>
                <a:effectLst>
                  <a:outerShdw blurRad="38100" dist="38100" dir="2700000" algn="tl">
                    <a:srgbClr val="000000">
                      <a:alpha val="43137"/>
                    </a:srgbClr>
                  </a:outerShdw>
                </a:effectLst>
              </a:rPr>
              <a:t> </a:t>
            </a:r>
            <a:r>
              <a:rPr lang="en-US" altLang="zh-CN" sz="2200" dirty="0" smtClean="0">
                <a:solidFill>
                  <a:srgbClr val="600000"/>
                </a:solidFill>
                <a:effectLst>
                  <a:outerShdw blurRad="38100" dist="38100" dir="2700000" algn="tl">
                    <a:srgbClr val="000000">
                      <a:alpha val="43137"/>
                    </a:srgbClr>
                  </a:outerShdw>
                </a:effectLst>
              </a:rPr>
              <a:t> </a:t>
            </a:r>
            <a:r>
              <a:rPr lang="en-US" altLang="zh-CN" sz="2200" b="1" dirty="0" smtClean="0">
                <a:solidFill>
                  <a:srgbClr val="0033CC"/>
                </a:solidFill>
                <a:effectLst>
                  <a:outerShdw blurRad="38100" dist="38100" dir="2700000" algn="tl">
                    <a:srgbClr val="000000">
                      <a:alpha val="43137"/>
                    </a:srgbClr>
                  </a:outerShdw>
                </a:effectLst>
              </a:rPr>
              <a:t>A</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是主要因素，占所分析对象累计百分数的</a:t>
            </a:r>
            <a:r>
              <a:rPr lang="en-US" altLang="zh-CN" sz="2200" dirty="0">
                <a:solidFill>
                  <a:srgbClr val="600000"/>
                </a:solidFill>
                <a:effectLst>
                  <a:outerShdw blurRad="38100" dist="38100" dir="2700000" algn="tl">
                    <a:srgbClr val="000000">
                      <a:alpha val="43137"/>
                    </a:srgbClr>
                  </a:outerShdw>
                </a:effectLst>
              </a:rPr>
              <a:t>0%-80%</a:t>
            </a:r>
            <a:r>
              <a:rPr lang="zh-CN" altLang="zh-CN"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b="1" dirty="0">
                <a:solidFill>
                  <a:srgbClr val="0033CC"/>
                </a:solidFill>
                <a:effectLst>
                  <a:outerShdw blurRad="38100" dist="38100" dir="2700000" algn="tl">
                    <a:srgbClr val="000000">
                      <a:alpha val="43137"/>
                    </a:srgbClr>
                  </a:outerShdw>
                </a:effectLst>
              </a:rPr>
              <a:t>   B</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是一般因素，其累计百分数在</a:t>
            </a:r>
            <a:r>
              <a:rPr lang="en-US" altLang="zh-CN" sz="2200" dirty="0">
                <a:solidFill>
                  <a:srgbClr val="600000"/>
                </a:solidFill>
                <a:effectLst>
                  <a:outerShdw blurRad="38100" dist="38100" dir="2700000" algn="tl">
                    <a:srgbClr val="000000">
                      <a:alpha val="43137"/>
                    </a:srgbClr>
                  </a:outerShdw>
                </a:effectLst>
              </a:rPr>
              <a:t>80%-90%</a:t>
            </a:r>
            <a:r>
              <a:rPr lang="zh-CN" altLang="zh-CN" sz="2200" dirty="0" smtClean="0">
                <a:solidFill>
                  <a:srgbClr val="600000"/>
                </a:solidFill>
                <a:effectLst>
                  <a:outerShdw blurRad="38100" dist="38100" dir="2700000" algn="tl">
                    <a:srgbClr val="000000">
                      <a:alpha val="43137"/>
                    </a:srgbClr>
                  </a:outerShdw>
                </a:effectLst>
              </a:rPr>
              <a:t>，</a:t>
            </a:r>
            <a:endParaRPr lang="en-US" altLang="zh-CN" sz="2200" dirty="0" smtClean="0">
              <a:solidFill>
                <a:srgbClr val="600000"/>
              </a:solidFill>
              <a:effectLst>
                <a:outerShdw blurRad="38100" dist="38100" dir="2700000" algn="tl">
                  <a:srgbClr val="000000">
                    <a:alpha val="43137"/>
                  </a:srgbClr>
                </a:outerShdw>
              </a:effectLst>
            </a:endParaRPr>
          </a:p>
          <a:p>
            <a:pPr marL="0" indent="0">
              <a:lnSpc>
                <a:spcPct val="150000"/>
              </a:lnSpc>
              <a:buNone/>
            </a:pPr>
            <a:r>
              <a:rPr lang="en-US" altLang="zh-CN" sz="2200" dirty="0" smtClean="0">
                <a:solidFill>
                  <a:srgbClr val="600000"/>
                </a:solidFill>
                <a:effectLst>
                  <a:outerShdw blurRad="38100" dist="38100" dir="2700000" algn="tl">
                    <a:srgbClr val="000000">
                      <a:alpha val="43137"/>
                    </a:srgbClr>
                  </a:outerShdw>
                </a:effectLst>
              </a:rPr>
              <a:t>   </a:t>
            </a:r>
            <a:r>
              <a:rPr lang="en-US" altLang="zh-CN" sz="2200" b="1" dirty="0">
                <a:solidFill>
                  <a:srgbClr val="0033CC"/>
                </a:solidFill>
                <a:effectLst>
                  <a:outerShdw blurRad="38100" dist="38100" dir="2700000" algn="tl">
                    <a:srgbClr val="000000">
                      <a:alpha val="43137"/>
                    </a:srgbClr>
                  </a:outerShdw>
                </a:effectLst>
              </a:rPr>
              <a:t>C</a:t>
            </a:r>
            <a:r>
              <a:rPr lang="zh-CN" altLang="zh-CN" sz="2200" b="1" dirty="0">
                <a:solidFill>
                  <a:srgbClr val="0033CC"/>
                </a:solidFill>
                <a:effectLst>
                  <a:outerShdw blurRad="38100" dist="38100" dir="2700000" algn="tl">
                    <a:srgbClr val="000000">
                      <a:alpha val="43137"/>
                    </a:srgbClr>
                  </a:outerShdw>
                </a:effectLst>
              </a:rPr>
              <a:t>类</a:t>
            </a:r>
            <a:r>
              <a:rPr lang="zh-CN" altLang="zh-CN" sz="2200" dirty="0">
                <a:solidFill>
                  <a:srgbClr val="600000"/>
                </a:solidFill>
                <a:effectLst>
                  <a:outerShdw blurRad="38100" dist="38100" dir="2700000" algn="tl">
                    <a:srgbClr val="000000">
                      <a:alpha val="43137"/>
                    </a:srgbClr>
                  </a:outerShdw>
                </a:effectLst>
              </a:rPr>
              <a:t>为次要因素，其累计百分数仅在</a:t>
            </a:r>
            <a:r>
              <a:rPr lang="en-US" altLang="zh-CN" sz="2200" dirty="0">
                <a:solidFill>
                  <a:srgbClr val="600000"/>
                </a:solidFill>
                <a:effectLst>
                  <a:outerShdw blurRad="38100" dist="38100" dir="2700000" algn="tl">
                    <a:srgbClr val="000000">
                      <a:alpha val="43137"/>
                    </a:srgbClr>
                  </a:outerShdw>
                </a:effectLst>
              </a:rPr>
              <a:t>90%-100%</a:t>
            </a:r>
            <a:r>
              <a:rPr lang="zh-CN" altLang="zh-CN" sz="2200" dirty="0">
                <a:solidFill>
                  <a:srgbClr val="600000"/>
                </a:solidFill>
                <a:effectLst>
                  <a:outerShdw blurRad="38100" dist="38100" dir="2700000" algn="tl">
                    <a:srgbClr val="000000">
                      <a:alpha val="43137"/>
                    </a:srgbClr>
                  </a:outerShdw>
                </a:effectLst>
              </a:rPr>
              <a:t>。</a:t>
            </a:r>
            <a:endParaRPr lang="zh-CN" altLang="zh-CN" sz="2200" dirty="0">
              <a:solidFill>
                <a:srgbClr val="600000"/>
              </a:solidFill>
              <a:effectLst>
                <a:outerShdw blurRad="38100" dist="38100" dir="2700000" algn="tl">
                  <a:srgbClr val="000000">
                    <a:alpha val="43137"/>
                  </a:srgbClr>
                </a:outerShdw>
              </a:effectLst>
            </a:endParaRPr>
          </a:p>
          <a:p>
            <a:pPr marL="0" indent="0">
              <a:lnSpc>
                <a:spcPct val="150000"/>
              </a:lnSpc>
              <a:buNone/>
            </a:pPr>
            <a:endParaRPr lang="zh-CN" altLang="en-US" sz="2200" dirty="0">
              <a:solidFill>
                <a:srgbClr val="600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211" y="1"/>
            <a:ext cx="5189869" cy="6858000"/>
          </a:xfrm>
          <a:prstGeom prst="rect">
            <a:avLst/>
          </a:prstGeom>
          <a:noFill/>
          <a:ln w="762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barn(inVertical)">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barn(inVertic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arn(inVertic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869" y="116632"/>
            <a:ext cx="8964627" cy="6624735"/>
          </a:xfrm>
          <a:prstGeom prst="rect">
            <a:avLst/>
          </a:prstGeom>
          <a:noFill/>
          <a:ln w="1270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187624" y="260647"/>
            <a:ext cx="6991016"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rPr>
              <a:t>门诊口腔病种帕累托分布</a:t>
            </a:r>
            <a:endParaRPr lang="zh-CN" altLang="en-US" sz="4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750" y="3212976"/>
            <a:ext cx="2414706" cy="167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arn(inVertical)">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179512" y="116628"/>
          <a:ext cx="8856986" cy="6741372"/>
        </p:xfrm>
        <a:graphic>
          <a:graphicData uri="http://schemas.openxmlformats.org/drawingml/2006/table">
            <a:tbl>
              <a:tblPr firstRow="1" firstCol="1" bandRow="1">
                <a:tableStyleId>{5C22544A-7EE6-4342-B048-85BDC9FD1C3A}</a:tableStyleId>
              </a:tblPr>
              <a:tblGrid>
                <a:gridCol w="823440"/>
                <a:gridCol w="2056880"/>
                <a:gridCol w="1477880"/>
                <a:gridCol w="1114408"/>
                <a:gridCol w="1224136"/>
                <a:gridCol w="1224136"/>
                <a:gridCol w="936106"/>
              </a:tblGrid>
              <a:tr h="666729">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800" kern="0" dirty="0">
                          <a:solidFill>
                            <a:srgbClr val="FFFF00"/>
                          </a:solidFill>
                          <a:effectLst>
                            <a:outerShdw blurRad="38100" dist="38100" dir="2700000" algn="tl">
                              <a:srgbClr val="000000">
                                <a:alpha val="43137"/>
                              </a:srgbClr>
                            </a:outerShdw>
                          </a:effectLst>
                        </a:rPr>
                        <a:t>龋齿</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K02.900</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10231</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19.2%</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19.2%</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800" kern="0" dirty="0">
                          <a:solidFill>
                            <a:srgbClr val="FFFF00"/>
                          </a:solidFill>
                          <a:effectLst>
                            <a:outerShdw blurRad="38100" dist="38100" dir="2700000" algn="tl">
                              <a:srgbClr val="000000">
                                <a:alpha val="43137"/>
                              </a:srgbClr>
                            </a:outerShdw>
                          </a:effectLst>
                        </a:rPr>
                        <a:t>A</a:t>
                      </a:r>
                      <a:endParaRPr lang="zh-CN" sz="2800" kern="100" dirty="0">
                        <a:solidFill>
                          <a:srgbClr val="FFFF00"/>
                        </a:solidFill>
                        <a:effectLst>
                          <a:outerShdw blurRad="38100" dist="38100" dir="2700000" algn="tl">
                            <a:srgbClr val="000000">
                              <a:alpha val="43137"/>
                            </a:srgbClr>
                          </a:outerShdw>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牙髓炎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K04.000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6792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12.8%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32.0%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慢性牙周炎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K05.300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6357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11.9%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43.9%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牙列不齐</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K07.302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3204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牙体缺损</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K07.303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3095</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55.8%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牙列部分缺失</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K08.104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2863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5.4%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61.2%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703770">
                <a:tc>
                  <a:txBody>
                    <a:bodyPr/>
                    <a:lstStyle/>
                    <a:p>
                      <a:pPr marL="0" marR="0" algn="ctr">
                        <a:spcBef>
                          <a:spcPts val="0"/>
                        </a:spcBef>
                        <a:spcAft>
                          <a:spcPts val="0"/>
                        </a:spcAft>
                      </a:pPr>
                      <a:r>
                        <a:rPr lang="en-US" sz="2400" kern="0">
                          <a:effectLst/>
                        </a:rPr>
                        <a:t>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慢性根尖周炎</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K04.500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2612</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66.1%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阻生齿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dirty="0">
                          <a:effectLst/>
                        </a:rPr>
                        <a:t>K01.100</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2498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70.8%</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703770">
                <a:tc>
                  <a:txBody>
                    <a:bodyPr/>
                    <a:lstStyle/>
                    <a:p>
                      <a:pPr marL="0" marR="0" algn="ctr">
                        <a:spcBef>
                          <a:spcPts val="0"/>
                        </a:spcBef>
                        <a:spcAft>
                          <a:spcPts val="0"/>
                        </a:spcAft>
                      </a:pPr>
                      <a:r>
                        <a:rPr lang="en-US" sz="2400" kern="0">
                          <a:effectLst/>
                        </a:rPr>
                        <a:t>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根尖脓肿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K04.701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2424</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4.6%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75.3%</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A</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666729">
                <a:tc>
                  <a:txBody>
                    <a:bodyPr/>
                    <a:lstStyle/>
                    <a:p>
                      <a:pPr marL="0" marR="0" algn="ctr">
                        <a:spcBef>
                          <a:spcPts val="0"/>
                        </a:spcBef>
                        <a:spcAft>
                          <a:spcPts val="0"/>
                        </a:spcAft>
                      </a:pPr>
                      <a:r>
                        <a:rPr lang="en-US" sz="2400" kern="0">
                          <a:effectLst/>
                        </a:rPr>
                        <a:t>10</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zh-CN" sz="2400" kern="0">
                          <a:effectLst/>
                        </a:rPr>
                        <a:t>牙周脓肿</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K05.201</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1907</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3.6%</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a:effectLst/>
                        </a:rPr>
                        <a:t>78.9%</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0" marR="0" algn="ctr">
                        <a:spcBef>
                          <a:spcPts val="0"/>
                        </a:spcBef>
                        <a:spcAft>
                          <a:spcPts val="0"/>
                        </a:spcAft>
                      </a:pPr>
                      <a:r>
                        <a:rPr lang="en-US" sz="2400" kern="0" dirty="0">
                          <a:effectLst/>
                        </a:rPr>
                        <a:t>A</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5" name="矩形 4"/>
          <p:cNvSpPr/>
          <p:nvPr/>
        </p:nvSpPr>
        <p:spPr>
          <a:xfrm>
            <a:off x="3995936" y="3284984"/>
            <a:ext cx="2161429" cy="2308324"/>
          </a:xfrm>
          <a:prstGeom prst="rect">
            <a:avLst/>
          </a:prstGeom>
          <a:noFill/>
        </p:spPr>
        <p:txBody>
          <a:bodyPr wrap="square" lIns="91440" tIns="45720" rIns="91440" bIns="45720">
            <a:spAutoFit/>
          </a:bodyPr>
          <a:lstStyle/>
          <a:p>
            <a:pPr algn="ctr"/>
            <a:r>
              <a:rPr lang="zh-CN" altLang="en-US" sz="7200" b="1" kern="0" cap="none" spc="0" dirty="0" smtClean="0">
                <a:ln w="10541" cmpd="sng">
                  <a:solidFill>
                    <a:schemeClr val="accent1">
                      <a:shade val="88000"/>
                      <a:satMod val="110000"/>
                    </a:schemeClr>
                  </a:solidFill>
                  <a:prstDash val="solid"/>
                </a:ln>
                <a:solidFill>
                  <a:srgbClr val="EA8FFF"/>
                </a:solidFill>
                <a:effectLst>
                  <a:outerShdw blurRad="38100" dist="38100" dir="2700000" algn="tl">
                    <a:srgbClr val="000000">
                      <a:alpha val="43137"/>
                    </a:srgbClr>
                  </a:outerShdw>
                </a:effectLst>
              </a:rPr>
              <a:t>病种分布</a:t>
            </a:r>
            <a:endParaRPr lang="zh-CN" altLang="en-US" sz="7200" b="1" cap="none" spc="0" dirty="0">
              <a:ln w="10541" cmpd="sng">
                <a:solidFill>
                  <a:schemeClr val="accent1">
                    <a:shade val="88000"/>
                    <a:satMod val="110000"/>
                  </a:schemeClr>
                </a:solidFill>
                <a:prstDash val="solid"/>
              </a:ln>
              <a:solidFill>
                <a:srgbClr val="EA8FFF"/>
              </a:solidFill>
              <a:effectLst>
                <a:outerShdw blurRad="38100" dist="38100" dir="2700000" algn="tl">
                  <a:srgbClr val="000000">
                    <a:alpha val="43137"/>
                  </a:srgbClr>
                </a:outerShdw>
              </a:effectLst>
            </a:endParaRPr>
          </a:p>
        </p:txBody>
      </p:sp>
      <p:cxnSp>
        <p:nvCxnSpPr>
          <p:cNvPr id="7" name="直接连接符 6"/>
          <p:cNvCxnSpPr/>
          <p:nvPr/>
        </p:nvCxnSpPr>
        <p:spPr>
          <a:xfrm>
            <a:off x="0" y="2132856"/>
            <a:ext cx="91440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638" y="3789040"/>
            <a:ext cx="8805104" cy="2862322"/>
          </a:xfrm>
          <a:prstGeom prst="rect">
            <a:avLst/>
          </a:prstGeom>
          <a:solidFill>
            <a:schemeClr val="accent5">
              <a:lumMod val="40000"/>
              <a:lumOff val="60000"/>
            </a:schemeClr>
          </a:solidFill>
          <a:ln w="38100">
            <a:solidFill>
              <a:srgbClr val="003A00"/>
            </a:solidFill>
          </a:ln>
        </p:spPr>
        <p:txBody>
          <a:bodyPr wrap="square" rtlCol="0">
            <a:spAutoFit/>
          </a:bodyPr>
          <a:lstStyle/>
          <a:p>
            <a:pPr>
              <a:lnSpc>
                <a:spcPct val="150000"/>
              </a:lnSpc>
            </a:pPr>
            <a:r>
              <a:rPr lang="en-US" altLang="zh-CN" sz="2400" dirty="0" smtClean="0">
                <a:solidFill>
                  <a:srgbClr val="003A00"/>
                </a:solidFill>
              </a:rPr>
              <a:t>    2</a:t>
            </a:r>
            <a:r>
              <a:rPr lang="zh-CN" altLang="en-US" sz="2400" dirty="0" smtClean="0">
                <a:solidFill>
                  <a:srgbClr val="003A00"/>
                </a:solidFill>
              </a:rPr>
              <a:t>、</a:t>
            </a:r>
            <a:r>
              <a:rPr lang="zh-CN" altLang="zh-CN" sz="2400" b="1" dirty="0" smtClean="0">
                <a:solidFill>
                  <a:srgbClr val="003A00"/>
                </a:solidFill>
              </a:rPr>
              <a:t>龋齿</a:t>
            </a:r>
            <a:r>
              <a:rPr lang="zh-CN" altLang="zh-CN" sz="2400" b="1" dirty="0">
                <a:solidFill>
                  <a:srgbClr val="003A00"/>
                </a:solidFill>
              </a:rPr>
              <a:t>就诊</a:t>
            </a:r>
            <a:r>
              <a:rPr lang="zh-CN" altLang="zh-CN" sz="2400" b="1" dirty="0" smtClean="0">
                <a:solidFill>
                  <a:srgbClr val="003A00"/>
                </a:solidFill>
              </a:rPr>
              <a:t>量</a:t>
            </a:r>
            <a:r>
              <a:rPr lang="zh-CN" altLang="en-US" sz="2400" b="1" dirty="0" smtClean="0">
                <a:solidFill>
                  <a:srgbClr val="003A00"/>
                </a:solidFill>
              </a:rPr>
              <a:t>最</a:t>
            </a:r>
            <a:r>
              <a:rPr lang="zh-CN" altLang="zh-CN" sz="2400" b="1" dirty="0" smtClean="0">
                <a:solidFill>
                  <a:srgbClr val="003A00"/>
                </a:solidFill>
              </a:rPr>
              <a:t>大</a:t>
            </a:r>
            <a:r>
              <a:rPr lang="zh-CN" altLang="en-US" sz="2400" b="1" dirty="0" smtClean="0">
                <a:solidFill>
                  <a:srgbClr val="003A00"/>
                </a:solidFill>
              </a:rPr>
              <a:t>，</a:t>
            </a:r>
            <a:r>
              <a:rPr lang="zh-CN" altLang="zh-CN" sz="2400" b="1" dirty="0" smtClean="0">
                <a:solidFill>
                  <a:srgbClr val="003A00"/>
                </a:solidFill>
              </a:rPr>
              <a:t>反映</a:t>
            </a:r>
            <a:r>
              <a:rPr lang="zh-CN" altLang="zh-CN" sz="2400" b="1" dirty="0">
                <a:solidFill>
                  <a:srgbClr val="003A00"/>
                </a:solidFill>
              </a:rPr>
              <a:t>了市民龋齿的多发</a:t>
            </a:r>
            <a:r>
              <a:rPr lang="zh-CN" altLang="zh-CN" sz="2400" b="1" dirty="0" smtClean="0">
                <a:solidFill>
                  <a:srgbClr val="003A00"/>
                </a:solidFill>
              </a:rPr>
              <a:t>，</a:t>
            </a:r>
            <a:r>
              <a:rPr lang="zh-CN" altLang="zh-CN" sz="2400" dirty="0">
                <a:solidFill>
                  <a:schemeClr val="tx1"/>
                </a:solidFill>
              </a:rPr>
              <a:t>位居第一位的龋齿患者</a:t>
            </a:r>
            <a:r>
              <a:rPr lang="zh-CN" altLang="zh-CN" sz="2400" dirty="0" smtClean="0">
                <a:solidFill>
                  <a:schemeClr val="tx1"/>
                </a:solidFill>
              </a:rPr>
              <a:t>占</a:t>
            </a:r>
            <a:r>
              <a:rPr lang="en-US" altLang="zh-CN" sz="2400" dirty="0" smtClean="0">
                <a:solidFill>
                  <a:schemeClr val="tx1"/>
                </a:solidFill>
              </a:rPr>
              <a:t>19.2%</a:t>
            </a:r>
            <a:r>
              <a:rPr lang="zh-CN" altLang="zh-CN" sz="2400" dirty="0">
                <a:solidFill>
                  <a:schemeClr val="tx1"/>
                </a:solidFill>
              </a:rPr>
              <a:t>，符合国人口腔疾病流行病学调查结果， 位居第二、三位的慢性牙周炎和牙髓炎也与口腔卫生情况和口腔健康意识密切相关，前三位门诊口腔病种，占到医院口腔科总患者</a:t>
            </a:r>
            <a:r>
              <a:rPr lang="zh-CN" altLang="zh-CN" sz="2400" dirty="0" smtClean="0">
                <a:solidFill>
                  <a:schemeClr val="tx1"/>
                </a:solidFill>
              </a:rPr>
              <a:t>的</a:t>
            </a:r>
            <a:r>
              <a:rPr lang="en-US" altLang="zh-CN" sz="2400" dirty="0" smtClean="0">
                <a:solidFill>
                  <a:schemeClr val="tx1"/>
                </a:solidFill>
              </a:rPr>
              <a:t>43.9%</a:t>
            </a:r>
            <a:r>
              <a:rPr lang="zh-CN" altLang="zh-CN" sz="2400" dirty="0">
                <a:solidFill>
                  <a:schemeClr val="tx1"/>
                </a:solidFill>
              </a:rPr>
              <a:t>，</a:t>
            </a:r>
            <a:r>
              <a:rPr lang="zh-CN" altLang="zh-CN" sz="2400" b="1" dirty="0">
                <a:solidFill>
                  <a:srgbClr val="C00000"/>
                </a:solidFill>
                <a:effectLst>
                  <a:outerShdw blurRad="38100" dist="38100" dir="2700000" algn="tl">
                    <a:srgbClr val="000000">
                      <a:alpha val="43137"/>
                    </a:srgbClr>
                  </a:outerShdw>
                </a:effectLst>
              </a:rPr>
              <a:t>且均为可预防病</a:t>
            </a:r>
            <a:r>
              <a:rPr lang="zh-CN" altLang="zh-CN" sz="2400" b="1" dirty="0" smtClean="0">
                <a:solidFill>
                  <a:srgbClr val="C00000"/>
                </a:solidFill>
                <a:effectLst>
                  <a:outerShdw blurRad="38100" dist="38100" dir="2700000" algn="tl">
                    <a:srgbClr val="000000">
                      <a:alpha val="43137"/>
                    </a:srgbClr>
                  </a:outerShdw>
                </a:effectLst>
              </a:rPr>
              <a:t>种</a:t>
            </a:r>
            <a:r>
              <a:rPr lang="zh-CN" altLang="zh-CN" sz="2400" b="1" dirty="0" smtClean="0">
                <a:solidFill>
                  <a:srgbClr val="003A00"/>
                </a:solidFill>
              </a:rPr>
              <a:t>。</a:t>
            </a:r>
            <a:endParaRPr lang="zh-CN" altLang="en-US" sz="2400" b="1" dirty="0">
              <a:solidFill>
                <a:srgbClr val="003A00"/>
              </a:solidFill>
            </a:endParaRPr>
          </a:p>
        </p:txBody>
      </p:sp>
      <p:sp>
        <p:nvSpPr>
          <p:cNvPr id="5" name="矩形 4"/>
          <p:cNvSpPr/>
          <p:nvPr/>
        </p:nvSpPr>
        <p:spPr>
          <a:xfrm>
            <a:off x="1339961" y="332654"/>
            <a:ext cx="3221975" cy="769441"/>
          </a:xfrm>
          <a:prstGeom prst="rect">
            <a:avLst/>
          </a:prstGeom>
        </p:spPr>
        <p:txBody>
          <a:bodyPr wrap="square">
            <a:spAutoFit/>
          </a:bodyPr>
          <a:lstStyle/>
          <a:p>
            <a:r>
              <a:rPr lang="zh-CN" altLang="en-US" sz="4400" b="1" dirty="0">
                <a:solidFill>
                  <a:srgbClr val="7030A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结果</a:t>
            </a:r>
            <a:r>
              <a:rPr lang="zh-CN" altLang="en-US" sz="4400" b="1" dirty="0" smtClean="0">
                <a:solidFill>
                  <a:srgbClr val="7030A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讨论</a:t>
            </a:r>
            <a:endParaRPr lang="zh-CN" altLang="en-US" sz="4400" dirty="0">
              <a:solidFill>
                <a:srgbClr val="7030A0"/>
              </a:solidFill>
              <a:effectLst>
                <a:outerShdw blurRad="38100" dist="38100" dir="2700000" algn="tl">
                  <a:srgbClr val="000000">
                    <a:alpha val="43137"/>
                  </a:srgbClr>
                </a:outerShdw>
              </a:effectLst>
            </a:endParaRPr>
          </a:p>
        </p:txBody>
      </p:sp>
      <p:sp>
        <p:nvSpPr>
          <p:cNvPr id="7" name="TextBox 6"/>
          <p:cNvSpPr txBox="1"/>
          <p:nvPr/>
        </p:nvSpPr>
        <p:spPr>
          <a:xfrm>
            <a:off x="161638" y="1268760"/>
            <a:ext cx="8805104" cy="2400657"/>
          </a:xfrm>
          <a:prstGeom prst="rect">
            <a:avLst/>
          </a:prstGeom>
          <a:solidFill>
            <a:srgbClr val="FFFF00"/>
          </a:solidFill>
          <a:ln w="38100">
            <a:solidFill>
              <a:schemeClr val="accent1">
                <a:lumMod val="75000"/>
              </a:schemeClr>
            </a:solidFill>
          </a:ln>
        </p:spPr>
        <p:txBody>
          <a:bodyPr wrap="square" rtlCol="0">
            <a:spAutoFit/>
          </a:bodyPr>
          <a:lstStyle/>
          <a:p>
            <a:pPr>
              <a:lnSpc>
                <a:spcPct val="150000"/>
              </a:lnSpc>
            </a:pPr>
            <a:r>
              <a:rPr lang="en-US" altLang="zh-CN" sz="2800" b="1" dirty="0" smtClean="0">
                <a:solidFill>
                  <a:srgbClr val="0033CC"/>
                </a:solidFill>
              </a:rPr>
              <a:t>     </a:t>
            </a:r>
            <a:r>
              <a:rPr lang="en-US" altLang="zh-CN" sz="2400" b="1" dirty="0" smtClean="0">
                <a:solidFill>
                  <a:srgbClr val="0033CC"/>
                </a:solidFill>
              </a:rPr>
              <a:t>1</a:t>
            </a:r>
            <a:r>
              <a:rPr lang="zh-CN" altLang="en-US" sz="2400" b="1" dirty="0" smtClean="0">
                <a:solidFill>
                  <a:srgbClr val="0033CC"/>
                </a:solidFill>
              </a:rPr>
              <a:t>、在这家医</a:t>
            </a:r>
            <a:r>
              <a:rPr lang="zh-CN" altLang="zh-CN" sz="2400" b="1" dirty="0" smtClean="0">
                <a:solidFill>
                  <a:srgbClr val="0033CC"/>
                </a:solidFill>
              </a:rPr>
              <a:t>院</a:t>
            </a:r>
            <a:r>
              <a:rPr lang="zh-CN" altLang="en-US" sz="2400" b="1" dirty="0" smtClean="0">
                <a:solidFill>
                  <a:srgbClr val="0033CC"/>
                </a:solidFill>
              </a:rPr>
              <a:t>就诊的</a:t>
            </a:r>
            <a:r>
              <a:rPr lang="zh-CN" altLang="zh-CN" sz="2400" b="1" dirty="0" smtClean="0">
                <a:solidFill>
                  <a:srgbClr val="0033CC"/>
                </a:solidFill>
              </a:rPr>
              <a:t>口腔</a:t>
            </a:r>
            <a:r>
              <a:rPr lang="zh-CN" altLang="en-US" sz="2400" b="1" dirty="0" smtClean="0">
                <a:solidFill>
                  <a:srgbClr val="0033CC"/>
                </a:solidFill>
              </a:rPr>
              <a:t>疾病</a:t>
            </a:r>
            <a:r>
              <a:rPr lang="zh-CN" altLang="zh-CN" sz="2400" b="1" dirty="0" smtClean="0">
                <a:solidFill>
                  <a:srgbClr val="0033CC"/>
                </a:solidFill>
              </a:rPr>
              <a:t>患者</a:t>
            </a:r>
            <a:r>
              <a:rPr lang="zh-CN" altLang="en-US" sz="2400" b="1" dirty="0" smtClean="0">
                <a:solidFill>
                  <a:srgbClr val="0033CC"/>
                </a:solidFill>
              </a:rPr>
              <a:t>多</a:t>
            </a:r>
            <a:r>
              <a:rPr lang="zh-CN" altLang="zh-CN" sz="2400" b="1" dirty="0" smtClean="0">
                <a:solidFill>
                  <a:srgbClr val="0033CC"/>
                </a:solidFill>
              </a:rPr>
              <a:t>为</a:t>
            </a:r>
            <a:r>
              <a:rPr lang="zh-CN" altLang="zh-CN" sz="2400" b="1" dirty="0">
                <a:solidFill>
                  <a:srgbClr val="0033CC"/>
                </a:solidFill>
              </a:rPr>
              <a:t>龋齿、牙髓炎、慢性牙周炎、</a:t>
            </a:r>
            <a:r>
              <a:rPr lang="zh-CN" altLang="zh-CN" sz="2400" b="1" dirty="0">
                <a:solidFill>
                  <a:srgbClr val="0033CC"/>
                </a:solidFill>
                <a:effectLst>
                  <a:outerShdw blurRad="38100" dist="38100" dir="2700000" algn="tl">
                    <a:srgbClr val="000000">
                      <a:alpha val="43137"/>
                    </a:srgbClr>
                  </a:outerShdw>
                </a:effectLst>
              </a:rPr>
              <a:t>牙列不齐</a:t>
            </a:r>
            <a:r>
              <a:rPr lang="zh-CN" altLang="zh-CN" sz="2400" b="1" dirty="0">
                <a:solidFill>
                  <a:srgbClr val="0033CC"/>
                </a:solidFill>
              </a:rPr>
              <a:t>和各种原因引起的</a:t>
            </a:r>
            <a:r>
              <a:rPr lang="zh-CN" altLang="zh-CN" sz="2400" b="1" dirty="0">
                <a:solidFill>
                  <a:srgbClr val="0033CC"/>
                </a:solidFill>
                <a:effectLst>
                  <a:outerShdw blurRad="38100" dist="38100" dir="2700000" algn="tl">
                    <a:srgbClr val="000000">
                      <a:alpha val="43137"/>
                    </a:srgbClr>
                  </a:outerShdw>
                </a:effectLst>
              </a:rPr>
              <a:t>牙缺失</a:t>
            </a:r>
            <a:r>
              <a:rPr lang="zh-CN" altLang="zh-CN" sz="2400" b="1" dirty="0">
                <a:solidFill>
                  <a:srgbClr val="0033CC"/>
                </a:solidFill>
              </a:rPr>
              <a:t>等牙齿疾病（共</a:t>
            </a:r>
            <a:r>
              <a:rPr lang="en-US" altLang="zh-CN" sz="2400" b="1" dirty="0">
                <a:solidFill>
                  <a:srgbClr val="0033CC"/>
                </a:solidFill>
              </a:rPr>
              <a:t>11</a:t>
            </a:r>
            <a:r>
              <a:rPr lang="zh-CN" altLang="zh-CN" sz="2400" b="1" dirty="0">
                <a:solidFill>
                  <a:srgbClr val="0033CC"/>
                </a:solidFill>
              </a:rPr>
              <a:t>个病</a:t>
            </a:r>
            <a:r>
              <a:rPr lang="zh-CN" altLang="zh-CN" sz="2400" b="1" dirty="0" smtClean="0">
                <a:solidFill>
                  <a:srgbClr val="0033CC"/>
                </a:solidFill>
              </a:rPr>
              <a:t>种</a:t>
            </a:r>
            <a:r>
              <a:rPr lang="zh-CN" altLang="en-US" sz="2400" b="1" dirty="0" smtClean="0">
                <a:solidFill>
                  <a:srgbClr val="0033CC"/>
                </a:solidFill>
              </a:rPr>
              <a:t>，占</a:t>
            </a:r>
            <a:r>
              <a:rPr lang="en-US" altLang="zh-CN" sz="2400" b="1" dirty="0" smtClean="0">
                <a:solidFill>
                  <a:srgbClr val="0033CC"/>
                </a:solidFill>
              </a:rPr>
              <a:t>80%</a:t>
            </a:r>
            <a:r>
              <a:rPr lang="zh-CN" altLang="en-US" sz="2400" b="1" dirty="0" smtClean="0">
                <a:solidFill>
                  <a:srgbClr val="0033CC"/>
                </a:solidFill>
              </a:rPr>
              <a:t>，</a:t>
            </a:r>
            <a:r>
              <a:rPr lang="zh-CN" altLang="en-US" sz="2400" b="1" dirty="0" smtClean="0">
                <a:solidFill>
                  <a:schemeClr val="accent2">
                    <a:lumMod val="60000"/>
                    <a:lumOff val="40000"/>
                  </a:schemeClr>
                </a:solidFill>
              </a:rPr>
              <a:t>共</a:t>
            </a:r>
            <a:r>
              <a:rPr lang="en-US" altLang="zh-CN" sz="2400" b="1" dirty="0" smtClean="0">
                <a:solidFill>
                  <a:schemeClr val="accent2">
                    <a:lumMod val="60000"/>
                    <a:lumOff val="40000"/>
                  </a:schemeClr>
                </a:solidFill>
              </a:rPr>
              <a:t>239</a:t>
            </a:r>
            <a:r>
              <a:rPr lang="zh-CN" altLang="en-US" sz="2400" b="1" dirty="0" smtClean="0">
                <a:solidFill>
                  <a:schemeClr val="accent2">
                    <a:lumMod val="60000"/>
                    <a:lumOff val="40000"/>
                  </a:schemeClr>
                </a:solidFill>
              </a:rPr>
              <a:t>种</a:t>
            </a:r>
            <a:r>
              <a:rPr lang="zh-CN" altLang="zh-CN" sz="2400" b="1" dirty="0" smtClean="0">
                <a:solidFill>
                  <a:srgbClr val="0033CC"/>
                </a:solidFill>
              </a:rPr>
              <a:t>）</a:t>
            </a:r>
            <a:r>
              <a:rPr lang="zh-CN" altLang="en-US" sz="2400" b="1" dirty="0" smtClean="0">
                <a:solidFill>
                  <a:srgbClr val="0033CC"/>
                </a:solidFill>
              </a:rPr>
              <a:t>，医院应该着力提高对以上病种的治疗水平，形成特色。</a:t>
            </a:r>
            <a:endParaRPr lang="zh-CN" altLang="en-US" sz="2400" b="1" dirty="0">
              <a:solidFill>
                <a:srgbClr val="0033CC"/>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7838" y="14051"/>
            <a:ext cx="1406649" cy="1406649"/>
          </a:xfrm>
          <a:prstGeom prst="rect">
            <a:avLst/>
          </a:prstGeom>
        </p:spPr>
      </p:pic>
    </p:spTree>
  </p:cSld>
  <p:clrMapOvr>
    <a:masterClrMapping/>
  </p:clrMapOvr>
  <p:transition>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332656"/>
            <a:ext cx="8964488" cy="3816424"/>
          </a:xfrm>
        </p:spPr>
        <p:txBody>
          <a:bodyPr/>
          <a:lstStyle/>
          <a:p>
            <a:pPr marL="0" indent="0">
              <a:lnSpc>
                <a:spcPct val="150000"/>
              </a:lnSpc>
              <a:buNone/>
            </a:pPr>
            <a:r>
              <a:rPr lang="zh-CN" altLang="en-US" sz="2800" b="1" dirty="0">
                <a:solidFill>
                  <a:srgbClr val="002060"/>
                </a:solidFill>
                <a:latin typeface="+mj-ea"/>
                <a:ea typeface="+mj-ea"/>
              </a:rPr>
              <a:t>    </a:t>
            </a:r>
            <a:r>
              <a:rPr lang="zh-CN" altLang="en-US" sz="2800" b="1" dirty="0">
                <a:solidFill>
                  <a:srgbClr val="C00000"/>
                </a:solidFill>
                <a:effectLst>
                  <a:outerShdw blurRad="38100" dist="38100" dir="2700000" algn="tl">
                    <a:srgbClr val="000000">
                      <a:alpha val="43137"/>
                    </a:srgbClr>
                  </a:outerShdw>
                </a:effectLst>
                <a:latin typeface="+mj-ea"/>
                <a:ea typeface="+mj-ea"/>
              </a:rPr>
              <a:t>“字不如表，表不如图”</a:t>
            </a:r>
            <a:r>
              <a:rPr lang="zh-CN" altLang="en-US" sz="2800" b="1" dirty="0">
                <a:solidFill>
                  <a:srgbClr val="002060"/>
                </a:solidFill>
                <a:latin typeface="+mj-ea"/>
                <a:ea typeface="+mj-ea"/>
              </a:rPr>
              <a:t>，一般情况下，人们更愿意接受图形呈现方式</a:t>
            </a:r>
            <a:r>
              <a:rPr lang="zh-CN" altLang="en-US" sz="2800" b="1" dirty="0" smtClean="0">
                <a:solidFill>
                  <a:srgbClr val="002060"/>
                </a:solidFill>
                <a:latin typeface="+mj-ea"/>
                <a:ea typeface="+mj-ea"/>
              </a:rPr>
              <a:t>，它</a:t>
            </a:r>
            <a:r>
              <a:rPr lang="zh-CN" altLang="en-US" sz="2800" b="1" dirty="0">
                <a:solidFill>
                  <a:srgbClr val="002060"/>
                </a:solidFill>
                <a:latin typeface="+mj-ea"/>
                <a:ea typeface="+mj-ea"/>
              </a:rPr>
              <a:t>能更加有效、更加直观地</a:t>
            </a:r>
            <a:r>
              <a:rPr lang="zh-CN" altLang="en-US" sz="2800" b="1" dirty="0" smtClean="0">
                <a:solidFill>
                  <a:srgbClr val="002060"/>
                </a:solidFill>
                <a:latin typeface="+mj-ea"/>
                <a:ea typeface="+mj-ea"/>
              </a:rPr>
              <a:t>传达作者想</a:t>
            </a:r>
            <a:r>
              <a:rPr lang="zh-CN" altLang="en-US" sz="2800" b="1" dirty="0">
                <a:solidFill>
                  <a:srgbClr val="002060"/>
                </a:solidFill>
                <a:latin typeface="+mj-ea"/>
                <a:ea typeface="+mj-ea"/>
              </a:rPr>
              <a:t>要表达的观点，受众也能在更短的时间内</a:t>
            </a:r>
            <a:r>
              <a:rPr lang="zh-CN" altLang="en-US" sz="2800" b="1" dirty="0" smtClean="0">
                <a:solidFill>
                  <a:srgbClr val="002060"/>
                </a:solidFill>
                <a:latin typeface="+mj-ea"/>
                <a:ea typeface="+mj-ea"/>
              </a:rPr>
              <a:t>明白作者的</a:t>
            </a:r>
            <a:r>
              <a:rPr lang="zh-CN" altLang="en-US" sz="2800" b="1" dirty="0">
                <a:solidFill>
                  <a:srgbClr val="002060"/>
                </a:solidFill>
                <a:latin typeface="+mj-ea"/>
                <a:ea typeface="+mj-ea"/>
              </a:rPr>
              <a:t>意思。此项实际案例表明，做数据分析，</a:t>
            </a:r>
            <a:r>
              <a:rPr lang="zh-CN" altLang="en-US" sz="2800" b="1" dirty="0">
                <a:solidFill>
                  <a:srgbClr val="009900"/>
                </a:solidFill>
                <a:effectLst>
                  <a:outerShdw blurRad="38100" dist="38100" dir="2700000" algn="tl">
                    <a:srgbClr val="000000">
                      <a:alpha val="43137"/>
                    </a:srgbClr>
                  </a:outerShdw>
                </a:effectLst>
                <a:latin typeface="+mj-ea"/>
                <a:ea typeface="+mj-ea"/>
              </a:rPr>
              <a:t>“用图表说话”</a:t>
            </a:r>
            <a:r>
              <a:rPr lang="zh-CN" altLang="en-US" sz="2800" b="1" dirty="0">
                <a:solidFill>
                  <a:srgbClr val="002060"/>
                </a:solidFill>
                <a:latin typeface="+mj-ea"/>
                <a:ea typeface="+mj-ea"/>
              </a:rPr>
              <a:t>，是</a:t>
            </a:r>
            <a:r>
              <a:rPr lang="en-US" altLang="zh-CN" sz="2800" b="1" dirty="0">
                <a:solidFill>
                  <a:srgbClr val="002060"/>
                </a:solidFill>
                <a:latin typeface="+mj-ea"/>
                <a:ea typeface="+mj-ea"/>
              </a:rPr>
              <a:t>EXCEL</a:t>
            </a:r>
            <a:r>
              <a:rPr lang="zh-CN" altLang="en-US" sz="2800" b="1" dirty="0">
                <a:solidFill>
                  <a:srgbClr val="002060"/>
                </a:solidFill>
                <a:latin typeface="+mj-ea"/>
                <a:ea typeface="+mj-ea"/>
              </a:rPr>
              <a:t>的强项，</a:t>
            </a:r>
            <a:r>
              <a:rPr lang="zh-CN" altLang="en-US" sz="2800" b="1" dirty="0">
                <a:solidFill>
                  <a:srgbClr val="C00000"/>
                </a:solidFill>
                <a:effectLst>
                  <a:outerShdw blurRad="38100" dist="38100" dir="2700000" algn="tl">
                    <a:srgbClr val="000000">
                      <a:alpha val="43137"/>
                    </a:srgbClr>
                  </a:outerShdw>
                </a:effectLst>
                <a:latin typeface="+mj-ea"/>
                <a:ea typeface="+mj-ea"/>
              </a:rPr>
              <a:t>编程和数据分析是人工智能的重要基础，</a:t>
            </a:r>
            <a:r>
              <a:rPr lang="en-US" altLang="zh-CN" sz="2800" b="1" dirty="0">
                <a:solidFill>
                  <a:srgbClr val="002060"/>
                </a:solidFill>
                <a:latin typeface="+mj-ea"/>
                <a:ea typeface="+mj-ea"/>
              </a:rPr>
              <a:t>EXCEL</a:t>
            </a:r>
            <a:r>
              <a:rPr lang="zh-CN" altLang="en-US" sz="2800" b="1" dirty="0">
                <a:solidFill>
                  <a:srgbClr val="002060"/>
                </a:solidFill>
                <a:latin typeface="+mj-ea"/>
                <a:ea typeface="+mj-ea"/>
              </a:rPr>
              <a:t>是现场数据分析最便捷的利器。</a:t>
            </a:r>
            <a:endParaRPr lang="zh-CN" altLang="en-US" sz="2800" b="1" dirty="0">
              <a:solidFill>
                <a:srgbClr val="002060"/>
              </a:solidFill>
              <a:latin typeface="+mj-ea"/>
              <a:ea typeface="+mj-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3888" y="4544977"/>
            <a:ext cx="346842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55576" y="4783504"/>
            <a:ext cx="2603650"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信息的有效性转化</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操作步骤①</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5" name="TextBox 4"/>
          <p:cNvSpPr txBox="1"/>
          <p:nvPr/>
        </p:nvSpPr>
        <p:spPr>
          <a:xfrm>
            <a:off x="383196" y="1340768"/>
            <a:ext cx="8532947" cy="1200329"/>
          </a:xfrm>
          <a:prstGeom prst="rect">
            <a:avLst/>
          </a:prstGeom>
          <a:noFill/>
        </p:spPr>
        <p:txBody>
          <a:bodyPr wrap="square" rtlCol="0">
            <a:spAutoFit/>
          </a:bodyPr>
          <a:lstStyle/>
          <a:p>
            <a:r>
              <a:rPr lang="zh-CN" altLang="en-US" sz="2400" dirty="0" smtClean="0">
                <a:solidFill>
                  <a:schemeClr val="tx1"/>
                </a:solidFill>
              </a:rPr>
              <a:t>       ① 打开“口腔病种数据</a:t>
            </a:r>
            <a:r>
              <a:rPr lang="en-US" altLang="zh-CN" sz="2400" dirty="0" smtClean="0">
                <a:solidFill>
                  <a:schemeClr val="tx1"/>
                </a:solidFill>
              </a:rPr>
              <a:t>.</a:t>
            </a:r>
            <a:r>
              <a:rPr lang="en-US" altLang="zh-CN" sz="2400" dirty="0" err="1" smtClean="0">
                <a:solidFill>
                  <a:schemeClr val="tx1"/>
                </a:solidFill>
              </a:rPr>
              <a:t>xlsx</a:t>
            </a:r>
            <a:r>
              <a:rPr lang="zh-CN" altLang="en-US" sz="2400" dirty="0" smtClean="0">
                <a:solidFill>
                  <a:schemeClr val="tx1"/>
                </a:solidFill>
              </a:rPr>
              <a:t>”文件</a:t>
            </a:r>
            <a:r>
              <a:rPr lang="en-US" altLang="zh-CN" sz="2400" b="1" dirty="0" smtClean="0">
                <a:solidFill>
                  <a:srgbClr val="00B050"/>
                </a:solidFill>
              </a:rPr>
              <a:t>(</a:t>
            </a:r>
            <a:r>
              <a:rPr lang="zh-CN" altLang="en-US" sz="2400" b="1" dirty="0" smtClean="0">
                <a:solidFill>
                  <a:srgbClr val="00B050"/>
                </a:solidFill>
              </a:rPr>
              <a:t>练习用，近似实际值</a:t>
            </a:r>
            <a:r>
              <a:rPr lang="en-US" altLang="zh-CN" sz="2400" b="1" dirty="0" smtClean="0">
                <a:solidFill>
                  <a:srgbClr val="00B050"/>
                </a:solidFill>
              </a:rPr>
              <a:t>)</a:t>
            </a:r>
            <a:r>
              <a:rPr lang="zh-CN" altLang="en-US" sz="2400" dirty="0" smtClean="0">
                <a:solidFill>
                  <a:schemeClr val="tx1"/>
                </a:solidFill>
              </a:rPr>
              <a:t>，对“患者人数”字段排降序，分别求出病种百分比和累计百分比，参见下图：</a:t>
            </a:r>
            <a:endParaRPr lang="en-US" altLang="zh-CN" sz="2400" dirty="0" smtClean="0">
              <a:solidFill>
                <a:schemeClr val="tx1"/>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1" y="2996952"/>
            <a:ext cx="7200800" cy="272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5" name="Rectangle 3"/>
          <p:cNvSpPr>
            <a:spLocks noChangeArrowheads="1"/>
          </p:cNvSpPr>
          <p:nvPr/>
        </p:nvSpPr>
        <p:spPr bwMode="auto">
          <a:xfrm>
            <a:off x="277813" y="944724"/>
            <a:ext cx="281802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spcAft>
                <a:spcPts val="600"/>
              </a:spcAft>
            </a:pPr>
            <a:r>
              <a:rPr lang="en-US" altLang="zh-CN" sz="2800" dirty="0">
                <a:solidFill>
                  <a:srgbClr val="CC0000"/>
                </a:solidFill>
                <a:latin typeface="仿宋" panose="02010609060101010101" pitchFamily="49" charset="-122"/>
                <a:ea typeface="仿宋" panose="02010609060101010101" pitchFamily="49" charset="-122"/>
              </a:rPr>
              <a:t>⒉ </a:t>
            </a:r>
            <a:r>
              <a:rPr lang="zh-CN" altLang="en-US" sz="2800" dirty="0">
                <a:solidFill>
                  <a:srgbClr val="CC0000"/>
                </a:solidFill>
                <a:latin typeface="仿宋" panose="02010609060101010101" pitchFamily="49" charset="-122"/>
                <a:ea typeface="仿宋" panose="02010609060101010101" pitchFamily="49" charset="-122"/>
              </a:rPr>
              <a:t>文档</a:t>
            </a:r>
            <a:r>
              <a:rPr lang="zh-CN" altLang="zh-CN" sz="2800" dirty="0">
                <a:solidFill>
                  <a:srgbClr val="CC0000"/>
                </a:solidFill>
                <a:latin typeface="仿宋" panose="02010609060101010101" pitchFamily="49" charset="-122"/>
                <a:ea typeface="仿宋" panose="02010609060101010101" pitchFamily="49" charset="-122"/>
              </a:rPr>
              <a:t>的保存</a:t>
            </a:r>
            <a:endParaRPr lang="en-US" altLang="zh-CN" sz="2800" dirty="0">
              <a:solidFill>
                <a:srgbClr val="CC0000"/>
              </a:solidFill>
              <a:latin typeface="仿宋" panose="02010609060101010101" pitchFamily="49" charset="-122"/>
              <a:ea typeface="仿宋" panose="02010609060101010101" pitchFamily="49" charset="-122"/>
            </a:endParaRPr>
          </a:p>
        </p:txBody>
      </p:sp>
      <p:sp>
        <p:nvSpPr>
          <p:cNvPr id="3" name="矩形 2"/>
          <p:cNvSpPr/>
          <p:nvPr/>
        </p:nvSpPr>
        <p:spPr>
          <a:xfrm>
            <a:off x="895226" y="1952836"/>
            <a:ext cx="7673218" cy="646331"/>
          </a:xfrm>
          <a:prstGeom prst="rect">
            <a:avLst/>
          </a:prstGeom>
        </p:spPr>
        <p:txBody>
          <a:bodyPr wrap="square">
            <a:spAutoFit/>
          </a:bodyPr>
          <a:lstStyle/>
          <a:p>
            <a:pPr>
              <a:lnSpc>
                <a:spcPct val="150000"/>
              </a:lnSpc>
              <a:defRPr/>
            </a:pPr>
            <a:r>
              <a:rPr lang="en-US" altLang="zh-CN" sz="2400" dirty="0">
                <a:solidFill>
                  <a:schemeClr val="tx1"/>
                </a:solidFill>
                <a:latin typeface="+mn-ea"/>
                <a:ea typeface="+mn-ea"/>
              </a:rPr>
              <a:t>“</a:t>
            </a:r>
            <a:r>
              <a:rPr lang="zh-CN" altLang="en-US" sz="2400" dirty="0">
                <a:solidFill>
                  <a:schemeClr val="tx1"/>
                </a:solidFill>
                <a:latin typeface="+mn-ea"/>
                <a:ea typeface="+mn-ea"/>
              </a:rPr>
              <a:t>另存为”</a:t>
            </a:r>
            <a:r>
              <a:rPr lang="en-US" altLang="zh-CN" sz="2400" dirty="0">
                <a:solidFill>
                  <a:schemeClr val="tx1"/>
                </a:solidFill>
                <a:latin typeface="+mn-ea"/>
                <a:ea typeface="+mn-ea"/>
              </a:rPr>
              <a:t>--- </a:t>
            </a:r>
            <a:r>
              <a:rPr lang="zh-CN" altLang="en-US" sz="2400" dirty="0">
                <a:solidFill>
                  <a:schemeClr val="tx1"/>
                </a:solidFill>
                <a:latin typeface="+mn-ea"/>
                <a:ea typeface="+mn-ea"/>
              </a:rPr>
              <a:t>换名</a:t>
            </a:r>
            <a:r>
              <a:rPr lang="zh-CN" altLang="en-US" sz="2400" dirty="0" smtClean="0">
                <a:solidFill>
                  <a:schemeClr val="tx1"/>
                </a:solidFill>
                <a:latin typeface="+mn-ea"/>
                <a:ea typeface="+mn-ea"/>
              </a:rPr>
              <a:t>保存 </a:t>
            </a:r>
            <a:r>
              <a:rPr lang="en-US" altLang="zh-CN" sz="2400" dirty="0">
                <a:solidFill>
                  <a:schemeClr val="tx1"/>
                </a:solidFill>
                <a:latin typeface="+mn-ea"/>
                <a:ea typeface="+mn-ea"/>
              </a:rPr>
              <a:t> </a:t>
            </a:r>
            <a:r>
              <a:rPr lang="en-US" altLang="zh-CN" sz="2400" dirty="0" smtClean="0">
                <a:solidFill>
                  <a:schemeClr val="tx1"/>
                </a:solidFill>
                <a:latin typeface="+mn-ea"/>
                <a:ea typeface="+mn-ea"/>
              </a:rPr>
              <a:t> </a:t>
            </a:r>
            <a:r>
              <a:rPr lang="zh-CN" altLang="en-US" sz="2400" dirty="0" smtClean="0">
                <a:solidFill>
                  <a:schemeClr val="tx1"/>
                </a:solidFill>
                <a:latin typeface="+mn-ea"/>
                <a:ea typeface="+mn-ea"/>
              </a:rPr>
              <a:t>“保存”</a:t>
            </a:r>
            <a:r>
              <a:rPr lang="en-US" altLang="zh-CN" sz="2400" dirty="0">
                <a:solidFill>
                  <a:schemeClr val="tx1"/>
                </a:solidFill>
                <a:latin typeface="+mn-ea"/>
                <a:ea typeface="+mn-ea"/>
              </a:rPr>
              <a:t>--- </a:t>
            </a:r>
            <a:r>
              <a:rPr lang="zh-CN" altLang="en-US" sz="2400" dirty="0">
                <a:solidFill>
                  <a:schemeClr val="tx1"/>
                </a:solidFill>
                <a:latin typeface="+mn-ea"/>
                <a:ea typeface="+mn-ea"/>
              </a:rPr>
              <a:t>按原名</a:t>
            </a:r>
            <a:r>
              <a:rPr lang="zh-CN" altLang="en-US" sz="2400" dirty="0" smtClean="0">
                <a:solidFill>
                  <a:schemeClr val="tx1"/>
                </a:solidFill>
                <a:latin typeface="+mn-ea"/>
                <a:ea typeface="+mn-ea"/>
              </a:rPr>
              <a:t>保存</a:t>
            </a:r>
            <a:endParaRPr lang="zh-CN" altLang="en-US" sz="2400" dirty="0">
              <a:solidFill>
                <a:schemeClr val="tx1"/>
              </a:solidFill>
              <a:latin typeface="+mn-ea"/>
              <a:ea typeface="+mn-ea"/>
            </a:endParaRPr>
          </a:p>
        </p:txBody>
      </p:sp>
      <p:sp>
        <p:nvSpPr>
          <p:cNvPr id="1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矩形 3"/>
          <p:cNvSpPr/>
          <p:nvPr/>
        </p:nvSpPr>
        <p:spPr>
          <a:xfrm>
            <a:off x="809836" y="1412776"/>
            <a:ext cx="6534472" cy="646331"/>
          </a:xfrm>
          <a:prstGeom prst="rect">
            <a:avLst/>
          </a:prstGeom>
        </p:spPr>
        <p:txBody>
          <a:bodyPr wrap="square">
            <a:spAutoFit/>
          </a:bodyPr>
          <a:lstStyle/>
          <a:p>
            <a:pPr>
              <a:lnSpc>
                <a:spcPct val="150000"/>
              </a:lnSpc>
              <a:defRPr/>
            </a:pPr>
            <a:r>
              <a:rPr lang="zh-CN" altLang="en-US" sz="2400" dirty="0">
                <a:solidFill>
                  <a:srgbClr val="002060"/>
                </a:solidFill>
                <a:latin typeface="仿宋" panose="02010609060101010101" pitchFamily="49" charset="-122"/>
                <a:ea typeface="仿宋" panose="02010609060101010101" pitchFamily="49" charset="-122"/>
              </a:rPr>
              <a:t>设置好</a:t>
            </a:r>
            <a:r>
              <a:rPr lang="en-US" altLang="zh-CN" sz="2400" dirty="0">
                <a:solidFill>
                  <a:srgbClr val="002060"/>
                </a:solidFill>
                <a:latin typeface="仿宋" panose="02010609060101010101" pitchFamily="49" charset="-122"/>
                <a:ea typeface="仿宋" panose="02010609060101010101" pitchFamily="49" charset="-122"/>
              </a:rPr>
              <a:t>3</a:t>
            </a:r>
            <a:r>
              <a:rPr lang="zh-CN" altLang="en-US" sz="2400" dirty="0">
                <a:solidFill>
                  <a:srgbClr val="002060"/>
                </a:solidFill>
                <a:latin typeface="仿宋" panose="02010609060101010101" pitchFamily="49" charset="-122"/>
                <a:ea typeface="仿宋" panose="02010609060101010101" pitchFamily="49" charset="-122"/>
              </a:rPr>
              <a:t>个参数</a:t>
            </a:r>
            <a:r>
              <a:rPr lang="zh-CN" altLang="en-US" sz="2400" dirty="0" smtClean="0">
                <a:solidFill>
                  <a:srgbClr val="002060"/>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保存</a:t>
            </a:r>
            <a:r>
              <a:rPr lang="zh-CN" altLang="en-US" sz="2400" dirty="0">
                <a:solidFill>
                  <a:schemeClr val="tx1"/>
                </a:solidFill>
                <a:latin typeface="仿宋" panose="02010609060101010101" pitchFamily="49" charset="-122"/>
                <a:ea typeface="仿宋" panose="02010609060101010101" pitchFamily="49" charset="-122"/>
              </a:rPr>
              <a:t>位置</a:t>
            </a:r>
            <a:r>
              <a:rPr lang="en-US" altLang="zh-CN" sz="2400" dirty="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文件名</a:t>
            </a:r>
            <a:r>
              <a:rPr lang="en-US" altLang="zh-CN" sz="2400" dirty="0">
                <a:solidFill>
                  <a:schemeClr val="tx1"/>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保存</a:t>
            </a:r>
            <a:r>
              <a:rPr lang="zh-CN" altLang="en-US" sz="2400" dirty="0" smtClean="0">
                <a:solidFill>
                  <a:schemeClr val="tx1"/>
                </a:solidFill>
                <a:latin typeface="仿宋" panose="02010609060101010101" pitchFamily="49" charset="-122"/>
                <a:ea typeface="仿宋" panose="02010609060101010101" pitchFamily="49" charset="-122"/>
              </a:rPr>
              <a:t>类型。</a:t>
            </a:r>
            <a:endParaRPr lang="zh-CN" altLang="en-US" sz="2400" dirty="0">
              <a:solidFill>
                <a:schemeClr val="tx1"/>
              </a:solidFill>
              <a:latin typeface="仿宋" panose="02010609060101010101" pitchFamily="49" charset="-122"/>
              <a:ea typeface="仿宋" panose="02010609060101010101" pitchFamily="49" charset="-122"/>
            </a:endParaRPr>
          </a:p>
        </p:txBody>
      </p:sp>
      <p:pic>
        <p:nvPicPr>
          <p:cNvPr id="109571"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48243" t="55208" r="22767" b="16203"/>
          <a:stretch>
            <a:fillRect/>
          </a:stretch>
        </p:blipFill>
        <p:spPr bwMode="auto">
          <a:xfrm>
            <a:off x="863588" y="2636912"/>
            <a:ext cx="7488832" cy="264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1500" y="5481228"/>
            <a:ext cx="8991600" cy="1200329"/>
          </a:xfrm>
          <a:prstGeom prst="rect">
            <a:avLst/>
          </a:prstGeom>
          <a:solidFill>
            <a:srgbClr val="FFFF99"/>
          </a:solidFill>
        </p:spPr>
        <p:txBody>
          <a:bodyPr wrap="square">
            <a:spAutoFit/>
          </a:bodyPr>
          <a:lstStyle/>
          <a:p>
            <a:r>
              <a:rPr lang="en-US" altLang="zh-CN" sz="2400" dirty="0">
                <a:solidFill>
                  <a:schemeClr val="tx1"/>
                </a:solidFill>
                <a:latin typeface="仿宋" panose="02010609060101010101" pitchFamily="49" charset="-122"/>
                <a:ea typeface="仿宋" panose="02010609060101010101" pitchFamily="49" charset="-122"/>
              </a:rPr>
              <a:t>    </a:t>
            </a:r>
            <a:r>
              <a:rPr lang="en-US" altLang="zh-CN" sz="2400" dirty="0" smtClean="0">
                <a:solidFill>
                  <a:schemeClr val="tx1"/>
                </a:solidFill>
                <a:latin typeface="仿宋" panose="02010609060101010101" pitchFamily="49" charset="-122"/>
                <a:ea typeface="仿宋" panose="02010609060101010101" pitchFamily="49" charset="-122"/>
              </a:rPr>
              <a:t>Word </a:t>
            </a:r>
            <a:r>
              <a:rPr lang="en-US" altLang="zh-CN" sz="2400" dirty="0">
                <a:solidFill>
                  <a:schemeClr val="tx1"/>
                </a:solidFill>
                <a:latin typeface="仿宋" panose="02010609060101010101" pitchFamily="49" charset="-122"/>
                <a:ea typeface="仿宋" panose="02010609060101010101" pitchFamily="49" charset="-122"/>
              </a:rPr>
              <a:t>2010</a:t>
            </a:r>
            <a:r>
              <a:rPr lang="zh-CN" altLang="zh-CN" sz="2400" dirty="0">
                <a:solidFill>
                  <a:schemeClr val="tx1"/>
                </a:solidFill>
                <a:latin typeface="仿宋" panose="02010609060101010101" pitchFamily="49" charset="-122"/>
                <a:ea typeface="仿宋" panose="02010609060101010101" pitchFamily="49" charset="-122"/>
              </a:rPr>
              <a:t>是以</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a:solidFill>
                  <a:schemeClr val="tx1"/>
                </a:solidFill>
                <a:latin typeface="仿宋" panose="02010609060101010101" pitchFamily="49" charset="-122"/>
                <a:ea typeface="仿宋" panose="02010609060101010101" pitchFamily="49" charset="-122"/>
              </a:rPr>
              <a:t>格式保存，其文件扩展名是在以前文件扩展名“</a:t>
            </a:r>
            <a:r>
              <a:rPr lang="en-US" altLang="zh-CN" sz="2400" dirty="0">
                <a:solidFill>
                  <a:schemeClr val="tx1"/>
                </a:solidFill>
                <a:latin typeface="仿宋" panose="02010609060101010101" pitchFamily="49" charset="-122"/>
                <a:ea typeface="仿宋" panose="02010609060101010101" pitchFamily="49" charset="-122"/>
              </a:rPr>
              <a:t>doc</a:t>
            </a:r>
            <a:r>
              <a:rPr lang="zh-CN" altLang="zh-CN" sz="2400" dirty="0">
                <a:solidFill>
                  <a:schemeClr val="tx1"/>
                </a:solidFill>
                <a:latin typeface="仿宋" panose="02010609060101010101" pitchFamily="49" charset="-122"/>
                <a:ea typeface="仿宋" panose="02010609060101010101" pitchFamily="49" charset="-122"/>
              </a:rPr>
              <a:t>”后添加“</a:t>
            </a:r>
            <a:r>
              <a:rPr lang="en-US" altLang="zh-CN" sz="2400" dirty="0">
                <a:solidFill>
                  <a:schemeClr val="tx1"/>
                </a:solidFill>
                <a:latin typeface="仿宋" panose="02010609060101010101" pitchFamily="49" charset="-122"/>
                <a:ea typeface="仿宋" panose="02010609060101010101" pitchFamily="49" charset="-122"/>
              </a:rPr>
              <a:t>x</a:t>
            </a:r>
            <a:r>
              <a:rPr lang="zh-CN" altLang="zh-CN" sz="2400" dirty="0">
                <a:solidFill>
                  <a:schemeClr val="tx1"/>
                </a:solidFill>
                <a:latin typeface="仿宋" panose="02010609060101010101" pitchFamily="49" charset="-122"/>
                <a:ea typeface="仿宋" panose="02010609060101010101" pitchFamily="49" charset="-122"/>
              </a:rPr>
              <a:t>”或“</a:t>
            </a:r>
            <a:r>
              <a:rPr lang="en-US" altLang="zh-CN" sz="2400" dirty="0">
                <a:solidFill>
                  <a:schemeClr val="tx1"/>
                </a:solidFill>
                <a:latin typeface="仿宋" panose="02010609060101010101" pitchFamily="49" charset="-122"/>
                <a:ea typeface="仿宋" panose="02010609060101010101" pitchFamily="49" charset="-122"/>
              </a:rPr>
              <a:t>m</a:t>
            </a:r>
            <a:r>
              <a:rPr lang="zh-CN" altLang="zh-CN" sz="2400" dirty="0">
                <a:solidFill>
                  <a:schemeClr val="tx1"/>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系统默认扩展名为：</a:t>
            </a:r>
            <a:r>
              <a:rPr lang="en-US" altLang="zh-CN" sz="2400" dirty="0" err="1" smtClean="0">
                <a:solidFill>
                  <a:schemeClr val="tx1"/>
                </a:solidFill>
                <a:latin typeface="仿宋" panose="02010609060101010101" pitchFamily="49" charset="-122"/>
                <a:ea typeface="仿宋" panose="02010609060101010101" pitchFamily="49" charset="-122"/>
              </a:rPr>
              <a:t>docx</a:t>
            </a:r>
            <a:r>
              <a:rPr lang="zh-CN" altLang="en-US" sz="2400" dirty="0" smtClean="0">
                <a:solidFill>
                  <a:schemeClr val="tx1"/>
                </a:solidFill>
                <a:latin typeface="仿宋" panose="02010609060101010101" pitchFamily="49" charset="-122"/>
                <a:ea typeface="仿宋" panose="02010609060101010101" pitchFamily="49" charset="-122"/>
              </a:rPr>
              <a:t>。</a:t>
            </a:r>
            <a:endParaRPr lang="en-US" altLang="zh-CN" sz="2400" dirty="0" smtClean="0">
              <a:solidFill>
                <a:schemeClr val="tx1"/>
              </a:solidFill>
              <a:latin typeface="仿宋" panose="02010609060101010101" pitchFamily="49" charset="-122"/>
              <a:ea typeface="仿宋" panose="02010609060101010101" pitchFamily="49" charset="-122"/>
            </a:endParaRPr>
          </a:p>
          <a:p>
            <a:pPr marL="431800" indent="-342900">
              <a:buBlip>
                <a:blip r:embed="rId2"/>
              </a:buBlip>
            </a:pPr>
            <a:r>
              <a:rPr lang="zh-CN" altLang="zh-CN" sz="2400" dirty="0" smtClean="0">
                <a:solidFill>
                  <a:schemeClr val="tx1"/>
                </a:solidFill>
                <a:latin typeface="仿宋" panose="02010609060101010101" pitchFamily="49" charset="-122"/>
                <a:ea typeface="仿宋" panose="02010609060101010101" pitchFamily="49" charset="-122"/>
              </a:rPr>
              <a:t>“</a:t>
            </a:r>
            <a:r>
              <a:rPr lang="en-US" altLang="zh-CN" sz="2400" dirty="0">
                <a:solidFill>
                  <a:schemeClr val="tx1"/>
                </a:solidFill>
                <a:latin typeface="仿宋" panose="02010609060101010101" pitchFamily="49" charset="-122"/>
                <a:ea typeface="仿宋" panose="02010609060101010101" pitchFamily="49" charset="-122"/>
              </a:rPr>
              <a:t>x</a:t>
            </a:r>
            <a:r>
              <a:rPr lang="zh-CN" altLang="zh-CN" sz="2400" dirty="0">
                <a:solidFill>
                  <a:schemeClr val="tx1"/>
                </a:solidFill>
                <a:latin typeface="仿宋" panose="02010609060101010101" pitchFamily="49" charset="-122"/>
                <a:ea typeface="仿宋" panose="02010609060101010101" pitchFamily="49" charset="-122"/>
              </a:rPr>
              <a:t>”表示不含宏的</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smtClean="0">
                <a:solidFill>
                  <a:schemeClr val="tx1"/>
                </a:solidFill>
                <a:latin typeface="仿宋" panose="02010609060101010101" pitchFamily="49" charset="-122"/>
                <a:ea typeface="仿宋" panose="02010609060101010101" pitchFamily="49" charset="-122"/>
              </a:rPr>
              <a:t>文件</a:t>
            </a:r>
            <a:r>
              <a:rPr lang="zh-CN" altLang="en-US" sz="2400" dirty="0">
                <a:solidFill>
                  <a:schemeClr val="tx1"/>
                </a:solidFill>
                <a:latin typeface="仿宋" panose="02010609060101010101" pitchFamily="49" charset="-122"/>
                <a:ea typeface="仿宋" panose="02010609060101010101" pitchFamily="49" charset="-122"/>
              </a:rPr>
              <a:t>，</a:t>
            </a:r>
            <a:r>
              <a:rPr lang="zh-CN" altLang="zh-CN" sz="2400" dirty="0" smtClean="0">
                <a:solidFill>
                  <a:schemeClr val="tx1"/>
                </a:solidFill>
                <a:latin typeface="仿宋" panose="02010609060101010101" pitchFamily="49" charset="-122"/>
                <a:ea typeface="仿宋" panose="02010609060101010101" pitchFamily="49" charset="-122"/>
              </a:rPr>
              <a:t>“</a:t>
            </a:r>
            <a:r>
              <a:rPr lang="en-US" altLang="zh-CN" sz="2400" dirty="0">
                <a:solidFill>
                  <a:schemeClr val="tx1"/>
                </a:solidFill>
                <a:latin typeface="仿宋" panose="02010609060101010101" pitchFamily="49" charset="-122"/>
                <a:ea typeface="仿宋" panose="02010609060101010101" pitchFamily="49" charset="-122"/>
              </a:rPr>
              <a:t>m</a:t>
            </a:r>
            <a:r>
              <a:rPr lang="zh-CN" altLang="zh-CN" sz="2400" dirty="0">
                <a:solidFill>
                  <a:schemeClr val="tx1"/>
                </a:solidFill>
                <a:latin typeface="仿宋" panose="02010609060101010101" pitchFamily="49" charset="-122"/>
                <a:ea typeface="仿宋" panose="02010609060101010101" pitchFamily="49" charset="-122"/>
              </a:rPr>
              <a:t>”表示含有宏的</a:t>
            </a:r>
            <a:r>
              <a:rPr lang="en-US" altLang="zh-CN" sz="2400" dirty="0">
                <a:solidFill>
                  <a:schemeClr val="tx1"/>
                </a:solidFill>
                <a:latin typeface="仿宋" panose="02010609060101010101" pitchFamily="49" charset="-122"/>
                <a:ea typeface="仿宋" panose="02010609060101010101" pitchFamily="49" charset="-122"/>
              </a:rPr>
              <a:t>XML</a:t>
            </a:r>
            <a:r>
              <a:rPr lang="zh-CN" altLang="zh-CN" sz="2400" dirty="0">
                <a:solidFill>
                  <a:schemeClr val="tx1"/>
                </a:solidFill>
                <a:latin typeface="仿宋" panose="02010609060101010101" pitchFamily="49" charset="-122"/>
                <a:ea typeface="仿宋" panose="02010609060101010101" pitchFamily="49" charset="-122"/>
              </a:rPr>
              <a:t>文件。</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52E5E1DA-E9C7-4178-BFE6-37A5231AEC0A}" type="datetime1">
              <a:rPr lang="zh-CN" altLang="en-US" smtClean="0"/>
            </a:fld>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7" name="页脚占位符 6"/>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961" y="2476376"/>
            <a:ext cx="891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0961" y="964905"/>
            <a:ext cx="8915400" cy="1200329"/>
          </a:xfrm>
          <a:prstGeom prst="rect">
            <a:avLst/>
          </a:prstGeom>
          <a:noFill/>
        </p:spPr>
        <p:txBody>
          <a:bodyPr wrap="square" rtlCol="0">
            <a:spAutoFit/>
          </a:bodyPr>
          <a:lstStyle/>
          <a:p>
            <a:r>
              <a:rPr lang="zh-CN" altLang="en-US" sz="2400" dirty="0" smtClean="0">
                <a:solidFill>
                  <a:schemeClr val="tx1"/>
                </a:solidFill>
              </a:rPr>
              <a:t>        ② 选中“病种”、“患者人数”、“病种百分比”和“累计百分比”的所有数据，做柱形图（</a:t>
            </a:r>
            <a:r>
              <a:rPr lang="zh-CN" altLang="en-US" sz="2400" b="1" dirty="0" smtClean="0">
                <a:solidFill>
                  <a:srgbClr val="C00000"/>
                </a:solidFill>
              </a:rPr>
              <a:t>后两项须仔细观察</a:t>
            </a:r>
            <a:r>
              <a:rPr lang="zh-CN" altLang="en-US" sz="2400" dirty="0" smtClean="0">
                <a:solidFill>
                  <a:schemeClr val="tx1"/>
                </a:solidFill>
              </a:rPr>
              <a:t>，图中的坐标轴字体大小和图例的形式等请读者自行调整），得出下图：</a:t>
            </a:r>
            <a:endParaRPr lang="en-US" altLang="zh-CN" sz="2400" dirty="0" smtClean="0">
              <a:solidFill>
                <a:schemeClr val="tx1"/>
              </a:solidFill>
            </a:endParaRPr>
          </a:p>
        </p:txBody>
      </p:sp>
      <p:sp>
        <p:nvSpPr>
          <p:cNvPr id="5" name="矩形 4"/>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操作步骤②</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337" y="1128194"/>
            <a:ext cx="3888432" cy="2308324"/>
          </a:xfrm>
          <a:prstGeom prst="rect">
            <a:avLst/>
          </a:prstGeom>
          <a:solidFill>
            <a:srgbClr val="F0ECF4"/>
          </a:solidFill>
        </p:spPr>
        <p:txBody>
          <a:bodyPr wrap="square" rtlCol="0">
            <a:spAutoFit/>
          </a:bodyPr>
          <a:lstStyle/>
          <a:p>
            <a:pPr>
              <a:lnSpc>
                <a:spcPct val="150000"/>
              </a:lnSpc>
            </a:pPr>
            <a:r>
              <a:rPr lang="zh-CN" altLang="en-US" sz="2400" dirty="0" smtClean="0">
                <a:solidFill>
                  <a:schemeClr val="tx1"/>
                </a:solidFill>
              </a:rPr>
              <a:t>     ③ 选中柱形图中 </a:t>
            </a:r>
            <a:r>
              <a:rPr lang="zh-CN" altLang="en-US" sz="2400" dirty="0">
                <a:solidFill>
                  <a:schemeClr val="tx1"/>
                </a:solidFill>
              </a:rPr>
              <a:t>“病种百分比”折线</a:t>
            </a:r>
            <a:r>
              <a:rPr lang="zh-CN" altLang="zh-CN" sz="2400" dirty="0" smtClean="0">
                <a:solidFill>
                  <a:schemeClr val="tx1"/>
                </a:solidFill>
              </a:rPr>
              <a:t>右</a:t>
            </a:r>
            <a:r>
              <a:rPr lang="zh-CN" altLang="zh-CN" sz="2400" dirty="0">
                <a:solidFill>
                  <a:schemeClr val="tx1"/>
                </a:solidFill>
              </a:rPr>
              <a:t>击，更改“系列图表类型”为折线图，按</a:t>
            </a:r>
            <a:r>
              <a:rPr lang="zh-CN" altLang="zh-CN" sz="2400" dirty="0" smtClean="0">
                <a:solidFill>
                  <a:schemeClr val="tx1"/>
                </a:solidFill>
              </a:rPr>
              <a:t>“确定”</a:t>
            </a:r>
            <a:r>
              <a:rPr lang="zh-CN" altLang="en-US" sz="2400" dirty="0" smtClean="0">
                <a:solidFill>
                  <a:schemeClr val="tx1"/>
                </a:solidFill>
              </a:rPr>
              <a:t>得到右图。</a:t>
            </a:r>
            <a:endParaRPr lang="en-US" altLang="zh-CN" sz="2400" dirty="0" smtClean="0">
              <a:solidFill>
                <a:schemeClr val="tx1"/>
              </a:solidFill>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7944" y="1121874"/>
            <a:ext cx="4536504" cy="253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72337" y="3812723"/>
            <a:ext cx="4457711" cy="3416320"/>
          </a:xfrm>
          <a:prstGeom prst="rect">
            <a:avLst/>
          </a:prstGeom>
          <a:solidFill>
            <a:srgbClr val="CCFFFF"/>
          </a:solidFill>
        </p:spPr>
        <p:txBody>
          <a:bodyPr wrap="square" rtlCol="0">
            <a:spAutoFit/>
          </a:bodyPr>
          <a:lstStyle/>
          <a:p>
            <a:pPr>
              <a:lnSpc>
                <a:spcPct val="150000"/>
              </a:lnSpc>
            </a:pPr>
            <a:r>
              <a:rPr lang="zh-CN" altLang="en-US" sz="2400" dirty="0">
                <a:solidFill>
                  <a:schemeClr val="tx1"/>
                </a:solidFill>
              </a:rPr>
              <a:t>   ④  选中“病种百分比”折线右击，设置数据系列格式，将“系列选项”设为“次坐标轴”</a:t>
            </a:r>
            <a:r>
              <a:rPr lang="zh-CN" altLang="en-US" sz="2400" dirty="0" smtClean="0">
                <a:solidFill>
                  <a:schemeClr val="tx1"/>
                </a:solidFill>
              </a:rPr>
              <a:t>，并调整次</a:t>
            </a:r>
            <a:r>
              <a:rPr lang="zh-CN" altLang="en-US" sz="2400" b="1" dirty="0" smtClean="0">
                <a:solidFill>
                  <a:srgbClr val="003300"/>
                </a:solidFill>
              </a:rPr>
              <a:t>坐标轴格式</a:t>
            </a:r>
            <a:r>
              <a:rPr lang="zh-CN" altLang="en-US" sz="2400" dirty="0" smtClean="0">
                <a:solidFill>
                  <a:schemeClr val="tx1"/>
                </a:solidFill>
              </a:rPr>
              <a:t>，（注意红圈内的值），得到左图</a:t>
            </a:r>
            <a:r>
              <a:rPr lang="zh-CN" altLang="en-US" sz="2400" dirty="0" smtClean="0"/>
              <a:t>。</a:t>
            </a:r>
            <a:endParaRPr lang="zh-CN" alt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9" y="3436518"/>
            <a:ext cx="4571999" cy="338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433" y="3814165"/>
            <a:ext cx="343535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9879" y="11599"/>
            <a:ext cx="9163879"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a:t>
            </a:r>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③④</a:t>
            </a:r>
            <a:endParaRPr lang="zh-CN" alt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4" name="椭圆 3"/>
          <p:cNvSpPr/>
          <p:nvPr/>
        </p:nvSpPr>
        <p:spPr>
          <a:xfrm>
            <a:off x="2987824" y="3814165"/>
            <a:ext cx="1656183" cy="910979"/>
          </a:xfrm>
          <a:prstGeom prst="ellipse">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79" y="0"/>
            <a:ext cx="914400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 y="0"/>
            <a:ext cx="9144000" cy="936104"/>
          </a:xfrm>
          <a:prstGeom prst="rect">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3</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口腔</a:t>
            </a:r>
            <a:r>
              <a:rPr lang="zh-CN"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门诊病种帕累托</a:t>
            </a:r>
            <a:r>
              <a:rPr lang="zh-CN"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图</a:t>
            </a:r>
            <a:r>
              <a:rPr lang="zh-CN" alt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操作步骤⑤</a:t>
            </a:r>
            <a:endParaRPr lang="zh-CN" alt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01" y="1946355"/>
            <a:ext cx="7967914" cy="4214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82283" y="1034732"/>
            <a:ext cx="8440553" cy="954107"/>
          </a:xfrm>
          <a:prstGeom prst="rect">
            <a:avLst/>
          </a:prstGeom>
        </p:spPr>
        <p:txBody>
          <a:bodyPr wrap="square">
            <a:spAutoFit/>
          </a:bodyPr>
          <a:lstStyle/>
          <a:p>
            <a:r>
              <a:rPr lang="zh-CN" altLang="en-US" sz="2800" dirty="0" smtClean="0">
                <a:solidFill>
                  <a:schemeClr val="tx1"/>
                </a:solidFill>
              </a:rPr>
              <a:t>   ⑤ 选中“累计百分比”折线，重复前面③④步骤类似的参数设置，得到下图。</a:t>
            </a:r>
            <a:endParaRPr lang="zh-CN" altLang="en-US" sz="2800" dirty="0">
              <a:solidFill>
                <a:schemeClr val="tx1"/>
              </a:solidFill>
            </a:endParaRPr>
          </a:p>
        </p:txBody>
      </p:sp>
      <p:sp>
        <p:nvSpPr>
          <p:cNvPr id="4" name="TextBox 3"/>
          <p:cNvSpPr txBox="1"/>
          <p:nvPr/>
        </p:nvSpPr>
        <p:spPr>
          <a:xfrm>
            <a:off x="72009" y="6186790"/>
            <a:ext cx="7308303" cy="338554"/>
          </a:xfrm>
          <a:prstGeom prst="rect">
            <a:avLst/>
          </a:prstGeom>
          <a:noFill/>
        </p:spPr>
        <p:txBody>
          <a:bodyPr wrap="square" rtlCol="0">
            <a:spAutoFit/>
          </a:bodyPr>
          <a:lstStyle/>
          <a:p>
            <a:r>
              <a:rPr lang="zh-CN" altLang="en-US" sz="1600" b="1" dirty="0" smtClean="0">
                <a:solidFill>
                  <a:srgbClr val="C00000"/>
                </a:solidFill>
              </a:rPr>
              <a:t>制图过程中的一些小细节，例如标签，字体，颜色等，读者可以自行发挥表达。</a:t>
            </a:r>
            <a:endParaRPr lang="zh-CN" altLang="en-US" sz="1600" b="1"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ChangeArrowheads="1"/>
          </p:cNvSpPr>
          <p:nvPr/>
        </p:nvSpPr>
        <p:spPr bwMode="auto">
          <a:xfrm>
            <a:off x="0" y="17134"/>
            <a:ext cx="9144000" cy="128763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200" dirty="0">
                <a:solidFill>
                  <a:srgbClr val="C00000"/>
                </a:solidFill>
                <a:latin typeface="华文中宋" panose="02010600040101010101" pitchFamily="2" charset="-122"/>
                <a:ea typeface="华文中宋" panose="02010600040101010101" pitchFamily="2" charset="-122"/>
              </a:rPr>
              <a:t>4.3.6  Excel</a:t>
            </a:r>
            <a:r>
              <a:rPr lang="zh-CN" altLang="zh-CN" sz="3200" dirty="0">
                <a:solidFill>
                  <a:srgbClr val="C00000"/>
                </a:solidFill>
                <a:latin typeface="华文中宋" panose="02010600040101010101" pitchFamily="2" charset="-122"/>
                <a:ea typeface="华文中宋" panose="02010600040101010101" pitchFamily="2" charset="-122"/>
              </a:rPr>
              <a:t>数据分析</a:t>
            </a:r>
            <a:r>
              <a:rPr lang="zh-CN" altLang="zh-CN" sz="3200" dirty="0" smtClean="0">
                <a:solidFill>
                  <a:srgbClr val="C00000"/>
                </a:solidFill>
                <a:latin typeface="华文中宋" panose="02010600040101010101" pitchFamily="2" charset="-122"/>
                <a:ea typeface="华文中宋" panose="02010600040101010101" pitchFamily="2" charset="-122"/>
              </a:rPr>
              <a:t>实例</a:t>
            </a:r>
            <a:endParaRPr lang="en-US" altLang="zh-CN" sz="3200" dirty="0" smtClean="0">
              <a:solidFill>
                <a:srgbClr val="C00000"/>
              </a:solidFill>
              <a:latin typeface="华文中宋" panose="02010600040101010101" pitchFamily="2" charset="-122"/>
              <a:ea typeface="华文中宋" panose="02010600040101010101" pitchFamily="2" charset="-122"/>
            </a:endParaRPr>
          </a:p>
          <a:p>
            <a:pPr eaLnBrk="1" hangingPunct="1">
              <a:spcBef>
                <a:spcPts val="1200"/>
              </a:spcBef>
            </a:pPr>
            <a:r>
              <a:rPr lang="en-US" altLang="zh-CN" sz="2800" dirty="0" smtClean="0">
                <a:solidFill>
                  <a:srgbClr val="008000"/>
                </a:solidFill>
                <a:latin typeface="华文中宋" panose="02010600040101010101" pitchFamily="2" charset="-122"/>
                <a:ea typeface="华文中宋" panose="02010600040101010101" pitchFamily="2" charset="-122"/>
              </a:rPr>
              <a:t>    </a:t>
            </a:r>
            <a:r>
              <a:rPr lang="zh-CN" altLang="en-US" sz="2800" dirty="0" smtClean="0">
                <a:solidFill>
                  <a:srgbClr val="008000"/>
                </a:solidFill>
                <a:latin typeface="华文中宋" panose="02010600040101010101" pitchFamily="2" charset="-122"/>
                <a:ea typeface="华文中宋" panose="02010600040101010101" pitchFamily="2" charset="-122"/>
              </a:rPr>
              <a:t>案例</a:t>
            </a:r>
            <a:r>
              <a:rPr lang="en-US" altLang="zh-CN" sz="2800" dirty="0" smtClean="0">
                <a:solidFill>
                  <a:srgbClr val="008000"/>
                </a:solidFill>
                <a:latin typeface="华文中宋" panose="02010600040101010101" pitchFamily="2" charset="-122"/>
                <a:ea typeface="华文中宋" panose="02010600040101010101" pitchFamily="2" charset="-122"/>
              </a:rPr>
              <a:t>2</a:t>
            </a:r>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连锁店的晚间收益关键影响因素分析</a:t>
            </a:r>
            <a:endParaRPr lang="zh-CN" altLang="en-US" sz="2800" dirty="0">
              <a:solidFill>
                <a:srgbClr val="008000"/>
              </a:solidFill>
              <a:latin typeface="华文中宋" panose="02010600040101010101" pitchFamily="2" charset="-122"/>
              <a:ea typeface="华文中宋" panose="02010600040101010101" pitchFamily="2" charset="-122"/>
            </a:endParaRPr>
          </a:p>
          <a:p>
            <a:pPr eaLnBrk="1" hangingPunct="1"/>
            <a:endParaRPr lang="zh-CN" altLang="en-US" sz="2800" dirty="0">
              <a:solidFill>
                <a:srgbClr val="C00000"/>
              </a:solidFill>
              <a:latin typeface="华文中宋" panose="02010600040101010101" pitchFamily="2" charset="-122"/>
              <a:ea typeface="华文中宋" panose="02010600040101010101" pitchFamily="2" charset="-122"/>
            </a:endParaRPr>
          </a:p>
        </p:txBody>
      </p:sp>
      <p:sp>
        <p:nvSpPr>
          <p:cNvPr id="4" name="矩形 3"/>
          <p:cNvSpPr/>
          <p:nvPr/>
        </p:nvSpPr>
        <p:spPr>
          <a:xfrm>
            <a:off x="143508" y="1340768"/>
            <a:ext cx="8964488" cy="1938992"/>
          </a:xfrm>
          <a:prstGeom prst="rect">
            <a:avLst/>
          </a:prstGeom>
        </p:spPr>
        <p:txBody>
          <a:bodyPr wrap="square">
            <a:spAutoFit/>
          </a:bodyPr>
          <a:lstStyle/>
          <a:p>
            <a:r>
              <a:rPr lang="en-US" altLang="zh-CN" sz="2400" dirty="0">
                <a:solidFill>
                  <a:srgbClr val="C00000"/>
                </a:solidFill>
                <a:latin typeface="宋体" panose="02010600030101010101" pitchFamily="2" charset="-122"/>
              </a:rPr>
              <a:t> </a:t>
            </a:r>
            <a:r>
              <a:rPr lang="en-US" altLang="zh-CN" sz="2400" dirty="0" smtClean="0">
                <a:solidFill>
                  <a:srgbClr val="C00000"/>
                </a:solidFill>
                <a:latin typeface="宋体" panose="02010600030101010101" pitchFamily="2" charset="-122"/>
              </a:rPr>
              <a:t>   </a:t>
            </a:r>
            <a:r>
              <a:rPr lang="zh-CN" altLang="zh-CN" sz="2400" dirty="0" smtClean="0">
                <a:solidFill>
                  <a:srgbClr val="C00000"/>
                </a:solidFill>
                <a:latin typeface="宋体" panose="02010600030101010101" pitchFamily="2" charset="-122"/>
              </a:rPr>
              <a:t>【案例背景】</a:t>
            </a:r>
            <a:r>
              <a:rPr lang="zh-CN" altLang="zh-CN" sz="2400" dirty="0">
                <a:solidFill>
                  <a:schemeClr val="tx1"/>
                </a:solidFill>
                <a:latin typeface="宋体" panose="02010600030101010101" pitchFamily="2" charset="-122"/>
              </a:rPr>
              <a:t>某日式连锁餐厅“吉屋”，几乎所有门店的晚间营业情况都不理想，尤其是晚间客流量不理想的问题亟待解决，店铺整体的收益性难以提高是公司长期以来所面临的挑战。为了找出应对之策，公司市场部需要组织市场调查，分析影响门店晚间收益的关键因素，进而提出相应解决方案。</a:t>
            </a:r>
            <a:endParaRPr lang="zh-CN" altLang="zh-CN" sz="2400" dirty="0">
              <a:solidFill>
                <a:schemeClr val="tx1"/>
              </a:solidFill>
              <a:latin typeface="宋体" panose="02010600030101010101" pitchFamily="2" charset="-122"/>
            </a:endParaRPr>
          </a:p>
        </p:txBody>
      </p:sp>
      <p:sp>
        <p:nvSpPr>
          <p:cNvPr id="5" name="矩形 4"/>
          <p:cNvSpPr/>
          <p:nvPr/>
        </p:nvSpPr>
        <p:spPr>
          <a:xfrm>
            <a:off x="251520" y="3284984"/>
            <a:ext cx="2484276" cy="461665"/>
          </a:xfrm>
          <a:prstGeom prst="rect">
            <a:avLst/>
          </a:prstGeom>
        </p:spPr>
        <p:txBody>
          <a:bodyPr wrap="square">
            <a:spAutoFit/>
          </a:bodyPr>
          <a:lstStyle/>
          <a:p>
            <a:pPr marL="457200" indent="-457200">
              <a:buBlip>
                <a:blip r:embed="rId1"/>
              </a:buBlip>
            </a:pPr>
            <a:r>
              <a:rPr lang="zh-CN" altLang="zh-CN" sz="2400" dirty="0" smtClean="0">
                <a:solidFill>
                  <a:srgbClr val="C00000"/>
                </a:solidFill>
                <a:latin typeface="宋体" panose="02010600030101010101" pitchFamily="2" charset="-122"/>
              </a:rPr>
              <a:t>任务</a:t>
            </a:r>
            <a:r>
              <a:rPr lang="zh-CN" altLang="en-US" sz="2400" dirty="0" smtClean="0">
                <a:solidFill>
                  <a:srgbClr val="C00000"/>
                </a:solidFill>
                <a:latin typeface="宋体" panose="02010600030101010101" pitchFamily="2" charset="-122"/>
              </a:rPr>
              <a:t>关注点</a:t>
            </a:r>
            <a:r>
              <a:rPr lang="zh-CN" altLang="zh-CN" sz="2400" dirty="0" smtClean="0">
                <a:solidFill>
                  <a:srgbClr val="C00000"/>
                </a:solidFill>
                <a:latin typeface="宋体" panose="02010600030101010101" pitchFamily="2" charset="-122"/>
              </a:rPr>
              <a:t>：</a:t>
            </a:r>
            <a:endParaRPr lang="en-US" altLang="zh-CN" sz="2400" dirty="0">
              <a:solidFill>
                <a:schemeClr val="tx1"/>
              </a:solidFill>
              <a:latin typeface="宋体" panose="02010600030101010101" pitchFamily="2" charset="-122"/>
            </a:endParaRPr>
          </a:p>
        </p:txBody>
      </p:sp>
      <p:sp>
        <p:nvSpPr>
          <p:cNvPr id="6" name="矩形 5"/>
          <p:cNvSpPr/>
          <p:nvPr/>
        </p:nvSpPr>
        <p:spPr>
          <a:xfrm>
            <a:off x="719572" y="3753036"/>
            <a:ext cx="7992888" cy="2757614"/>
          </a:xfrm>
          <a:prstGeom prst="rect">
            <a:avLst/>
          </a:prstGeom>
        </p:spPr>
        <p:txBody>
          <a:bodyPr wrap="square">
            <a:spAutoFit/>
          </a:bodyPr>
          <a:lstStyle/>
          <a:p>
            <a:pPr>
              <a:lnSpc>
                <a:spcPts val="3000"/>
              </a:lnSpc>
            </a:pPr>
            <a:r>
              <a:rPr lang="zh-CN" altLang="zh-CN" sz="2400" dirty="0">
                <a:solidFill>
                  <a:srgbClr val="C00000"/>
                </a:solidFill>
              </a:rPr>
              <a:t>第一，</a:t>
            </a:r>
            <a:r>
              <a:rPr lang="zh-CN" altLang="zh-CN" sz="2400" dirty="0">
                <a:solidFill>
                  <a:schemeClr val="tx1"/>
                </a:solidFill>
              </a:rPr>
              <a:t>做这件事情，需要哪些数据，如何收集这些数据</a:t>
            </a:r>
            <a:r>
              <a:rPr lang="zh-CN" altLang="zh-CN" sz="2400" dirty="0" smtClean="0">
                <a:solidFill>
                  <a:schemeClr val="tx1"/>
                </a:solidFill>
              </a:rPr>
              <a:t>。</a:t>
            </a:r>
            <a:endParaRPr lang="en-US" altLang="zh-CN" sz="2400" dirty="0" smtClean="0">
              <a:solidFill>
                <a:schemeClr val="tx1"/>
              </a:solidFill>
            </a:endParaRPr>
          </a:p>
          <a:p>
            <a:pPr>
              <a:lnSpc>
                <a:spcPts val="3000"/>
              </a:lnSpc>
            </a:pPr>
            <a:r>
              <a:rPr lang="zh-CN" altLang="zh-CN" sz="2400" dirty="0" smtClean="0">
                <a:solidFill>
                  <a:srgbClr val="C00000"/>
                </a:solidFill>
              </a:rPr>
              <a:t>第二</a:t>
            </a:r>
            <a:r>
              <a:rPr lang="zh-CN" altLang="zh-CN" sz="2400" dirty="0">
                <a:solidFill>
                  <a:srgbClr val="C00000"/>
                </a:solidFill>
              </a:rPr>
              <a:t>，</a:t>
            </a:r>
            <a:r>
              <a:rPr lang="zh-CN" altLang="zh-CN" sz="2400" dirty="0">
                <a:solidFill>
                  <a:schemeClr val="tx1"/>
                </a:solidFill>
              </a:rPr>
              <a:t>如何处理这些数据，以保证所抽取的</a:t>
            </a:r>
            <a:r>
              <a:rPr lang="zh-CN" altLang="zh-CN" sz="2400" dirty="0" smtClean="0">
                <a:solidFill>
                  <a:schemeClr val="tx1"/>
                </a:solidFill>
              </a:rPr>
              <a:t>样本</a:t>
            </a:r>
            <a:r>
              <a:rPr lang="zh-CN" altLang="en-US" sz="2400" dirty="0" smtClean="0">
                <a:solidFill>
                  <a:schemeClr val="tx1"/>
                </a:solidFill>
              </a:rPr>
              <a:t>能</a:t>
            </a:r>
            <a:r>
              <a:rPr lang="zh-CN" altLang="zh-CN" sz="2400" dirty="0" smtClean="0">
                <a:solidFill>
                  <a:schemeClr val="tx1"/>
                </a:solidFill>
              </a:rPr>
              <a:t>代表</a:t>
            </a:r>
            <a:r>
              <a:rPr lang="zh-CN" altLang="zh-CN" sz="2400" dirty="0">
                <a:solidFill>
                  <a:schemeClr val="tx1"/>
                </a:solidFill>
              </a:rPr>
              <a:t>要推论的</a:t>
            </a:r>
            <a:r>
              <a:rPr lang="zh-CN" altLang="zh-CN" sz="2400" dirty="0" smtClean="0">
                <a:solidFill>
                  <a:schemeClr val="tx1"/>
                </a:solidFill>
              </a:rPr>
              <a:t>总体。</a:t>
            </a:r>
            <a:endParaRPr lang="en-US" altLang="zh-CN" sz="2400" dirty="0" smtClean="0">
              <a:solidFill>
                <a:schemeClr val="tx1"/>
              </a:solidFill>
            </a:endParaRPr>
          </a:p>
          <a:p>
            <a:pPr>
              <a:lnSpc>
                <a:spcPts val="3000"/>
              </a:lnSpc>
            </a:pPr>
            <a:r>
              <a:rPr lang="zh-CN" altLang="zh-CN" sz="2400" dirty="0" smtClean="0">
                <a:solidFill>
                  <a:srgbClr val="C00000"/>
                </a:solidFill>
              </a:rPr>
              <a:t>第三，</a:t>
            </a:r>
            <a:r>
              <a:rPr lang="zh-CN" altLang="en-US" sz="2400" dirty="0">
                <a:solidFill>
                  <a:schemeClr val="tx1"/>
                </a:solidFill>
              </a:rPr>
              <a:t>应</a:t>
            </a:r>
            <a:r>
              <a:rPr lang="zh-CN" altLang="zh-CN" sz="2400" dirty="0" smtClean="0">
                <a:solidFill>
                  <a:schemeClr val="tx1"/>
                </a:solidFill>
              </a:rPr>
              <a:t>采用</a:t>
            </a:r>
            <a:r>
              <a:rPr lang="zh-CN" altLang="en-US" sz="2400" dirty="0" smtClean="0">
                <a:solidFill>
                  <a:schemeClr val="tx1"/>
                </a:solidFill>
              </a:rPr>
              <a:t>哪些</a:t>
            </a:r>
            <a:r>
              <a:rPr lang="zh-CN" altLang="zh-CN" sz="2400" dirty="0" smtClean="0">
                <a:solidFill>
                  <a:schemeClr val="tx1"/>
                </a:solidFill>
              </a:rPr>
              <a:t>分析</a:t>
            </a:r>
            <a:r>
              <a:rPr lang="zh-CN" altLang="zh-CN" sz="2400" dirty="0">
                <a:solidFill>
                  <a:schemeClr val="tx1"/>
                </a:solidFill>
              </a:rPr>
              <a:t>方法</a:t>
            </a:r>
            <a:r>
              <a:rPr lang="zh-CN" altLang="zh-CN" sz="2400" dirty="0" smtClean="0">
                <a:solidFill>
                  <a:schemeClr val="tx1"/>
                </a:solidFill>
              </a:rPr>
              <a:t>，帮助</a:t>
            </a:r>
            <a:r>
              <a:rPr lang="zh-CN" altLang="zh-CN" sz="2400" dirty="0">
                <a:solidFill>
                  <a:schemeClr val="tx1"/>
                </a:solidFill>
              </a:rPr>
              <a:t>我们透过现象来推断其内在规律</a:t>
            </a:r>
            <a:r>
              <a:rPr lang="zh-CN" altLang="zh-CN" sz="2400" dirty="0" smtClean="0">
                <a:solidFill>
                  <a:schemeClr val="tx1"/>
                </a:solidFill>
              </a:rPr>
              <a:t>，找出</a:t>
            </a:r>
            <a:r>
              <a:rPr lang="zh-CN" altLang="zh-CN" sz="2400" dirty="0">
                <a:solidFill>
                  <a:schemeClr val="tx1"/>
                </a:solidFill>
              </a:rPr>
              <a:t>问题的关键影响因素</a:t>
            </a:r>
            <a:r>
              <a:rPr lang="zh-CN" altLang="zh-CN" sz="2400" dirty="0" smtClean="0">
                <a:solidFill>
                  <a:schemeClr val="tx1"/>
                </a:solidFill>
              </a:rPr>
              <a:t>，</a:t>
            </a:r>
            <a:r>
              <a:rPr lang="zh-CN" altLang="en-US" sz="2400" dirty="0">
                <a:solidFill>
                  <a:schemeClr val="tx1"/>
                </a:solidFill>
              </a:rPr>
              <a:t>并且</a:t>
            </a:r>
            <a:r>
              <a:rPr lang="zh-CN" altLang="zh-CN" sz="2400" dirty="0" smtClean="0">
                <a:solidFill>
                  <a:schemeClr val="tx1"/>
                </a:solidFill>
              </a:rPr>
              <a:t>如何</a:t>
            </a:r>
            <a:r>
              <a:rPr lang="zh-CN" altLang="zh-CN" sz="2400" dirty="0">
                <a:solidFill>
                  <a:schemeClr val="tx1"/>
                </a:solidFill>
              </a:rPr>
              <a:t>验证分析结果的可靠性</a:t>
            </a:r>
            <a:r>
              <a:rPr lang="zh-CN" altLang="zh-CN" sz="2400" dirty="0" smtClean="0">
                <a:solidFill>
                  <a:schemeClr val="tx1"/>
                </a:solidFill>
              </a:rPr>
              <a:t>。</a:t>
            </a:r>
            <a:endParaRPr lang="en-US" altLang="zh-CN" sz="2400" dirty="0" smtClean="0">
              <a:solidFill>
                <a:schemeClr val="tx1"/>
              </a:solidFill>
            </a:endParaRPr>
          </a:p>
          <a:p>
            <a:pPr>
              <a:lnSpc>
                <a:spcPts val="3000"/>
              </a:lnSpc>
            </a:pPr>
            <a:r>
              <a:rPr lang="zh-CN" altLang="zh-CN" sz="2400" dirty="0" smtClean="0">
                <a:solidFill>
                  <a:srgbClr val="C00000"/>
                </a:solidFill>
              </a:rPr>
              <a:t>第四</a:t>
            </a:r>
            <a:r>
              <a:rPr lang="zh-CN" altLang="zh-CN" sz="2400" dirty="0">
                <a:solidFill>
                  <a:srgbClr val="C00000"/>
                </a:solidFill>
              </a:rPr>
              <a:t>，</a:t>
            </a:r>
            <a:r>
              <a:rPr lang="zh-CN" altLang="zh-CN" sz="2400" dirty="0">
                <a:solidFill>
                  <a:schemeClr val="tx1"/>
                </a:solidFill>
              </a:rPr>
              <a:t>形成分析报告，提出切实可行的解决方案。</a:t>
            </a:r>
            <a:endParaRPr lang="zh-CN" altLang="zh-CN" sz="2400" dirty="0">
              <a:solidFill>
                <a:schemeClr val="tx1"/>
              </a:solidFill>
            </a:endParaRPr>
          </a:p>
        </p:txBody>
      </p:sp>
      <p:sp>
        <p:nvSpPr>
          <p:cNvPr id="2" name="日期占位符 1"/>
          <p:cNvSpPr>
            <a:spLocks noGrp="1"/>
          </p:cNvSpPr>
          <p:nvPr>
            <p:ph type="dt" sz="half" idx="10"/>
          </p:nvPr>
        </p:nvSpPr>
        <p:spPr/>
        <p:txBody>
          <a:bodyPr/>
          <a:lstStyle/>
          <a:p>
            <a:pPr>
              <a:defRPr/>
            </a:pPr>
            <a:fld id="{044DBC65-FB17-49BC-B227-7818A91FAD5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3508" y="908720"/>
            <a:ext cx="8856984" cy="3365024"/>
          </a:xfrm>
          <a:prstGeom prst="rect">
            <a:avLst/>
          </a:prstGeom>
        </p:spPr>
        <p:txBody>
          <a:bodyPr wrap="square">
            <a:spAutoFit/>
          </a:bodyPr>
          <a:lstStyle/>
          <a:p>
            <a:pPr>
              <a:spcAft>
                <a:spcPts val="800"/>
              </a:spcAft>
            </a:pPr>
            <a:r>
              <a:rPr lang="zh-CN" altLang="zh-CN" sz="2800" dirty="0">
                <a:solidFill>
                  <a:schemeClr val="tx1"/>
                </a:solidFill>
                <a:latin typeface="宋体" panose="02010600030101010101" pitchFamily="2" charset="-122"/>
              </a:rPr>
              <a:t>（</a:t>
            </a:r>
            <a:r>
              <a:rPr lang="en-US" altLang="zh-CN" sz="2800" dirty="0">
                <a:solidFill>
                  <a:schemeClr val="tx1"/>
                </a:solidFill>
                <a:latin typeface="宋体" panose="02010600030101010101" pitchFamily="2" charset="-122"/>
              </a:rPr>
              <a:t>1</a:t>
            </a:r>
            <a:r>
              <a:rPr lang="zh-CN" altLang="zh-CN" sz="2800" dirty="0">
                <a:solidFill>
                  <a:schemeClr val="tx1"/>
                </a:solidFill>
                <a:latin typeface="宋体" panose="02010600030101010101" pitchFamily="2" charset="-122"/>
              </a:rPr>
              <a:t>）</a:t>
            </a:r>
            <a:r>
              <a:rPr lang="zh-CN" altLang="zh-CN" sz="2800" dirty="0" smtClean="0">
                <a:solidFill>
                  <a:schemeClr val="tx1"/>
                </a:solidFill>
                <a:latin typeface="宋体" panose="02010600030101010101" pitchFamily="2" charset="-122"/>
              </a:rPr>
              <a:t>数据</a:t>
            </a:r>
            <a:r>
              <a:rPr lang="zh-CN" altLang="en-US" sz="2800" dirty="0" smtClean="0">
                <a:solidFill>
                  <a:schemeClr val="tx1"/>
                </a:solidFill>
                <a:latin typeface="宋体" panose="02010600030101010101" pitchFamily="2" charset="-122"/>
              </a:rPr>
              <a:t>的</a:t>
            </a:r>
            <a:r>
              <a:rPr lang="zh-CN" altLang="zh-CN" sz="2800" dirty="0" smtClean="0">
                <a:solidFill>
                  <a:schemeClr val="tx1"/>
                </a:solidFill>
                <a:latin typeface="宋体" panose="02010600030101010101" pitchFamily="2" charset="-122"/>
              </a:rPr>
              <a:t>采集</a:t>
            </a:r>
            <a:r>
              <a:rPr lang="zh-CN" altLang="en-US" sz="2800" dirty="0" smtClean="0">
                <a:solidFill>
                  <a:schemeClr val="tx1"/>
                </a:solidFill>
                <a:latin typeface="宋体" panose="02010600030101010101" pitchFamily="2" charset="-122"/>
              </a:rPr>
              <a:t>及处理</a:t>
            </a:r>
            <a:endParaRPr lang="zh-CN" altLang="zh-CN" sz="2800" dirty="0">
              <a:solidFill>
                <a:schemeClr val="tx1"/>
              </a:solidFill>
              <a:latin typeface="宋体" panose="02010600030101010101" pitchFamily="2" charset="-122"/>
            </a:endParaRPr>
          </a:p>
          <a:p>
            <a:pPr marL="457200" indent="-457200">
              <a:spcAft>
                <a:spcPts val="1200"/>
              </a:spcAft>
              <a:buClr>
                <a:srgbClr val="FF0000"/>
              </a:buClr>
              <a:buFont typeface="+mj-ea"/>
              <a:buAutoNum type="circleNumDbPlain"/>
            </a:pPr>
            <a:r>
              <a:rPr lang="zh-CN" altLang="zh-CN" sz="2400" dirty="0" smtClean="0">
                <a:solidFill>
                  <a:schemeClr val="tx1"/>
                </a:solidFill>
                <a:latin typeface="宋体" panose="02010600030101010101" pitchFamily="2" charset="-122"/>
              </a:rPr>
              <a:t>于</a:t>
            </a:r>
            <a:r>
              <a:rPr lang="zh-CN" altLang="zh-CN" sz="2400" dirty="0">
                <a:solidFill>
                  <a:schemeClr val="tx1"/>
                </a:solidFill>
                <a:latin typeface="宋体" panose="02010600030101010101" pitchFamily="2" charset="-122"/>
              </a:rPr>
              <a:t>本例而言</a:t>
            </a:r>
            <a:r>
              <a:rPr lang="zh-CN" altLang="zh-CN" sz="2400" dirty="0" smtClean="0">
                <a:solidFill>
                  <a:schemeClr val="tx1"/>
                </a:solidFill>
                <a:latin typeface="宋体" panose="02010600030101010101" pitchFamily="2" charset="-122"/>
              </a:rPr>
              <a:t>，采用</a:t>
            </a:r>
            <a:r>
              <a:rPr lang="zh-CN" altLang="zh-CN" sz="2400" dirty="0">
                <a:solidFill>
                  <a:schemeClr val="tx1"/>
                </a:solidFill>
                <a:latin typeface="宋体" panose="02010600030101010101" pitchFamily="2" charset="-122"/>
              </a:rPr>
              <a:t>调查问卷形式进行数据收集</a:t>
            </a:r>
            <a:r>
              <a:rPr lang="zh-CN" altLang="zh-CN" sz="2400" dirty="0" smtClean="0">
                <a:solidFill>
                  <a:schemeClr val="tx1"/>
                </a:solidFill>
                <a:latin typeface="宋体" panose="02010600030101010101" pitchFamily="2" charset="-122"/>
              </a:rPr>
              <a:t>，并</a:t>
            </a:r>
            <a:r>
              <a:rPr lang="zh-CN" altLang="zh-CN" sz="2400" dirty="0">
                <a:solidFill>
                  <a:schemeClr val="tx1"/>
                </a:solidFill>
                <a:latin typeface="宋体" panose="02010600030101010101" pitchFamily="2" charset="-122"/>
              </a:rPr>
              <a:t>委托调查公司收集</a:t>
            </a:r>
            <a:r>
              <a:rPr lang="en-US" altLang="zh-CN" sz="2400" dirty="0">
                <a:solidFill>
                  <a:schemeClr val="tx1"/>
                </a:solidFill>
                <a:latin typeface="宋体" panose="02010600030101010101" pitchFamily="2" charset="-122"/>
              </a:rPr>
              <a:t>1000</a:t>
            </a:r>
            <a:r>
              <a:rPr lang="zh-CN" altLang="zh-CN" sz="2400" dirty="0">
                <a:solidFill>
                  <a:schemeClr val="tx1"/>
                </a:solidFill>
                <a:latin typeface="宋体" panose="02010600030101010101" pitchFamily="2" charset="-122"/>
              </a:rPr>
              <a:t>份问卷，调查对象仅限于“对过去三个月间（不限时间段）至少光顾过一次这家连锁餐厅”的设定给出肯定答复的顾客</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457200" indent="-457200">
              <a:buClr>
                <a:srgbClr val="FF0000"/>
              </a:buClr>
              <a:buFont typeface="+mj-ea"/>
              <a:buAutoNum type="circleNumDbPlain"/>
            </a:pPr>
            <a:r>
              <a:rPr lang="zh-CN" altLang="en-US" sz="2400" dirty="0" smtClean="0">
                <a:solidFill>
                  <a:schemeClr val="tx1"/>
                </a:solidFill>
                <a:latin typeface="宋体" panose="02010600030101010101" pitchFamily="2" charset="-122"/>
              </a:rPr>
              <a:t>将</a:t>
            </a:r>
            <a:r>
              <a:rPr lang="zh-CN" altLang="en-US" sz="2400" dirty="0">
                <a:solidFill>
                  <a:schemeClr val="tx1"/>
                </a:solidFill>
                <a:latin typeface="宋体" panose="02010600030101010101" pitchFamily="2" charset="-122"/>
              </a:rPr>
              <a:t>调查问卷的</a:t>
            </a:r>
            <a:r>
              <a:rPr lang="zh-CN" altLang="zh-CN" sz="2400" dirty="0">
                <a:solidFill>
                  <a:schemeClr val="tx1"/>
                </a:solidFill>
                <a:latin typeface="宋体" panose="02010600030101010101" pitchFamily="2" charset="-122"/>
              </a:rPr>
              <a:t>数据转换</a:t>
            </a:r>
            <a:r>
              <a:rPr lang="zh-CN" altLang="en-US" sz="2400" dirty="0">
                <a:solidFill>
                  <a:schemeClr val="tx1"/>
                </a:solidFill>
                <a:latin typeface="宋体" panose="02010600030101010101" pitchFamily="2" charset="-122"/>
              </a:rPr>
              <a:t>为</a:t>
            </a:r>
            <a:r>
              <a:rPr lang="zh-CN" altLang="zh-CN" sz="2400" dirty="0">
                <a:solidFill>
                  <a:schemeClr val="tx1"/>
                </a:solidFill>
                <a:latin typeface="宋体" panose="02010600030101010101" pitchFamily="2" charset="-122"/>
              </a:rPr>
              <a:t>可供分析的</a:t>
            </a:r>
            <a:r>
              <a:rPr lang="en-US" altLang="zh-CN" sz="2400" dirty="0">
                <a:solidFill>
                  <a:schemeClr val="tx1"/>
                </a:solidFill>
                <a:latin typeface="宋体" panose="02010600030101010101" pitchFamily="2" charset="-122"/>
              </a:rPr>
              <a:t>Excel</a:t>
            </a:r>
            <a:r>
              <a:rPr lang="zh-CN" altLang="zh-CN" sz="2400" dirty="0">
                <a:solidFill>
                  <a:schemeClr val="tx1"/>
                </a:solidFill>
                <a:latin typeface="宋体" panose="02010600030101010101" pitchFamily="2" charset="-122"/>
              </a:rPr>
              <a:t>数据</a:t>
            </a:r>
            <a:r>
              <a:rPr lang="zh-CN" altLang="en-US" sz="2400" dirty="0">
                <a:solidFill>
                  <a:schemeClr val="tx1"/>
                </a:solidFill>
                <a:latin typeface="宋体" panose="02010600030101010101" pitchFamily="2" charset="-122"/>
              </a:rPr>
              <a:t>，并</a:t>
            </a:r>
            <a:r>
              <a:rPr lang="zh-CN" altLang="zh-CN" sz="2400" dirty="0">
                <a:solidFill>
                  <a:schemeClr val="tx1"/>
                </a:solidFill>
                <a:latin typeface="宋体" panose="02010600030101010101" pitchFamily="2" charset="-122"/>
              </a:rPr>
              <a:t>追加“总消费金额”数据列</a:t>
            </a:r>
            <a:r>
              <a:rPr lang="en-US" altLang="zh-CN" sz="2400" dirty="0">
                <a:solidFill>
                  <a:schemeClr val="tx1"/>
                </a:solidFill>
                <a:latin typeface="宋体" panose="02010600030101010101" pitchFamily="2" charset="-122"/>
              </a:rPr>
              <a:t> </a:t>
            </a:r>
            <a:r>
              <a:rPr lang="zh-CN" altLang="en-US" sz="2400" dirty="0">
                <a:solidFill>
                  <a:schemeClr val="tx1"/>
                </a:solidFill>
                <a:latin typeface="宋体" panose="02010600030101010101" pitchFamily="2" charset="-122"/>
              </a:rPr>
              <a:t>和</a:t>
            </a:r>
            <a:r>
              <a:rPr lang="zh-CN" altLang="zh-CN" sz="2400" dirty="0">
                <a:solidFill>
                  <a:schemeClr val="tx1"/>
                </a:solidFill>
                <a:latin typeface="宋体" panose="02010600030101010101" pitchFamily="2" charset="-122"/>
              </a:rPr>
              <a:t>“年龄分类</a:t>
            </a:r>
            <a:r>
              <a:rPr lang="zh-CN" altLang="en-US"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20</a:t>
            </a:r>
            <a:r>
              <a:rPr lang="zh-CN" altLang="zh-CN" sz="2400" dirty="0">
                <a:solidFill>
                  <a:schemeClr val="tx1"/>
                </a:solidFill>
                <a:latin typeface="宋体" panose="02010600030101010101" pitchFamily="2" charset="-122"/>
              </a:rPr>
              <a:t>岁以下” “</a:t>
            </a:r>
            <a:r>
              <a:rPr lang="en-US" altLang="zh-CN" sz="2400" dirty="0">
                <a:solidFill>
                  <a:schemeClr val="tx1"/>
                </a:solidFill>
                <a:latin typeface="宋体" panose="02010600030101010101" pitchFamily="2" charset="-122"/>
              </a:rPr>
              <a:t>21-39</a:t>
            </a:r>
            <a:r>
              <a:rPr lang="zh-CN" altLang="zh-CN" sz="2400" dirty="0">
                <a:solidFill>
                  <a:schemeClr val="tx1"/>
                </a:solidFill>
                <a:latin typeface="宋体" panose="02010600030101010101" pitchFamily="2" charset="-122"/>
              </a:rPr>
              <a:t>岁” “</a:t>
            </a:r>
            <a:r>
              <a:rPr lang="en-US" altLang="zh-CN" sz="2400" dirty="0">
                <a:solidFill>
                  <a:schemeClr val="tx1"/>
                </a:solidFill>
                <a:latin typeface="宋体" panose="02010600030101010101" pitchFamily="2" charset="-122"/>
              </a:rPr>
              <a:t>40</a:t>
            </a:r>
            <a:r>
              <a:rPr lang="zh-CN" altLang="zh-CN" sz="2400" dirty="0">
                <a:solidFill>
                  <a:schemeClr val="tx1"/>
                </a:solidFill>
                <a:latin typeface="宋体" panose="02010600030101010101" pitchFamily="2" charset="-122"/>
              </a:rPr>
              <a:t>岁以上” </a:t>
            </a:r>
            <a:r>
              <a:rPr lang="zh-CN" altLang="en-US"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”数据列</a:t>
            </a:r>
            <a:r>
              <a:rPr lang="en-US" altLang="zh-CN" sz="2400" dirty="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5" name="矩形 4"/>
          <p:cNvSpPr/>
          <p:nvPr/>
        </p:nvSpPr>
        <p:spPr>
          <a:xfrm>
            <a:off x="539552" y="4290045"/>
            <a:ext cx="8532948" cy="1887696"/>
          </a:xfrm>
          <a:prstGeom prst="rect">
            <a:avLst/>
          </a:prstGeom>
        </p:spPr>
        <p:txBody>
          <a:bodyPr wrap="square">
            <a:spAutoFit/>
          </a:bodyPr>
          <a:lstStyle/>
          <a:p>
            <a:pPr lvl="0">
              <a:lnSpc>
                <a:spcPts val="3500"/>
              </a:lnSpc>
            </a:pPr>
            <a:r>
              <a:rPr lang="zh-CN" altLang="zh-CN" sz="2400" dirty="0" smtClean="0">
                <a:solidFill>
                  <a:srgbClr val="C00000"/>
                </a:solidFill>
                <a:latin typeface="宋体" panose="02010600030101010101" pitchFamily="2" charset="-122"/>
              </a:rPr>
              <a:t>计算公式：</a:t>
            </a:r>
            <a:endParaRPr lang="en-US" altLang="zh-CN" sz="2400" dirty="0" smtClean="0">
              <a:solidFill>
                <a:srgbClr val="C00000"/>
              </a:solidFill>
              <a:latin typeface="宋体" panose="02010600030101010101" pitchFamily="2" charset="-122"/>
            </a:endParaRPr>
          </a:p>
          <a:p>
            <a:pPr marL="612140" lvl="0" indent="-457200">
              <a:lnSpc>
                <a:spcPts val="3500"/>
              </a:lnSpc>
              <a:buBlip>
                <a:blip r:embed="rId1"/>
              </a:buBlip>
            </a:pPr>
            <a:r>
              <a:rPr lang="zh-CN" altLang="zh-CN" sz="2400" dirty="0" smtClean="0">
                <a:solidFill>
                  <a:schemeClr val="tx1"/>
                </a:solidFill>
                <a:latin typeface="宋体" panose="02010600030101010101" pitchFamily="2" charset="-122"/>
              </a:rPr>
              <a:t>总</a:t>
            </a:r>
            <a:r>
              <a:rPr lang="zh-CN" altLang="zh-CN" sz="2400" dirty="0">
                <a:solidFill>
                  <a:schemeClr val="tx1"/>
                </a:solidFill>
                <a:latin typeface="宋体" panose="02010600030101010101" pitchFamily="2" charset="-122"/>
              </a:rPr>
              <a:t>消费金额</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光顾次数 </a:t>
            </a:r>
            <a:r>
              <a:rPr lang="en-US" altLang="zh-CN" sz="2400" dirty="0">
                <a:solidFill>
                  <a:schemeClr val="tx1"/>
                </a:solidFill>
                <a:latin typeface="宋体" panose="02010600030101010101" pitchFamily="2" charset="-122"/>
              </a:rPr>
              <a:t>Ҳ </a:t>
            </a:r>
            <a:r>
              <a:rPr lang="zh-CN" altLang="zh-CN" sz="2400" dirty="0">
                <a:solidFill>
                  <a:schemeClr val="tx1"/>
                </a:solidFill>
                <a:latin typeface="宋体" panose="02010600030101010101" pitchFamily="2" charset="-122"/>
              </a:rPr>
              <a:t>消费</a:t>
            </a:r>
            <a:r>
              <a:rPr lang="zh-CN" altLang="zh-CN" sz="2400" dirty="0" smtClean="0">
                <a:solidFill>
                  <a:schemeClr val="tx1"/>
                </a:solidFill>
                <a:latin typeface="宋体" panose="02010600030101010101" pitchFamily="2" charset="-122"/>
              </a:rPr>
              <a:t>金额</a:t>
            </a:r>
            <a:endParaRPr lang="en-US" altLang="zh-CN" sz="2400" dirty="0" smtClean="0">
              <a:solidFill>
                <a:schemeClr val="tx1"/>
              </a:solidFill>
              <a:latin typeface="宋体" panose="02010600030101010101" pitchFamily="2" charset="-122"/>
            </a:endParaRPr>
          </a:p>
          <a:p>
            <a:pPr marL="612140" lvl="0" indent="-457200">
              <a:lnSpc>
                <a:spcPts val="3500"/>
              </a:lnSpc>
              <a:buBlip>
                <a:blip r:embed="rId1"/>
              </a:buBlip>
            </a:pPr>
            <a:r>
              <a:rPr lang="zh-CN" altLang="zh-CN" sz="2400" dirty="0" smtClean="0">
                <a:solidFill>
                  <a:schemeClr val="tx1"/>
                </a:solidFill>
                <a:latin typeface="宋体" panose="02010600030101010101" pitchFamily="2" charset="-122"/>
              </a:rPr>
              <a:t>年龄分类</a:t>
            </a:r>
            <a:r>
              <a:rPr lang="en-US" altLang="zh-CN" sz="2400" dirty="0" smtClean="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IF((B2&lt;=20,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20</a:t>
            </a:r>
            <a:r>
              <a:rPr lang="zh-CN" altLang="zh-CN" sz="2400" dirty="0">
                <a:solidFill>
                  <a:schemeClr val="tx1"/>
                </a:solidFill>
                <a:latin typeface="宋体" panose="02010600030101010101" pitchFamily="2" charset="-122"/>
              </a:rPr>
              <a:t>岁以下″</a:t>
            </a:r>
            <a:r>
              <a:rPr lang="en-US" altLang="zh-CN" sz="2400" dirty="0">
                <a:solidFill>
                  <a:schemeClr val="tx1"/>
                </a:solidFill>
                <a:latin typeface="宋体" panose="02010600030101010101" pitchFamily="2" charset="-122"/>
              </a:rPr>
              <a:t>,IF(B2&lt;40,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21-39</a:t>
            </a:r>
            <a:r>
              <a:rPr lang="zh-CN" altLang="zh-CN" sz="2400" dirty="0">
                <a:solidFill>
                  <a:schemeClr val="tx1"/>
                </a:solidFill>
                <a:latin typeface="宋体" panose="02010600030101010101" pitchFamily="2" charset="-122"/>
              </a:rPr>
              <a:t>岁″</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40</a:t>
            </a:r>
            <a:r>
              <a:rPr lang="zh-CN" altLang="zh-CN" sz="2400" dirty="0">
                <a:solidFill>
                  <a:schemeClr val="tx1"/>
                </a:solidFill>
                <a:latin typeface="宋体" panose="02010600030101010101" pitchFamily="2" charset="-122"/>
              </a:rPr>
              <a:t>岁以上″</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2" name="动作按钮: 自定义 1">
            <a:hlinkClick r:id="" action="ppaction://hlinkshowjump?jump=nextslide" highlightClick="1"/>
          </p:cNvPr>
          <p:cNvSpPr/>
          <p:nvPr/>
        </p:nvSpPr>
        <p:spPr bwMode="auto">
          <a:xfrm>
            <a:off x="6948264" y="2636912"/>
            <a:ext cx="1656184" cy="468052"/>
          </a:xfrm>
          <a:prstGeom prst="actionButtonBlank">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prst="cross"/>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调查问卷表</a:t>
            </a:r>
            <a:endParaRPr kumimoji="0" lang="zh-CN" altLang="en-US" sz="22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endParaRPr>
          </a:p>
        </p:txBody>
      </p:sp>
      <p:sp>
        <p:nvSpPr>
          <p:cNvPr id="3" name="动作按钮: 自定义 2">
            <a:hlinkClick r:id="rId2" action="ppaction://hlinksldjump" highlightClick="1"/>
          </p:cNvPr>
          <p:cNvSpPr/>
          <p:nvPr/>
        </p:nvSpPr>
        <p:spPr bwMode="auto">
          <a:xfrm>
            <a:off x="6636404" y="3925936"/>
            <a:ext cx="1968044" cy="475172"/>
          </a:xfrm>
          <a:prstGeom prst="actionButtonBlank">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prst="cross"/>
          </a:sp3d>
        </p:spPr>
        <p:txBody>
          <a:bodyPr vert="horz" wrap="square" lIns="91440" tIns="45720" rIns="91440" bIns="45720" numCol="1" rtlCol="0" anchor="t" anchorCtr="0" compatLnSpc="1"/>
          <a:lstStyle/>
          <a:p>
            <a:r>
              <a:rPr lang="zh-CN" altLang="zh-CN" dirty="0">
                <a:solidFill>
                  <a:srgbClr val="C00000"/>
                </a:solidFill>
              </a:rPr>
              <a:t>问卷调查</a:t>
            </a:r>
            <a:r>
              <a:rPr lang="zh-CN" altLang="zh-CN" dirty="0" smtClean="0">
                <a:solidFill>
                  <a:srgbClr val="C00000"/>
                </a:solidFill>
              </a:rPr>
              <a:t>结果</a:t>
            </a:r>
            <a:endParaRPr lang="zh-CN" altLang="zh-CN" dirty="0">
              <a:solidFill>
                <a:srgbClr val="C00000"/>
              </a:solidFill>
            </a:endParaRPr>
          </a:p>
        </p:txBody>
      </p:sp>
      <p:sp>
        <p:nvSpPr>
          <p:cNvPr id="7" name="动作按钮: 前进或下一项 6">
            <a:hlinkClick r:id="rId3" action="ppaction://hlinksldjump" highlightClick="1"/>
          </p:cNvPr>
          <p:cNvSpPr/>
          <p:nvPr/>
        </p:nvSpPr>
        <p:spPr bwMode="auto">
          <a:xfrm>
            <a:off x="7994080" y="6133117"/>
            <a:ext cx="1042416" cy="608251"/>
          </a:xfrm>
          <a:prstGeom prst="actionButtonForwardNext">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8" name="日期占位符 7"/>
          <p:cNvSpPr>
            <a:spLocks noGrp="1"/>
          </p:cNvSpPr>
          <p:nvPr>
            <p:ph type="dt" sz="half" idx="10"/>
          </p:nvPr>
        </p:nvSpPr>
        <p:spPr/>
        <p:txBody>
          <a:bodyPr/>
          <a:lstStyle/>
          <a:p>
            <a:pPr>
              <a:defRPr/>
            </a:pPr>
            <a:fld id="{6B64F506-8260-4EC1-9038-58B04C7006F5}" type="datetime1">
              <a:rPr lang="zh-CN" altLang="en-US" smtClean="0"/>
            </a:fld>
            <a:endParaRPr lang="zh-CN" altLang="zh-CN"/>
          </a:p>
        </p:txBody>
      </p:sp>
      <p:sp>
        <p:nvSpPr>
          <p:cNvPr id="9" name="页脚占位符 8"/>
          <p:cNvSpPr>
            <a:spLocks noGrp="1"/>
          </p:cNvSpPr>
          <p:nvPr>
            <p:ph type="ftr" sz="quarter" idx="11"/>
          </p:nvPr>
        </p:nvSpPr>
        <p:spPr/>
        <p:txBody>
          <a:bodyPr/>
          <a:lstStyle/>
          <a:p>
            <a:pPr>
              <a:defRPr/>
            </a:pPr>
            <a:endParaRPr lang="zh-CN" altLang="zh-CN"/>
          </a:p>
        </p:txBody>
      </p:sp>
      <p:sp>
        <p:nvSpPr>
          <p:cNvPr id="10" name="灯片编号占位符 9"/>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pic>
        <p:nvPicPr>
          <p:cNvPr id="107522"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16972" t="13237" r="16686" b="11229"/>
          <a:stretch>
            <a:fillRect/>
          </a:stretch>
        </p:blipFill>
        <p:spPr bwMode="auto">
          <a:xfrm>
            <a:off x="35496" y="836713"/>
            <a:ext cx="9108504" cy="586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动作按钮: 结束 1">
            <a:hlinkClick r:id="" action="ppaction://hlinkshowjump?jump=previousslide" highlightClick="1"/>
          </p:cNvPr>
          <p:cNvSpPr/>
          <p:nvPr/>
        </p:nvSpPr>
        <p:spPr bwMode="auto">
          <a:xfrm>
            <a:off x="7994080" y="6129300"/>
            <a:ext cx="1042416" cy="543220"/>
          </a:xfrm>
          <a:prstGeom prst="actionButtonEnd">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3" name="日期占位符 2"/>
          <p:cNvSpPr>
            <a:spLocks noGrp="1"/>
          </p:cNvSpPr>
          <p:nvPr>
            <p:ph type="dt" sz="half" idx="10"/>
          </p:nvPr>
        </p:nvSpPr>
        <p:spPr/>
        <p:txBody>
          <a:bodyPr/>
          <a:lstStyle/>
          <a:p>
            <a:pPr>
              <a:defRPr/>
            </a:pPr>
            <a:fld id="{7EADF85D-B3F1-45AC-A251-F3AF99636E7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pic>
        <p:nvPicPr>
          <p:cNvPr id="3" name="图片 3"/>
          <p:cNvPicPr>
            <a:picLocks noChangeAspect="1" noChangeArrowheads="1"/>
          </p:cNvPicPr>
          <p:nvPr/>
        </p:nvPicPr>
        <p:blipFill rotWithShape="1">
          <a:blip r:embed="rId1">
            <a:extLst>
              <a:ext uri="{28A0092B-C50C-407E-A947-70E740481C1C}">
                <a14:useLocalDpi xmlns:a14="http://schemas.microsoft.com/office/drawing/2010/main" val="0"/>
              </a:ext>
            </a:extLst>
          </a:blip>
          <a:srcRect l="14302" t="7165" r="14919" b="44029"/>
          <a:stretch>
            <a:fillRect/>
          </a:stretch>
        </p:blipFill>
        <p:spPr bwMode="auto">
          <a:xfrm>
            <a:off x="72008" y="908720"/>
            <a:ext cx="9071992" cy="543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动作按钮: 结束 6">
            <a:hlinkClick r:id="rId2" action="ppaction://hlinksldjump" highlightClick="1"/>
          </p:cNvPr>
          <p:cNvSpPr/>
          <p:nvPr/>
        </p:nvSpPr>
        <p:spPr bwMode="auto">
          <a:xfrm>
            <a:off x="7994080" y="6234152"/>
            <a:ext cx="1042416" cy="543220"/>
          </a:xfrm>
          <a:prstGeom prst="actionButtonEnd">
            <a:avLst/>
          </a:prstGeom>
          <a:solidFill>
            <a:schemeClr val="bg1">
              <a:lumMod val="8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208D8C96-B26F-423C-BCE3-BFC58E44A00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944724"/>
            <a:ext cx="8460940" cy="1515800"/>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2</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销售影响因素关联性</a:t>
            </a:r>
            <a:r>
              <a:rPr lang="zh-CN" altLang="zh-CN" sz="2400" dirty="0" smtClean="0">
                <a:solidFill>
                  <a:schemeClr val="tx1"/>
                </a:solidFill>
                <a:latin typeface="宋体" panose="02010600030101010101" pitchFamily="2" charset="-122"/>
              </a:rPr>
              <a:t>分析</a:t>
            </a:r>
            <a:endParaRPr lang="zh-CN" altLang="zh-CN" sz="2400" dirty="0">
              <a:solidFill>
                <a:schemeClr val="tx1"/>
              </a:solidFill>
              <a:latin typeface="宋体" panose="02010600030101010101" pitchFamily="2" charset="-122"/>
            </a:endParaRPr>
          </a:p>
          <a:p>
            <a:pPr>
              <a:lnSpc>
                <a:spcPts val="35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所谓</a:t>
            </a:r>
            <a:r>
              <a:rPr lang="zh-CN" altLang="zh-CN" sz="2400" dirty="0">
                <a:solidFill>
                  <a:schemeClr val="tx1"/>
                </a:solidFill>
                <a:latin typeface="宋体" panose="02010600030101010101" pitchFamily="2" charset="-122"/>
              </a:rPr>
              <a:t>关联性是指两个因素之间存在的联系。在样本数据项</a:t>
            </a:r>
            <a:r>
              <a:rPr lang="zh-CN" altLang="zh-CN" sz="2400" dirty="0" smtClean="0">
                <a:solidFill>
                  <a:schemeClr val="tx1"/>
                </a:solidFill>
                <a:latin typeface="宋体" panose="02010600030101010101" pitchFamily="2" charset="-122"/>
              </a:rPr>
              <a:t>中</a:t>
            </a:r>
            <a:r>
              <a:rPr lang="zh-CN" altLang="en-US"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8" name="矩形 7"/>
          <p:cNvSpPr/>
          <p:nvPr/>
        </p:nvSpPr>
        <p:spPr>
          <a:xfrm>
            <a:off x="935596" y="2348880"/>
            <a:ext cx="7308812" cy="2336537"/>
          </a:xfrm>
          <a:prstGeom prst="rect">
            <a:avLst/>
          </a:prstGeom>
        </p:spPr>
        <p:txBody>
          <a:bodyPr wrap="square">
            <a:spAutoFit/>
          </a:bodyPr>
          <a:lstStyle/>
          <a:p>
            <a:pPr marL="342900" indent="-342900">
              <a:lnSpc>
                <a:spcPts val="3500"/>
              </a:lnSpc>
              <a:buBlip>
                <a:blip r:embed="rId1"/>
              </a:buBlip>
            </a:pPr>
            <a:r>
              <a:rPr lang="zh-CN" altLang="zh-CN" sz="2400" dirty="0" smtClean="0">
                <a:solidFill>
                  <a:schemeClr val="tx1"/>
                </a:solidFill>
                <a:latin typeface="宋体" panose="02010600030101010101" pitchFamily="2" charset="-122"/>
              </a:rPr>
              <a:t>选择</a:t>
            </a:r>
            <a:r>
              <a:rPr lang="zh-CN" altLang="zh-CN" sz="2400" dirty="0">
                <a:solidFill>
                  <a:schemeClr val="tx1"/>
                </a:solidFill>
                <a:latin typeface="宋体" panose="02010600030101010101" pitchFamily="2" charset="-122"/>
              </a:rPr>
              <a:t>与销售额挂钩的指标（过去</a:t>
            </a:r>
            <a:r>
              <a:rPr lang="en-US" altLang="zh-CN" sz="2400" dirty="0">
                <a:solidFill>
                  <a:schemeClr val="tx1"/>
                </a:solidFill>
                <a:latin typeface="宋体" panose="02010600030101010101" pitchFamily="2" charset="-122"/>
              </a:rPr>
              <a:t>3</a:t>
            </a:r>
            <a:r>
              <a:rPr lang="zh-CN" altLang="zh-CN" sz="2400" dirty="0">
                <a:solidFill>
                  <a:schemeClr val="tx1"/>
                </a:solidFill>
                <a:latin typeface="宋体" panose="02010600030101010101" pitchFamily="2" charset="-122"/>
              </a:rPr>
              <a:t>个月晚间时段总消费金额）作为</a:t>
            </a:r>
            <a:r>
              <a:rPr lang="zh-CN" altLang="zh-CN" sz="2400" dirty="0" smtClean="0">
                <a:solidFill>
                  <a:schemeClr val="tx1"/>
                </a:solidFill>
                <a:latin typeface="宋体" panose="02010600030101010101" pitchFamily="2" charset="-122"/>
              </a:rPr>
              <a:t>“输出结果”</a:t>
            </a:r>
            <a:endParaRPr lang="en-US" altLang="zh-CN" sz="2400" dirty="0" smtClean="0">
              <a:solidFill>
                <a:schemeClr val="tx1"/>
              </a:solidFill>
              <a:latin typeface="宋体" panose="02010600030101010101" pitchFamily="2" charset="-122"/>
            </a:endParaRPr>
          </a:p>
          <a:p>
            <a:pPr marL="342900" indent="-342900">
              <a:lnSpc>
                <a:spcPts val="3500"/>
              </a:lnSpc>
              <a:buBlip>
                <a:blip r:embed="rId1"/>
              </a:buBlip>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所关注的分析对象（顾客）作为</a:t>
            </a:r>
            <a:r>
              <a:rPr lang="zh-CN" altLang="zh-CN" sz="2400" dirty="0" smtClean="0">
                <a:solidFill>
                  <a:schemeClr val="tx1"/>
                </a:solidFill>
                <a:latin typeface="宋体" panose="02010600030101010101" pitchFamily="2" charset="-122"/>
              </a:rPr>
              <a:t>“分析单位”</a:t>
            </a:r>
            <a:endParaRPr lang="en-US" altLang="zh-CN" sz="2400" dirty="0" smtClean="0">
              <a:solidFill>
                <a:schemeClr val="tx1"/>
              </a:solidFill>
              <a:latin typeface="宋体" panose="02010600030101010101" pitchFamily="2" charset="-122"/>
            </a:endParaRPr>
          </a:p>
          <a:p>
            <a:pPr marL="342900" indent="-342900">
              <a:lnSpc>
                <a:spcPts val="3500"/>
              </a:lnSpc>
              <a:buBlip>
                <a:blip r:embed="rId1"/>
              </a:buBlip>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余下所有对分析有意义的数据项（调查</a:t>
            </a:r>
            <a:r>
              <a:rPr lang="en-US" altLang="zh-CN" sz="2400" dirty="0">
                <a:solidFill>
                  <a:schemeClr val="tx1"/>
                </a:solidFill>
                <a:latin typeface="宋体" panose="02010600030101010101" pitchFamily="2" charset="-122"/>
              </a:rPr>
              <a:t>ID</a:t>
            </a:r>
            <a:r>
              <a:rPr lang="zh-CN" altLang="zh-CN" sz="2400" dirty="0">
                <a:solidFill>
                  <a:schemeClr val="tx1"/>
                </a:solidFill>
                <a:latin typeface="宋体" panose="02010600030101010101" pitchFamily="2" charset="-122"/>
              </a:rPr>
              <a:t>除外）作为</a:t>
            </a:r>
            <a:r>
              <a:rPr lang="zh-CN" altLang="zh-CN" sz="2400" dirty="0" smtClean="0">
                <a:solidFill>
                  <a:schemeClr val="tx1"/>
                </a:solidFill>
                <a:latin typeface="宋体" panose="02010600030101010101" pitchFamily="2" charset="-122"/>
              </a:rPr>
              <a:t>“解析变量”</a:t>
            </a:r>
            <a:endParaRPr lang="zh-CN" altLang="en-US" sz="2400" dirty="0">
              <a:latin typeface="宋体" panose="02010600030101010101" pitchFamily="2" charset="-122"/>
            </a:endParaRPr>
          </a:p>
        </p:txBody>
      </p:sp>
      <p:sp>
        <p:nvSpPr>
          <p:cNvPr id="9" name="矩形 8"/>
          <p:cNvSpPr/>
          <p:nvPr/>
        </p:nvSpPr>
        <p:spPr>
          <a:xfrm>
            <a:off x="323528" y="4653136"/>
            <a:ext cx="8460940" cy="1887696"/>
          </a:xfrm>
          <a:prstGeom prst="rect">
            <a:avLst/>
          </a:prstGeom>
        </p:spPr>
        <p:txBody>
          <a:bodyPr wrap="square">
            <a:spAutoFit/>
          </a:bodyPr>
          <a:lstStyle/>
          <a:p>
            <a:pPr>
              <a:lnSpc>
                <a:spcPts val="35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由此</a:t>
            </a:r>
            <a:r>
              <a:rPr lang="zh-CN" altLang="zh-CN" sz="2400" dirty="0">
                <a:solidFill>
                  <a:schemeClr val="tx1"/>
                </a:solidFill>
                <a:latin typeface="宋体" panose="02010600030101010101" pitchFamily="2" charset="-122"/>
              </a:rPr>
              <a:t>构成简单清晰的分析框架。通过分析每条解析变量与输出结果的关联性，找出过去</a:t>
            </a:r>
            <a:r>
              <a:rPr lang="en-US" altLang="zh-CN" sz="2400" dirty="0">
                <a:solidFill>
                  <a:schemeClr val="tx1"/>
                </a:solidFill>
                <a:latin typeface="宋体" panose="02010600030101010101" pitchFamily="2" charset="-122"/>
              </a:rPr>
              <a:t>3</a:t>
            </a:r>
            <a:r>
              <a:rPr lang="zh-CN" altLang="zh-CN" sz="2400" dirty="0">
                <a:solidFill>
                  <a:schemeClr val="tx1"/>
                </a:solidFill>
                <a:latin typeface="宋体" panose="02010600030101010101" pitchFamily="2" charset="-122"/>
              </a:rPr>
              <a:t>个月晚间时段总消费金额高和总消费金额低的顾客之间不同的特征，从中发现有用或者有趣的一些规律。</a:t>
            </a:r>
            <a:r>
              <a:rPr lang="en-US" altLang="zh-CN" sz="2400" dirty="0">
                <a:solidFill>
                  <a:schemeClr val="tx1"/>
                </a:solidFill>
                <a:latin typeface="宋体" panose="02010600030101010101" pitchFamily="2" charset="-122"/>
              </a:rPr>
              <a:t> </a:t>
            </a:r>
            <a:endParaRPr lang="zh-CN" altLang="en-US" sz="2400" dirty="0"/>
          </a:p>
        </p:txBody>
      </p:sp>
      <p:sp>
        <p:nvSpPr>
          <p:cNvPr id="2" name="日期占位符 1"/>
          <p:cNvSpPr>
            <a:spLocks noGrp="1"/>
          </p:cNvSpPr>
          <p:nvPr>
            <p:ph type="dt" sz="half" idx="10"/>
          </p:nvPr>
        </p:nvSpPr>
        <p:spPr/>
        <p:txBody>
          <a:bodyPr/>
          <a:lstStyle/>
          <a:p>
            <a:pPr>
              <a:defRPr/>
            </a:pPr>
            <a:fld id="{A9E455D2-5BE0-48ED-8444-B2CF614E101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36712"/>
            <a:ext cx="5004556" cy="892552"/>
          </a:xfrm>
          <a:prstGeom prst="rect">
            <a:avLst/>
          </a:prstGeom>
        </p:spPr>
        <p:txBody>
          <a:bodyPr wrap="square">
            <a:spAutoFit/>
          </a:bodyPr>
          <a:lstStyle/>
          <a:p>
            <a:pPr marL="457200" indent="-457200">
              <a:spcAft>
                <a:spcPts val="600"/>
              </a:spcAft>
              <a:buBlip>
                <a:blip r:embed="rId1"/>
              </a:buBlip>
            </a:pPr>
            <a:r>
              <a:rPr lang="zh-CN" altLang="zh-CN" sz="2600" dirty="0">
                <a:solidFill>
                  <a:srgbClr val="C00000"/>
                </a:solidFill>
              </a:rPr>
              <a:t>销售影响因素关联性分析</a:t>
            </a:r>
            <a:r>
              <a:rPr lang="zh-CN" altLang="zh-CN" sz="2600" dirty="0" smtClean="0">
                <a:solidFill>
                  <a:srgbClr val="C00000"/>
                </a:solidFill>
              </a:rPr>
              <a:t>方法</a:t>
            </a:r>
            <a:r>
              <a:rPr lang="zh-CN" altLang="en-US" sz="2600" dirty="0" smtClean="0">
                <a:solidFill>
                  <a:srgbClr val="C00000"/>
                </a:solidFill>
              </a:rPr>
              <a:t>：</a:t>
            </a:r>
            <a:endParaRPr lang="zh-CN" altLang="zh-CN" sz="26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2" name="矩形 1"/>
          <p:cNvSpPr/>
          <p:nvPr/>
        </p:nvSpPr>
        <p:spPr>
          <a:xfrm>
            <a:off x="71500" y="1268760"/>
            <a:ext cx="9000492" cy="5170646"/>
          </a:xfrm>
          <a:prstGeom prst="rect">
            <a:avLst/>
          </a:prstGeom>
        </p:spPr>
        <p:txBody>
          <a:bodyPr wrap="square">
            <a:spAutoFit/>
          </a:bodyPr>
          <a:lstStyle/>
          <a:p>
            <a:pPr marL="457200" indent="-457200">
              <a:buClr>
                <a:srgbClr val="C00000"/>
              </a:buClr>
              <a:buFont typeface="+mj-ea"/>
              <a:buAutoNum type="circleNumDbPlain"/>
            </a:pPr>
            <a:r>
              <a:rPr lang="zh-CN" altLang="zh-CN" dirty="0" smtClean="0">
                <a:solidFill>
                  <a:srgbClr val="C00000"/>
                </a:solidFill>
                <a:latin typeface="宋体" panose="02010600030101010101" pitchFamily="2" charset="-122"/>
              </a:rPr>
              <a:t>将</a:t>
            </a:r>
            <a:r>
              <a:rPr lang="zh-CN" altLang="zh-CN" dirty="0">
                <a:solidFill>
                  <a:srgbClr val="C00000"/>
                </a:solidFill>
                <a:latin typeface="宋体" panose="02010600030101010101" pitchFamily="2" charset="-122"/>
              </a:rPr>
              <a:t>数据分析工具设为</a:t>
            </a:r>
            <a:r>
              <a:rPr lang="zh-CN" altLang="zh-CN" dirty="0" smtClean="0">
                <a:solidFill>
                  <a:srgbClr val="C00000"/>
                </a:solidFill>
                <a:latin typeface="宋体" panose="02010600030101010101" pitchFamily="2" charset="-122"/>
              </a:rPr>
              <a:t>有效</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在</a:t>
            </a:r>
            <a:r>
              <a:rPr lang="en-US" altLang="zh-CN" dirty="0" smtClean="0">
                <a:solidFill>
                  <a:schemeClr val="tx1"/>
                </a:solidFill>
                <a:latin typeface="宋体" panose="02010600030101010101" pitchFamily="2" charset="-122"/>
              </a:rPr>
              <a:t> </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中进行数据分析，需要将“分析工具库”的加载项设为有效</a:t>
            </a:r>
            <a:r>
              <a:rPr lang="zh-CN" altLang="zh-CN" dirty="0" smtClean="0">
                <a:solidFill>
                  <a:schemeClr val="tx1"/>
                </a:solidFill>
                <a:latin typeface="宋体" panose="02010600030101010101" pitchFamily="2" charset="-122"/>
              </a:rPr>
              <a:t>。方法</a:t>
            </a:r>
            <a:r>
              <a:rPr lang="zh-CN" altLang="zh-CN" dirty="0">
                <a:solidFill>
                  <a:schemeClr val="tx1"/>
                </a:solidFill>
                <a:latin typeface="宋体" panose="02010600030101010101" pitchFamily="2" charset="-122"/>
              </a:rPr>
              <a:t>是：点击“文件选项卡”→“选项”→“加载项”，如果“活动应用程序加载项”中没有“分析工具库”选项，则需要在页面下方的“管理”处选择“</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加载项”，并点击“转到”按钮，进入“加载项”对话框，在可用加载项中勾选“分析工具库”，按下“确定”按钮即可将数据分析工具设为有效</a:t>
            </a:r>
            <a:r>
              <a:rPr lang="zh-CN" altLang="zh-CN" dirty="0" smtClean="0">
                <a:solidFill>
                  <a:schemeClr val="tx1"/>
                </a:solidFill>
                <a:latin typeface="宋体" panose="02010600030101010101" pitchFamily="2" charset="-122"/>
              </a:rPr>
              <a:t>。</a:t>
            </a:r>
            <a:endParaRPr lang="en-US" altLang="zh-CN" dirty="0" smtClean="0">
              <a:solidFill>
                <a:schemeClr val="tx1"/>
              </a:solidFill>
              <a:latin typeface="宋体" panose="02010600030101010101" pitchFamily="2" charset="-122"/>
            </a:endParaRPr>
          </a:p>
          <a:p>
            <a:pPr marL="457200" indent="-457200">
              <a:buClr>
                <a:srgbClr val="C00000"/>
              </a:buClr>
              <a:buFont typeface="+mj-ea"/>
              <a:buAutoNum type="circleNumDbPlain"/>
            </a:pPr>
            <a:r>
              <a:rPr lang="zh-CN" altLang="zh-CN" dirty="0" smtClean="0">
                <a:solidFill>
                  <a:srgbClr val="C00000"/>
                </a:solidFill>
                <a:latin typeface="宋体" panose="02010600030101010101" pitchFamily="2" charset="-122"/>
              </a:rPr>
              <a:t>展开数据分析</a:t>
            </a:r>
            <a:r>
              <a:rPr lang="zh-CN" altLang="en-US"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利用数据透视表（图）分析总消费金额与各定性变量之间的关联性，如消费总金额与性别、婚姻状况、年龄段等之间的关系。利用散点图分析消费总金额与各量化变量之间相互关联的密切程度与方向，如消费总金额与年龄、光顾次数等之间的关系；若需要进一步了解该变量与消费金额之间的依存关系，则可在此基础上</a:t>
            </a:r>
            <a:r>
              <a:rPr lang="zh-CN" altLang="zh-CN" dirty="0" smtClean="0">
                <a:solidFill>
                  <a:schemeClr val="tx1"/>
                </a:solidFill>
                <a:latin typeface="宋体" panose="02010600030101010101" pitchFamily="2" charset="-122"/>
              </a:rPr>
              <a:t>进行回归分析</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对于</a:t>
            </a:r>
            <a:r>
              <a:rPr lang="zh-CN" altLang="zh-CN" dirty="0">
                <a:solidFill>
                  <a:schemeClr val="tx1"/>
                </a:solidFill>
                <a:latin typeface="宋体" panose="02010600030101010101" pitchFamily="2" charset="-122"/>
              </a:rPr>
              <a:t>回归分析，在此不做</a:t>
            </a:r>
            <a:r>
              <a:rPr lang="zh-CN" altLang="zh-CN" dirty="0" smtClean="0">
                <a:solidFill>
                  <a:schemeClr val="tx1"/>
                </a:solidFill>
                <a:latin typeface="宋体" panose="02010600030101010101" pitchFamily="2" charset="-122"/>
              </a:rPr>
              <a:t>展开</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需要说明的是，在实际应用中，即便</a:t>
            </a:r>
            <a:r>
              <a:rPr lang="zh-CN" altLang="zh-CN" dirty="0" smtClean="0">
                <a:solidFill>
                  <a:schemeClr val="tx1"/>
                </a:solidFill>
                <a:latin typeface="宋体" panose="02010600030101010101" pitchFamily="2" charset="-122"/>
              </a:rPr>
              <a:t>是做</a:t>
            </a:r>
            <a:r>
              <a:rPr lang="zh-CN" altLang="zh-CN" dirty="0">
                <a:solidFill>
                  <a:schemeClr val="tx1"/>
                </a:solidFill>
                <a:latin typeface="宋体" panose="02010600030101010101" pitchFamily="2" charset="-122"/>
              </a:rPr>
              <a:t>回归分析，也应先从相关性分析做起。对于相关性分析结果，可利用“</a:t>
            </a:r>
            <a:r>
              <a:rPr lang="en-US" altLang="zh-CN" i="1" dirty="0">
                <a:solidFill>
                  <a:schemeClr val="accent2"/>
                </a:solidFill>
                <a:latin typeface="+mn-ea"/>
                <a:ea typeface="+mn-ea"/>
              </a:rPr>
              <a:t>t</a:t>
            </a:r>
            <a:r>
              <a:rPr lang="zh-CN" altLang="zh-CN" i="1" dirty="0">
                <a:solidFill>
                  <a:schemeClr val="accent2"/>
                </a:solidFill>
                <a:latin typeface="+mn-ea"/>
                <a:ea typeface="+mn-ea"/>
              </a:rPr>
              <a:t>检验</a:t>
            </a:r>
            <a:r>
              <a:rPr lang="zh-CN" altLang="zh-CN" dirty="0">
                <a:solidFill>
                  <a:schemeClr val="tx1"/>
                </a:solidFill>
                <a:latin typeface="宋体" panose="02010600030101010101" pitchFamily="2" charset="-122"/>
              </a:rPr>
              <a:t>”方法验证结果是否可信。</a:t>
            </a:r>
            <a:endParaRPr lang="zh-CN" altLang="zh-CN"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CB3E55F9-3BCC-4785-AD50-14FC9DFAA1E3}"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79103"/>
            <a:ext cx="8928992" cy="461665"/>
          </a:xfrm>
          <a:prstGeom prst="rect">
            <a:avLst/>
          </a:prstGeom>
        </p:spPr>
        <p:txBody>
          <a:bodyPr wrap="square">
            <a:spAutoFit/>
          </a:bodyPr>
          <a:lstStyle/>
          <a:p>
            <a:pPr marL="457200" indent="-457200">
              <a:spcAft>
                <a:spcPts val="600"/>
              </a:spcAft>
              <a:buBlip>
                <a:blip r:embed="rId1"/>
              </a:buBlip>
            </a:pPr>
            <a:r>
              <a:rPr lang="zh-CN" altLang="zh-CN" sz="2400" dirty="0">
                <a:solidFill>
                  <a:srgbClr val="C00000"/>
                </a:solidFill>
              </a:rPr>
              <a:t>以考察“性别与总消费金额之间的关联性”为</a:t>
            </a:r>
            <a:r>
              <a:rPr lang="zh-CN" altLang="zh-CN" sz="2400" dirty="0" smtClean="0">
                <a:solidFill>
                  <a:srgbClr val="C00000"/>
                </a:solidFill>
              </a:rPr>
              <a:t>例</a:t>
            </a:r>
            <a:r>
              <a:rPr lang="zh-CN" altLang="en-US" sz="2400" dirty="0">
                <a:solidFill>
                  <a:srgbClr val="C00000"/>
                </a:solidFill>
              </a:rPr>
              <a:t>，</a:t>
            </a:r>
            <a:r>
              <a:rPr lang="zh-CN" altLang="zh-CN" sz="2400" dirty="0" smtClean="0">
                <a:solidFill>
                  <a:srgbClr val="C00000"/>
                </a:solidFill>
              </a:rPr>
              <a:t>方法</a:t>
            </a:r>
            <a:r>
              <a:rPr lang="zh-CN" altLang="en-US" sz="2400" dirty="0" smtClean="0">
                <a:solidFill>
                  <a:srgbClr val="C00000"/>
                </a:solidFill>
              </a:rPr>
              <a:t>如下：</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413538" y="1285589"/>
            <a:ext cx="8316924" cy="2877711"/>
          </a:xfrm>
          <a:prstGeom prst="rect">
            <a:avLst/>
          </a:prstGeom>
        </p:spPr>
        <p:txBody>
          <a:bodyPr wrap="square">
            <a:spAutoFit/>
          </a:bodyPr>
          <a:lstStyle/>
          <a:p>
            <a:pPr marL="457200" lvl="0" indent="-457200">
              <a:spcAft>
                <a:spcPts val="0"/>
              </a:spcAft>
              <a:buFont typeface="+mj-lt"/>
              <a:buAutoNum type="alphaLcParenR"/>
            </a:pPr>
            <a:r>
              <a:rPr lang="zh-CN" altLang="zh-CN" dirty="0">
                <a:solidFill>
                  <a:schemeClr val="tx1"/>
                </a:solidFill>
                <a:latin typeface="宋体" panose="02010600030101010101" pitchFamily="2" charset="-122"/>
              </a:rPr>
              <a:t>在</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表中</a:t>
            </a:r>
            <a:r>
              <a:rPr lang="zh-CN" altLang="zh-CN" dirty="0" smtClean="0">
                <a:solidFill>
                  <a:schemeClr val="tx1"/>
                </a:solidFill>
                <a:latin typeface="宋体" panose="02010600030101010101" pitchFamily="2" charset="-122"/>
              </a:rPr>
              <a:t>插入</a:t>
            </a:r>
            <a:r>
              <a:rPr lang="zh-CN" altLang="en-US" dirty="0" smtClean="0">
                <a:solidFill>
                  <a:schemeClr val="tx1"/>
                </a:solidFill>
                <a:latin typeface="宋体" panose="02010600030101010101" pitchFamily="2" charset="-122"/>
              </a:rPr>
              <a:t>性别与</a:t>
            </a:r>
            <a:r>
              <a:rPr lang="zh-CN" altLang="en-US" dirty="0">
                <a:solidFill>
                  <a:schemeClr val="tx1"/>
                </a:solidFill>
                <a:latin typeface="宋体" panose="02010600030101010101" pitchFamily="2" charset="-122"/>
              </a:rPr>
              <a:t>总</a:t>
            </a:r>
            <a:r>
              <a:rPr lang="zh-CN" altLang="en-US" dirty="0" smtClean="0">
                <a:solidFill>
                  <a:schemeClr val="tx1"/>
                </a:solidFill>
                <a:latin typeface="宋体" panose="02010600030101010101" pitchFamily="2" charset="-122"/>
              </a:rPr>
              <a:t>消费金额的</a:t>
            </a:r>
            <a:r>
              <a:rPr lang="zh-CN" altLang="zh-CN" dirty="0" smtClean="0">
                <a:solidFill>
                  <a:schemeClr val="tx1"/>
                </a:solidFill>
                <a:latin typeface="宋体" panose="02010600030101010101" pitchFamily="2" charset="-122"/>
              </a:rPr>
              <a:t>数据</a:t>
            </a:r>
            <a:r>
              <a:rPr lang="zh-CN" altLang="zh-CN" dirty="0">
                <a:solidFill>
                  <a:schemeClr val="tx1"/>
                </a:solidFill>
                <a:latin typeface="宋体" panose="02010600030101010101" pitchFamily="2" charset="-122"/>
              </a:rPr>
              <a:t>透视</a:t>
            </a:r>
            <a:r>
              <a:rPr lang="zh-CN" altLang="zh-CN" dirty="0" smtClean="0">
                <a:solidFill>
                  <a:schemeClr val="tx1"/>
                </a:solidFill>
                <a:latin typeface="宋体" panose="02010600030101010101" pitchFamily="2" charset="-122"/>
              </a:rPr>
              <a:t>表</a:t>
            </a:r>
            <a:r>
              <a:rPr lang="zh-CN" altLang="en-US" dirty="0" smtClean="0">
                <a:solidFill>
                  <a:schemeClr val="tx1"/>
                </a:solidFill>
                <a:latin typeface="宋体" panose="02010600030101010101" pitchFamily="2" charset="-122"/>
              </a:rPr>
              <a:t>（图）</a:t>
            </a:r>
            <a:r>
              <a:rPr lang="zh-CN" altLang="zh-CN" dirty="0" smtClean="0">
                <a:solidFill>
                  <a:schemeClr val="tx1"/>
                </a:solidFill>
                <a:latin typeface="宋体" panose="02010600030101010101" pitchFamily="2" charset="-122"/>
              </a:rPr>
              <a:t>，考虑</a:t>
            </a:r>
            <a:r>
              <a:rPr lang="zh-CN" altLang="zh-CN" dirty="0">
                <a:solidFill>
                  <a:schemeClr val="tx1"/>
                </a:solidFill>
                <a:latin typeface="宋体" panose="02010600030101010101" pitchFamily="2" charset="-122"/>
              </a:rPr>
              <a:t>到调查数据中顾客男女的比例未必匹配，故“总消费金额”应采用平均值</a:t>
            </a:r>
            <a:r>
              <a:rPr lang="zh-CN" altLang="zh-CN" dirty="0" smtClean="0">
                <a:solidFill>
                  <a:schemeClr val="tx1"/>
                </a:solidFill>
                <a:latin typeface="宋体" panose="02010600030101010101" pitchFamily="2" charset="-122"/>
              </a:rPr>
              <a:t>计算，</a:t>
            </a:r>
            <a:r>
              <a:rPr lang="zh-CN" altLang="zh-CN" dirty="0">
                <a:solidFill>
                  <a:schemeClr val="tx1"/>
                </a:solidFill>
                <a:latin typeface="宋体" panose="02010600030101010101" pitchFamily="2" charset="-122"/>
              </a:rPr>
              <a:t>生成“性别与平均总消费金额的数据透视</a:t>
            </a:r>
            <a:r>
              <a:rPr lang="zh-CN" altLang="zh-CN" dirty="0" smtClean="0">
                <a:solidFill>
                  <a:schemeClr val="tx1"/>
                </a:solidFill>
                <a:latin typeface="宋体" panose="02010600030101010101" pitchFamily="2" charset="-122"/>
              </a:rPr>
              <a:t>表</a:t>
            </a:r>
            <a:r>
              <a:rPr lang="zh-CN" altLang="en-US" dirty="0">
                <a:solidFill>
                  <a:schemeClr val="tx1"/>
                </a:solidFill>
                <a:latin typeface="宋体" panose="02010600030101010101" pitchFamily="2" charset="-122"/>
              </a:rPr>
              <a:t>（图）</a:t>
            </a:r>
            <a:r>
              <a:rPr lang="zh-CN" altLang="zh-CN" dirty="0" smtClean="0">
                <a:solidFill>
                  <a:schemeClr val="tx1"/>
                </a:solidFill>
                <a:latin typeface="宋体" panose="02010600030101010101" pitchFamily="2" charset="-122"/>
              </a:rPr>
              <a:t>”。</a:t>
            </a:r>
            <a:endParaRPr lang="en-US" altLang="zh-CN" dirty="0" smtClean="0">
              <a:solidFill>
                <a:schemeClr val="tx1"/>
              </a:solidFill>
              <a:latin typeface="宋体" panose="02010600030101010101" pitchFamily="2" charset="-122"/>
            </a:endParaRPr>
          </a:p>
          <a:p>
            <a:pPr marL="457200" lvl="0" indent="-457200">
              <a:buFont typeface="+mj-lt"/>
              <a:buAutoNum type="alphaLcParenR"/>
            </a:pPr>
            <a:r>
              <a:rPr lang="zh-CN" altLang="zh-CN" dirty="0">
                <a:solidFill>
                  <a:schemeClr val="tx1"/>
                </a:solidFill>
                <a:latin typeface="宋体" panose="02010600030101010101" pitchFamily="2" charset="-122"/>
              </a:rPr>
              <a:t>为了明确看出性别差异引起的平均总消费金额差别，</a:t>
            </a:r>
            <a:r>
              <a:rPr lang="zh-CN" altLang="zh-CN" dirty="0" smtClean="0">
                <a:solidFill>
                  <a:schemeClr val="tx1"/>
                </a:solidFill>
                <a:latin typeface="宋体" panose="02010600030101010101" pitchFamily="2" charset="-122"/>
              </a:rPr>
              <a:t>可</a:t>
            </a:r>
            <a:r>
              <a:rPr lang="zh-CN" altLang="en-US" dirty="0" smtClean="0">
                <a:solidFill>
                  <a:schemeClr val="tx1"/>
                </a:solidFill>
                <a:latin typeface="宋体" panose="02010600030101010101" pitchFamily="2" charset="-122"/>
              </a:rPr>
              <a:t>删除数据透视表生成的</a:t>
            </a:r>
            <a:r>
              <a:rPr lang="zh-CN" altLang="zh-CN" dirty="0" smtClean="0">
                <a:solidFill>
                  <a:schemeClr val="tx1"/>
                </a:solidFill>
                <a:latin typeface="宋体" panose="02010600030101010101" pitchFamily="2" charset="-122"/>
              </a:rPr>
              <a:t>“总计”</a:t>
            </a:r>
            <a:r>
              <a:rPr lang="zh-CN" altLang="en-US" dirty="0" smtClean="0">
                <a:solidFill>
                  <a:schemeClr val="tx1"/>
                </a:solidFill>
                <a:latin typeface="宋体" panose="02010600030101010101" pitchFamily="2" charset="-122"/>
              </a:rPr>
              <a:t>项</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并在此单元格输入“差”，在旁边单元格输入算法：“</a:t>
            </a:r>
            <a:r>
              <a:rPr lang="en-US" altLang="zh-CN" sz="2400" dirty="0">
                <a:solidFill>
                  <a:srgbClr val="002060"/>
                </a:solidFill>
                <a:latin typeface="+mn-ea"/>
                <a:ea typeface="+mn-ea"/>
              </a:rPr>
              <a:t>= </a:t>
            </a:r>
            <a:r>
              <a:rPr lang="zh-CN" altLang="zh-CN" sz="2400" dirty="0">
                <a:solidFill>
                  <a:srgbClr val="002060"/>
                </a:solidFill>
                <a:latin typeface="+mn-ea"/>
                <a:ea typeface="+mn-ea"/>
              </a:rPr>
              <a:t>男性总消费金额平均值</a:t>
            </a:r>
            <a:r>
              <a:rPr lang="en-US" altLang="zh-CN" sz="2400" dirty="0">
                <a:solidFill>
                  <a:srgbClr val="002060"/>
                </a:solidFill>
                <a:latin typeface="+mn-ea"/>
                <a:ea typeface="+mn-ea"/>
              </a:rPr>
              <a:t>– </a:t>
            </a:r>
            <a:r>
              <a:rPr lang="zh-CN" altLang="zh-CN" sz="2400" dirty="0">
                <a:solidFill>
                  <a:srgbClr val="002060"/>
                </a:solidFill>
                <a:latin typeface="+mn-ea"/>
                <a:ea typeface="+mn-ea"/>
              </a:rPr>
              <a:t>女性总消费金额平均值</a:t>
            </a:r>
            <a:r>
              <a:rPr lang="zh-CN" altLang="zh-CN" dirty="0">
                <a:solidFill>
                  <a:schemeClr val="tx1"/>
                </a:solidFill>
                <a:latin typeface="宋体" panose="02010600030101010101" pitchFamily="2" charset="-122"/>
              </a:rPr>
              <a:t>”，在该</a:t>
            </a:r>
            <a:r>
              <a:rPr lang="zh-CN" altLang="zh-CN" dirty="0" smtClean="0">
                <a:solidFill>
                  <a:schemeClr val="tx1"/>
                </a:solidFill>
                <a:latin typeface="宋体" panose="02010600030101010101" pitchFamily="2" charset="-122"/>
              </a:rPr>
              <a:t>单元格输出计算结果。</a:t>
            </a:r>
            <a:endParaRPr lang="zh-CN" altLang="zh-CN" dirty="0">
              <a:solidFill>
                <a:schemeClr val="tx1"/>
              </a:solidFill>
              <a:latin typeface="宋体" panose="02010600030101010101" pitchFamily="2" charset="-122"/>
            </a:endParaRPr>
          </a:p>
        </p:txBody>
      </p:sp>
      <p:pic>
        <p:nvPicPr>
          <p:cNvPr id="107522" name="图片 2"/>
          <p:cNvPicPr>
            <a:picLocks noChangeAspect="1" noChangeArrowheads="1"/>
          </p:cNvPicPr>
          <p:nvPr/>
        </p:nvPicPr>
        <p:blipFill>
          <a:blip r:embed="rId2">
            <a:extLst>
              <a:ext uri="{28A0092B-C50C-407E-A947-70E740481C1C}">
                <a14:useLocalDpi xmlns:a14="http://schemas.microsoft.com/office/drawing/2010/main" val="0"/>
              </a:ext>
            </a:extLst>
          </a:blip>
          <a:srcRect l="15146" t="11577" r="21548" b="34717"/>
          <a:stretch>
            <a:fillRect/>
          </a:stretch>
        </p:blipFill>
        <p:spPr bwMode="auto">
          <a:xfrm>
            <a:off x="2051720" y="4069527"/>
            <a:ext cx="6948772" cy="278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17218AA1-0DC7-4595-B204-EBB5D88DA669}"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6" name="Rectangle 3"/>
          <p:cNvSpPr>
            <a:spLocks noChangeArrowheads="1"/>
          </p:cNvSpPr>
          <p:nvPr/>
        </p:nvSpPr>
        <p:spPr bwMode="auto">
          <a:xfrm>
            <a:off x="34925" y="890489"/>
            <a:ext cx="4446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spcAft>
                <a:spcPts val="600"/>
              </a:spcAft>
            </a:pPr>
            <a:r>
              <a:rPr lang="en-US" altLang="zh-CN" sz="2800" dirty="0">
                <a:solidFill>
                  <a:srgbClr val="CC0000"/>
                </a:solidFill>
                <a:latin typeface="新宋体" panose="02010609030101010101" pitchFamily="49" charset="-122"/>
                <a:ea typeface="新宋体" panose="02010609030101010101" pitchFamily="49" charset="-122"/>
              </a:rPr>
              <a:t>⒊ </a:t>
            </a:r>
            <a:r>
              <a:rPr lang="zh-CN" altLang="en-US" sz="2800" dirty="0" smtClean="0">
                <a:solidFill>
                  <a:srgbClr val="CC0000"/>
                </a:solidFill>
                <a:latin typeface="新宋体" panose="02010609030101010101" pitchFamily="49" charset="-122"/>
                <a:ea typeface="新宋体" panose="02010609030101010101" pitchFamily="49" charset="-122"/>
              </a:rPr>
              <a:t>文档的打开</a:t>
            </a:r>
            <a:endParaRPr lang="en-US" altLang="zh-CN" sz="2800" dirty="0">
              <a:solidFill>
                <a:srgbClr val="CC0000"/>
              </a:solidFill>
              <a:latin typeface="新宋体" panose="02010609030101010101" pitchFamily="49" charset="-122"/>
              <a:ea typeface="新宋体" panose="02010609030101010101" pitchFamily="49" charset="-122"/>
            </a:endParaRPr>
          </a:p>
        </p:txBody>
      </p:sp>
      <p:pic>
        <p:nvPicPr>
          <p:cNvPr id="18438" name="图片 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3825" y="3821113"/>
            <a:ext cx="554513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AutoShape 5"/>
          <p:cNvSpPr>
            <a:spLocks noChangeArrowheads="1"/>
          </p:cNvSpPr>
          <p:nvPr/>
        </p:nvSpPr>
        <p:spPr bwMode="auto">
          <a:xfrm>
            <a:off x="7561263" y="4940300"/>
            <a:ext cx="1331912" cy="433388"/>
          </a:xfrm>
          <a:prstGeom prst="wedgeRectCallout">
            <a:avLst>
              <a:gd name="adj1" fmla="val -71884"/>
              <a:gd name="adj2" fmla="val 281134"/>
            </a:avLst>
          </a:prstGeom>
          <a:solidFill>
            <a:srgbClr val="FFFFCC"/>
          </a:solidFill>
          <a:ln w="9525">
            <a:solidFill>
              <a:schemeClr val="tx1"/>
            </a:solidFill>
            <a:miter lim="800000"/>
          </a:ln>
        </p:spPr>
        <p:txBody>
          <a:bodyPr/>
          <a:lstStyle/>
          <a:p>
            <a:pPr algn="ctr"/>
            <a:r>
              <a:rPr lang="zh-CN" altLang="en-US" sz="2000">
                <a:solidFill>
                  <a:schemeClr val="tx1"/>
                </a:solidFill>
              </a:rPr>
              <a:t>文件类型</a:t>
            </a:r>
            <a:endParaRPr lang="zh-CN" altLang="en-US" sz="2000">
              <a:solidFill>
                <a:schemeClr val="tx1"/>
              </a:solidFill>
            </a:endParaRPr>
          </a:p>
        </p:txBody>
      </p:sp>
      <p:sp>
        <p:nvSpPr>
          <p:cNvPr id="18440" name="AutoShape 6"/>
          <p:cNvSpPr>
            <a:spLocks noChangeArrowheads="1"/>
          </p:cNvSpPr>
          <p:nvPr/>
        </p:nvSpPr>
        <p:spPr bwMode="auto">
          <a:xfrm>
            <a:off x="1116013" y="5481638"/>
            <a:ext cx="1260475" cy="431800"/>
          </a:xfrm>
          <a:prstGeom prst="wedgeRectCallout">
            <a:avLst>
              <a:gd name="adj1" fmla="val 142722"/>
              <a:gd name="adj2" fmla="val 162944"/>
            </a:avLst>
          </a:prstGeom>
          <a:solidFill>
            <a:srgbClr val="FFFFCC"/>
          </a:solidFill>
          <a:ln w="9525">
            <a:solidFill>
              <a:schemeClr val="tx1"/>
            </a:solidFill>
            <a:miter lim="800000"/>
          </a:ln>
        </p:spPr>
        <p:txBody>
          <a:bodyPr/>
          <a:lstStyle/>
          <a:p>
            <a:pPr algn="ctr"/>
            <a:r>
              <a:rPr lang="zh-CN" altLang="en-US" sz="2000">
                <a:solidFill>
                  <a:schemeClr val="tx1"/>
                </a:solidFill>
              </a:rPr>
              <a:t>文件名 </a:t>
            </a:r>
            <a:endParaRPr lang="zh-CN" altLang="en-US" sz="2000">
              <a:solidFill>
                <a:schemeClr val="tx1"/>
              </a:solidFill>
            </a:endParaRPr>
          </a:p>
        </p:txBody>
      </p:sp>
      <p:sp>
        <p:nvSpPr>
          <p:cNvPr id="18441" name="AutoShape 7"/>
          <p:cNvSpPr>
            <a:spLocks noChangeArrowheads="1"/>
          </p:cNvSpPr>
          <p:nvPr/>
        </p:nvSpPr>
        <p:spPr bwMode="auto">
          <a:xfrm>
            <a:off x="971550" y="4545013"/>
            <a:ext cx="1439863" cy="503237"/>
          </a:xfrm>
          <a:prstGeom prst="wedgeRectCallout">
            <a:avLst>
              <a:gd name="adj1" fmla="val 104773"/>
              <a:gd name="adj2" fmla="val -144194"/>
            </a:avLst>
          </a:prstGeom>
          <a:solidFill>
            <a:srgbClr val="FFFFCC"/>
          </a:solidFill>
          <a:ln w="9525">
            <a:solidFill>
              <a:schemeClr val="tx1"/>
            </a:solidFill>
            <a:miter lim="800000"/>
          </a:ln>
        </p:spPr>
        <p:txBody>
          <a:bodyPr/>
          <a:lstStyle/>
          <a:p>
            <a:pPr algn="ctr"/>
            <a:r>
              <a:rPr lang="zh-CN" altLang="en-US" sz="2000">
                <a:solidFill>
                  <a:schemeClr val="tx1"/>
                </a:solidFill>
              </a:rPr>
              <a:t>查找范围</a:t>
            </a:r>
            <a:endParaRPr lang="zh-CN" altLang="en-US" sz="2000">
              <a:solidFill>
                <a:schemeClr val="tx1"/>
              </a:solidFill>
            </a:endParaRPr>
          </a:p>
        </p:txBody>
      </p:sp>
      <p:sp>
        <p:nvSpPr>
          <p:cNvPr id="18442" name="TextBox 1"/>
          <p:cNvSpPr txBox="1">
            <a:spLocks noChangeArrowheads="1"/>
          </p:cNvSpPr>
          <p:nvPr/>
        </p:nvSpPr>
        <p:spPr bwMode="auto">
          <a:xfrm>
            <a:off x="358837" y="1381996"/>
            <a:ext cx="838962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Tx/>
              <a:buBlip>
                <a:blip r:embed="rId2"/>
              </a:buBlip>
            </a:pPr>
            <a:r>
              <a:rPr lang="zh-CN" altLang="en-US" sz="2400" dirty="0">
                <a:solidFill>
                  <a:srgbClr val="C00000"/>
                </a:solidFill>
                <a:latin typeface="仿宋" panose="02010609060101010101" pitchFamily="49" charset="-122"/>
                <a:ea typeface="仿宋" panose="02010609060101010101" pitchFamily="49" charset="-122"/>
              </a:rPr>
              <a:t>方法</a:t>
            </a:r>
            <a:r>
              <a:rPr lang="en-US" altLang="zh-CN" sz="2400" dirty="0">
                <a:solidFill>
                  <a:srgbClr val="C00000"/>
                </a:solidFill>
                <a:latin typeface="仿宋" panose="02010609060101010101" pitchFamily="49" charset="-122"/>
                <a:ea typeface="仿宋" panose="02010609060101010101" pitchFamily="49" charset="-122"/>
              </a:rPr>
              <a:t>1</a:t>
            </a:r>
            <a:r>
              <a:rPr lang="zh-CN" altLang="en-US" sz="2400" dirty="0">
                <a:solidFill>
                  <a:srgbClr val="C00000"/>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选择</a:t>
            </a:r>
            <a:r>
              <a:rPr lang="zh-CN" altLang="zh-CN" sz="2400" dirty="0">
                <a:solidFill>
                  <a:schemeClr val="tx1"/>
                </a:solidFill>
                <a:latin typeface="仿宋" panose="02010609060101010101" pitchFamily="49" charset="-122"/>
                <a:ea typeface="仿宋" panose="02010609060101010101" pitchFamily="49" charset="-122"/>
              </a:rPr>
              <a:t>“文件”</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“打开”命令，</a:t>
            </a:r>
            <a:r>
              <a:rPr lang="zh-CN" altLang="en-US" sz="2400" dirty="0">
                <a:solidFill>
                  <a:schemeClr val="tx1"/>
                </a:solidFill>
                <a:latin typeface="仿宋" panose="02010609060101010101" pitchFamily="49" charset="-122"/>
                <a:ea typeface="仿宋" panose="02010609060101010101" pitchFamily="49" charset="-122"/>
              </a:rPr>
              <a:t>在</a:t>
            </a:r>
            <a:r>
              <a:rPr lang="zh-CN" altLang="zh-CN" sz="2400" dirty="0">
                <a:solidFill>
                  <a:schemeClr val="tx1"/>
                </a:solidFill>
                <a:latin typeface="仿宋" panose="02010609060101010101" pitchFamily="49" charset="-122"/>
                <a:ea typeface="仿宋" panose="02010609060101010101" pitchFamily="49" charset="-122"/>
              </a:rPr>
              <a:t>弹出</a:t>
            </a:r>
            <a:r>
              <a:rPr lang="zh-CN" altLang="en-US" sz="2400" dirty="0">
                <a:solidFill>
                  <a:schemeClr val="tx1"/>
                </a:solidFill>
                <a:latin typeface="仿宋" panose="02010609060101010101" pitchFamily="49" charset="-122"/>
                <a:ea typeface="仿宋" panose="02010609060101010101" pitchFamily="49" charset="-122"/>
              </a:rPr>
              <a:t>的</a:t>
            </a:r>
            <a:r>
              <a:rPr lang="zh-CN" altLang="zh-CN" sz="2400" dirty="0">
                <a:solidFill>
                  <a:schemeClr val="tx1"/>
                </a:solidFill>
                <a:latin typeface="仿宋" panose="02010609060101010101" pitchFamily="49" charset="-122"/>
                <a:ea typeface="仿宋" panose="02010609060101010101" pitchFamily="49" charset="-122"/>
              </a:rPr>
              <a:t>“打开”对话框</a:t>
            </a:r>
            <a:r>
              <a:rPr lang="zh-CN" altLang="en-US" sz="2400" dirty="0">
                <a:solidFill>
                  <a:schemeClr val="tx1"/>
                </a:solidFill>
                <a:latin typeface="仿宋" panose="02010609060101010101" pitchFamily="49" charset="-122"/>
                <a:ea typeface="仿宋" panose="02010609060101010101" pitchFamily="49" charset="-122"/>
              </a:rPr>
              <a:t>中设置好三个参数：</a:t>
            </a:r>
            <a:r>
              <a:rPr lang="zh-CN" altLang="en-US" sz="2400" dirty="0">
                <a:solidFill>
                  <a:srgbClr val="0000FF"/>
                </a:solidFill>
                <a:latin typeface="仿宋" panose="02010609060101010101" pitchFamily="49" charset="-122"/>
                <a:ea typeface="仿宋" panose="02010609060101010101" pitchFamily="49" charset="-122"/>
              </a:rPr>
              <a:t>查找范围</a:t>
            </a:r>
            <a:r>
              <a:rPr lang="en-US" altLang="zh-CN" sz="2400" dirty="0">
                <a:solidFill>
                  <a:srgbClr val="0000FF"/>
                </a:solidFill>
                <a:latin typeface="仿宋" panose="02010609060101010101" pitchFamily="49" charset="-122"/>
                <a:ea typeface="仿宋" panose="02010609060101010101" pitchFamily="49" charset="-122"/>
              </a:rPr>
              <a:t>/</a:t>
            </a:r>
            <a:r>
              <a:rPr lang="zh-CN" altLang="en-US" sz="2400" dirty="0">
                <a:solidFill>
                  <a:srgbClr val="0000FF"/>
                </a:solidFill>
                <a:latin typeface="仿宋" panose="02010609060101010101" pitchFamily="49" charset="-122"/>
                <a:ea typeface="仿宋" panose="02010609060101010101" pitchFamily="49" charset="-122"/>
              </a:rPr>
              <a:t>文件名</a:t>
            </a:r>
            <a:r>
              <a:rPr lang="en-US" altLang="zh-CN" sz="2400" dirty="0">
                <a:solidFill>
                  <a:srgbClr val="0000FF"/>
                </a:solidFill>
                <a:latin typeface="仿宋" panose="02010609060101010101" pitchFamily="49" charset="-122"/>
                <a:ea typeface="仿宋" panose="02010609060101010101" pitchFamily="49" charset="-122"/>
              </a:rPr>
              <a:t>/</a:t>
            </a:r>
            <a:r>
              <a:rPr lang="zh-CN" altLang="en-US" sz="2400" dirty="0">
                <a:solidFill>
                  <a:srgbClr val="0000FF"/>
                </a:solidFill>
                <a:latin typeface="仿宋" panose="02010609060101010101" pitchFamily="49" charset="-122"/>
                <a:ea typeface="仿宋" panose="02010609060101010101" pitchFamily="49" charset="-122"/>
              </a:rPr>
              <a:t>文件类型</a:t>
            </a:r>
            <a:r>
              <a:rPr lang="zh-CN" altLang="zh-CN" sz="2400" dirty="0">
                <a:solidFill>
                  <a:schemeClr val="tx1"/>
                </a:solidFill>
                <a:latin typeface="仿宋" panose="02010609060101010101" pitchFamily="49" charset="-122"/>
                <a:ea typeface="仿宋" panose="02010609060101010101" pitchFamily="49" charset="-122"/>
              </a:rPr>
              <a:t>。</a:t>
            </a:r>
            <a:endParaRPr lang="zh-CN" altLang="en-US" sz="2400" dirty="0">
              <a:solidFill>
                <a:schemeClr val="tx1"/>
              </a:solidFill>
              <a:latin typeface="仿宋" panose="02010609060101010101" pitchFamily="49" charset="-122"/>
              <a:ea typeface="仿宋" panose="02010609060101010101" pitchFamily="49" charset="-122"/>
            </a:endParaRPr>
          </a:p>
          <a:p>
            <a:pPr eaLnBrk="1" hangingPunct="1">
              <a:buFontTx/>
              <a:buBlip>
                <a:blip r:embed="rId2"/>
              </a:buBlip>
            </a:pPr>
            <a:r>
              <a:rPr lang="zh-CN" altLang="en-US" sz="2400" dirty="0">
                <a:solidFill>
                  <a:srgbClr val="C00000"/>
                </a:solidFill>
                <a:latin typeface="仿宋" panose="02010609060101010101" pitchFamily="49" charset="-122"/>
                <a:ea typeface="仿宋" panose="02010609060101010101" pitchFamily="49" charset="-122"/>
              </a:rPr>
              <a:t>方法</a:t>
            </a:r>
            <a:r>
              <a:rPr lang="en-US" altLang="zh-CN" sz="2400" dirty="0">
                <a:solidFill>
                  <a:srgbClr val="C00000"/>
                </a:solidFill>
                <a:latin typeface="仿宋" panose="02010609060101010101" pitchFamily="49" charset="-122"/>
                <a:ea typeface="仿宋" panose="02010609060101010101" pitchFamily="49" charset="-122"/>
              </a:rPr>
              <a:t>2</a:t>
            </a:r>
            <a:r>
              <a:rPr lang="zh-CN" altLang="en-US" sz="2400" dirty="0">
                <a:solidFill>
                  <a:srgbClr val="C00000"/>
                </a:solidFill>
                <a:latin typeface="仿宋" panose="02010609060101010101" pitchFamily="49" charset="-122"/>
                <a:ea typeface="仿宋" panose="02010609060101010101" pitchFamily="49" charset="-122"/>
              </a:rPr>
              <a:t>：</a:t>
            </a:r>
            <a:r>
              <a:rPr lang="zh-CN" altLang="en-US" sz="2400" dirty="0">
                <a:solidFill>
                  <a:schemeClr val="tx1"/>
                </a:solidFill>
                <a:latin typeface="仿宋" panose="02010609060101010101" pitchFamily="49" charset="-122"/>
                <a:ea typeface="仿宋" panose="02010609060101010101" pitchFamily="49" charset="-122"/>
              </a:rPr>
              <a:t>选择</a:t>
            </a:r>
            <a:r>
              <a:rPr lang="zh-CN" altLang="zh-CN" sz="2400" dirty="0">
                <a:solidFill>
                  <a:schemeClr val="tx1"/>
                </a:solidFill>
                <a:latin typeface="仿宋" panose="02010609060101010101" pitchFamily="49" charset="-122"/>
                <a:ea typeface="仿宋" panose="02010609060101010101" pitchFamily="49" charset="-122"/>
              </a:rPr>
              <a:t>“文件”</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“最近所用文件”命令，在“最近使用的文档”列表中单击文件链接可打开近期使用过的文档。</a:t>
            </a:r>
            <a:r>
              <a:rPr lang="en-US" altLang="zh-CN" sz="2400" dirty="0">
                <a:solidFill>
                  <a:schemeClr val="tx1"/>
                </a:solidFill>
                <a:latin typeface="仿宋" panose="02010609060101010101" pitchFamily="49" charset="-122"/>
                <a:ea typeface="仿宋" panose="02010609060101010101" pitchFamily="49" charset="-122"/>
              </a:rPr>
              <a:t>Word 2010</a:t>
            </a:r>
            <a:r>
              <a:rPr lang="zh-CN" altLang="zh-CN" sz="2400" dirty="0">
                <a:solidFill>
                  <a:schemeClr val="tx1"/>
                </a:solidFill>
                <a:latin typeface="仿宋" panose="02010609060101010101" pitchFamily="49" charset="-122"/>
                <a:ea typeface="仿宋" panose="02010609060101010101" pitchFamily="49" charset="-122"/>
              </a:rPr>
              <a:t>中默认显示</a:t>
            </a:r>
            <a:r>
              <a:rPr lang="en-US" altLang="zh-CN" sz="2400" dirty="0">
                <a:solidFill>
                  <a:schemeClr val="tx1"/>
                </a:solidFill>
                <a:latin typeface="仿宋" panose="02010609060101010101" pitchFamily="49" charset="-122"/>
                <a:ea typeface="仿宋" panose="02010609060101010101" pitchFamily="49" charset="-122"/>
              </a:rPr>
              <a:t>25</a:t>
            </a:r>
            <a:r>
              <a:rPr lang="zh-CN" altLang="zh-CN" sz="2400" dirty="0">
                <a:solidFill>
                  <a:schemeClr val="tx1"/>
                </a:solidFill>
                <a:latin typeface="仿宋" panose="02010609060101010101" pitchFamily="49" charset="-122"/>
                <a:ea typeface="仿宋" panose="02010609060101010101" pitchFamily="49" charset="-122"/>
              </a:rPr>
              <a:t>个最近使用过的文档名</a:t>
            </a:r>
            <a:r>
              <a:rPr lang="zh-CN" altLang="en-US" sz="2400" dirty="0">
                <a:solidFill>
                  <a:schemeClr val="tx1"/>
                </a:solidFill>
                <a:latin typeface="仿宋" panose="02010609060101010101" pitchFamily="49" charset="-122"/>
                <a:ea typeface="仿宋" panose="02010609060101010101" pitchFamily="49" charset="-122"/>
              </a:rPr>
              <a:t>。</a:t>
            </a:r>
            <a:endParaRPr lang="en-US" altLang="zh-CN" sz="2400" dirty="0">
              <a:solidFill>
                <a:schemeClr val="tx1"/>
              </a:solidFill>
              <a:latin typeface="仿宋" panose="02010609060101010101" pitchFamily="49" charset="-122"/>
              <a:ea typeface="仿宋" panose="02010609060101010101" pitchFamily="49" charset="-122"/>
            </a:endParaRPr>
          </a:p>
        </p:txBody>
      </p:sp>
      <p:sp>
        <p:nvSpPr>
          <p:cNvPr id="18443" name="Rectangle 3"/>
          <p:cNvSpPr>
            <a:spLocks noChangeArrowheads="1"/>
          </p:cNvSpPr>
          <p:nvPr/>
        </p:nvSpPr>
        <p:spPr bwMode="auto">
          <a:xfrm>
            <a:off x="34925" y="3356992"/>
            <a:ext cx="2628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spcAft>
                <a:spcPts val="600"/>
              </a:spcAft>
            </a:pPr>
            <a:r>
              <a:rPr lang="en-US" altLang="zh-CN" sz="2800" dirty="0">
                <a:solidFill>
                  <a:srgbClr val="CC0000"/>
                </a:solidFill>
                <a:latin typeface="新宋体" panose="02010609030101010101" pitchFamily="49" charset="-122"/>
                <a:ea typeface="新宋体" panose="02010609030101010101" pitchFamily="49" charset="-122"/>
              </a:rPr>
              <a:t>⒋ </a:t>
            </a:r>
            <a:r>
              <a:rPr lang="zh-CN" altLang="en-US" sz="2800" dirty="0" smtClean="0">
                <a:solidFill>
                  <a:srgbClr val="CC0000"/>
                </a:solidFill>
                <a:latin typeface="新宋体" panose="02010609030101010101" pitchFamily="49" charset="-122"/>
                <a:ea typeface="新宋体" panose="02010609030101010101" pitchFamily="49" charset="-122"/>
              </a:rPr>
              <a:t>文档的关闭</a:t>
            </a:r>
            <a:endParaRPr lang="en-US" altLang="zh-CN" sz="2800" dirty="0">
              <a:solidFill>
                <a:srgbClr val="CC0000"/>
              </a:solidFill>
              <a:latin typeface="新宋体" panose="02010609030101010101" pitchFamily="49" charset="-122"/>
              <a:ea typeface="新宋体" panose="02010609030101010101" pitchFamily="49" charset="-122"/>
            </a:endParaRPr>
          </a:p>
        </p:txBody>
      </p:sp>
      <p:sp>
        <p:nvSpPr>
          <p:cNvPr id="1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4.2.2 </a:t>
            </a:r>
            <a:r>
              <a:rPr lang="zh-CN" altLang="en-US" sz="3600" dirty="0" smtClean="0">
                <a:solidFill>
                  <a:srgbClr val="990000"/>
                </a:solidFill>
                <a:ea typeface="黑体" panose="02010609060101010101" pitchFamily="49" charset="-122"/>
                <a:sym typeface="华文新魏" panose="02010800040101010101" pitchFamily="2" charset="-122"/>
              </a:rPr>
              <a:t>文档的创建、保存和打开</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EF138A8-1C5D-420A-9CB9-1AA1C0F19B2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500" y="836712"/>
            <a:ext cx="8928992" cy="461665"/>
          </a:xfrm>
          <a:prstGeom prst="rect">
            <a:avLst/>
          </a:prstGeom>
        </p:spPr>
        <p:txBody>
          <a:bodyPr wrap="square">
            <a:spAutoFit/>
          </a:bodyPr>
          <a:lstStyle/>
          <a:p>
            <a:pPr marL="457200" indent="-457200">
              <a:spcAft>
                <a:spcPts val="600"/>
              </a:spcAft>
              <a:buBlip>
                <a:blip r:embed="rId1"/>
              </a:buBlip>
            </a:pPr>
            <a:r>
              <a:rPr lang="zh-CN" altLang="zh-CN" sz="2400" dirty="0">
                <a:solidFill>
                  <a:srgbClr val="C00000"/>
                </a:solidFill>
              </a:rPr>
              <a:t>以考察“性别与总消费金额之间的关联性”为</a:t>
            </a:r>
            <a:r>
              <a:rPr lang="zh-CN" altLang="zh-CN" sz="2400" dirty="0" smtClean="0">
                <a:solidFill>
                  <a:srgbClr val="C00000"/>
                </a:solidFill>
              </a:rPr>
              <a:t>例</a:t>
            </a:r>
            <a:r>
              <a:rPr lang="zh-CN" altLang="en-US" sz="2400" dirty="0">
                <a:solidFill>
                  <a:srgbClr val="C00000"/>
                </a:solidFill>
              </a:rPr>
              <a:t>，</a:t>
            </a:r>
            <a:r>
              <a:rPr lang="zh-CN" altLang="zh-CN" sz="2400" dirty="0" smtClean="0">
                <a:solidFill>
                  <a:srgbClr val="C00000"/>
                </a:solidFill>
              </a:rPr>
              <a:t>方法</a:t>
            </a:r>
            <a:r>
              <a:rPr lang="zh-CN" altLang="en-US" sz="2400" dirty="0" smtClean="0">
                <a:solidFill>
                  <a:srgbClr val="C00000"/>
                </a:solidFill>
              </a:rPr>
              <a:t>如下：</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5" name="矩形 4"/>
          <p:cNvSpPr/>
          <p:nvPr/>
        </p:nvSpPr>
        <p:spPr>
          <a:xfrm>
            <a:off x="143508" y="1268760"/>
            <a:ext cx="8820980" cy="2800767"/>
          </a:xfrm>
          <a:prstGeom prst="rect">
            <a:avLst/>
          </a:prstGeom>
        </p:spPr>
        <p:txBody>
          <a:bodyPr wrap="square">
            <a:spAutoFit/>
          </a:bodyPr>
          <a:lstStyle/>
          <a:p>
            <a:pPr marL="457200" lvl="0" indent="-457200">
              <a:buClr>
                <a:schemeClr val="tx1"/>
              </a:buClr>
              <a:buFont typeface="+mj-lt"/>
              <a:buAutoNum type="alphaLcParenR" startAt="3"/>
            </a:pPr>
            <a:r>
              <a:rPr lang="zh-CN" altLang="zh-CN" dirty="0">
                <a:solidFill>
                  <a:schemeClr val="tx1"/>
                </a:solidFill>
                <a:latin typeface="宋体" panose="02010600030101010101" pitchFamily="2" charset="-122"/>
              </a:rPr>
              <a:t>通过数据透视表，可以清晰地发现“男女平均总消费金额”存在明显差异，但是，这种差别是否“由于数据的不规则分布而偶然出现的差额”呢？这就需要根据“</a:t>
            </a:r>
            <a:r>
              <a:rPr lang="en-US" altLang="zh-CN" i="1" dirty="0">
                <a:solidFill>
                  <a:schemeClr val="accent2"/>
                </a:solidFill>
                <a:latin typeface="+mn-ea"/>
                <a:ea typeface="+mn-ea"/>
              </a:rPr>
              <a:t>p</a:t>
            </a:r>
            <a:r>
              <a:rPr lang="zh-CN" altLang="zh-CN" dirty="0">
                <a:solidFill>
                  <a:schemeClr val="accent2"/>
                </a:solidFill>
                <a:latin typeface="+mn-ea"/>
                <a:ea typeface="+mn-ea"/>
              </a:rPr>
              <a:t>值</a:t>
            </a:r>
            <a:r>
              <a:rPr lang="zh-CN" altLang="zh-CN" dirty="0">
                <a:solidFill>
                  <a:schemeClr val="tx1"/>
                </a:solidFill>
                <a:latin typeface="宋体" panose="02010600030101010101" pitchFamily="2" charset="-122"/>
              </a:rPr>
              <a:t>”来</a:t>
            </a:r>
            <a:r>
              <a:rPr lang="zh-CN" altLang="zh-CN" dirty="0" smtClean="0">
                <a:solidFill>
                  <a:schemeClr val="tx1"/>
                </a:solidFill>
                <a:latin typeface="宋体" panose="02010600030101010101" pitchFamily="2" charset="-122"/>
              </a:rPr>
              <a:t>判断</a:t>
            </a:r>
            <a:r>
              <a:rPr lang="zh-CN" altLang="en-US" dirty="0" smtClean="0">
                <a:solidFill>
                  <a:schemeClr val="tx1"/>
                </a:solidFill>
                <a:latin typeface="宋体" panose="02010600030101010101" pitchFamily="2" charset="-122"/>
              </a:rPr>
              <a:t>（</a:t>
            </a:r>
            <a:r>
              <a:rPr lang="en-US" altLang="zh-CN" i="1" dirty="0" smtClean="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值是由于数据的不规则分布偶然出现的差的概率。当</a:t>
            </a:r>
            <a:r>
              <a:rPr lang="en-US" altLang="zh-CN" i="1" dirty="0">
                <a:solidFill>
                  <a:schemeClr val="tx1"/>
                </a:solidFill>
                <a:latin typeface="宋体" panose="02010600030101010101" pitchFamily="2" charset="-122"/>
              </a:rPr>
              <a:t>p&lt;5%</a:t>
            </a:r>
            <a:r>
              <a:rPr lang="zh-CN" altLang="zh-CN" dirty="0">
                <a:solidFill>
                  <a:schemeClr val="tx1"/>
                </a:solidFill>
                <a:latin typeface="宋体" panose="02010600030101010101" pitchFamily="2" charset="-122"/>
              </a:rPr>
              <a:t>时，可以断定其为“具有统计学意义上的</a:t>
            </a:r>
            <a:r>
              <a:rPr lang="zh-CN" altLang="zh-CN" dirty="0" smtClean="0">
                <a:solidFill>
                  <a:schemeClr val="tx1"/>
                </a:solidFill>
                <a:latin typeface="宋体" panose="02010600030101010101" pitchFamily="2" charset="-122"/>
              </a:rPr>
              <a:t>差</a:t>
            </a:r>
            <a:r>
              <a:rPr lang="zh-CN" altLang="en-US" dirty="0" smtClean="0">
                <a:solidFill>
                  <a:schemeClr val="tx1"/>
                </a:solidFill>
                <a:latin typeface="宋体" panose="02010600030101010101" pitchFamily="2" charset="-122"/>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当我们统计各类别的平均值时，可通过</a:t>
            </a:r>
            <a:r>
              <a:rPr lang="zh-CN" altLang="zh-CN" dirty="0">
                <a:solidFill>
                  <a:schemeClr val="accent2"/>
                </a:solidFill>
                <a:latin typeface="+mn-ea"/>
                <a:ea typeface="+mn-ea"/>
              </a:rPr>
              <a:t>“</a:t>
            </a:r>
            <a:r>
              <a:rPr lang="en-US" altLang="zh-CN" i="1" dirty="0">
                <a:solidFill>
                  <a:schemeClr val="accent2"/>
                </a:solidFill>
                <a:latin typeface="+mn-ea"/>
                <a:ea typeface="+mn-ea"/>
              </a:rPr>
              <a:t>t</a:t>
            </a:r>
            <a:r>
              <a:rPr lang="zh-CN" altLang="zh-CN" dirty="0">
                <a:solidFill>
                  <a:schemeClr val="accent2"/>
                </a:solidFill>
                <a:latin typeface="+mn-ea"/>
                <a:ea typeface="+mn-ea"/>
              </a:rPr>
              <a:t>检验”方法求出</a:t>
            </a:r>
            <a:r>
              <a:rPr lang="en-US" altLang="zh-CN" i="1" dirty="0">
                <a:solidFill>
                  <a:schemeClr val="accent2"/>
                </a:solidFill>
                <a:latin typeface="+mn-ea"/>
                <a:ea typeface="+mn-ea"/>
              </a:rPr>
              <a:t>p</a:t>
            </a:r>
            <a:r>
              <a:rPr lang="zh-CN" altLang="zh-CN" dirty="0">
                <a:solidFill>
                  <a:schemeClr val="accent2"/>
                </a:solidFill>
                <a:latin typeface="+mn-ea"/>
                <a:ea typeface="+mn-ea"/>
              </a:rPr>
              <a:t>值</a:t>
            </a:r>
            <a:r>
              <a:rPr lang="zh-CN" altLang="zh-CN" dirty="0" smtClean="0">
                <a:solidFill>
                  <a:schemeClr val="tx1"/>
                </a:solidFill>
                <a:latin typeface="宋体" panose="02010600030101010101" pitchFamily="2" charset="-122"/>
              </a:rPr>
              <a:t>。本</a:t>
            </a:r>
            <a:r>
              <a:rPr lang="zh-CN" altLang="zh-CN" dirty="0">
                <a:solidFill>
                  <a:schemeClr val="tx1"/>
                </a:solidFill>
                <a:latin typeface="宋体" panose="02010600030101010101" pitchFamily="2" charset="-122"/>
              </a:rPr>
              <a:t>例计算出的</a:t>
            </a:r>
            <a:r>
              <a:rPr lang="en-US" altLang="zh-CN" i="1" dirty="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值为：</a:t>
            </a:r>
            <a:r>
              <a:rPr lang="en-US" altLang="zh-CN" dirty="0">
                <a:solidFill>
                  <a:schemeClr val="tx1"/>
                </a:solidFill>
                <a:latin typeface="宋体" panose="02010600030101010101" pitchFamily="2" charset="-122"/>
              </a:rPr>
              <a:t>0.0001</a:t>
            </a:r>
            <a:r>
              <a:rPr lang="zh-CN" altLang="zh-CN" dirty="0">
                <a:solidFill>
                  <a:schemeClr val="tx1"/>
                </a:solidFill>
                <a:latin typeface="宋体" panose="02010600030101010101" pitchFamily="2" charset="-122"/>
              </a:rPr>
              <a:t>。这表明，不同性别的顾客在总消费金额上出现的这种差别，由于数据的不规则分布而偶然出现的概率不到千分之一，可以断定，这现象并非偶然出现。</a:t>
            </a:r>
            <a:endParaRPr lang="zh-CN" altLang="zh-CN" dirty="0">
              <a:solidFill>
                <a:schemeClr val="tx1"/>
              </a:solidFill>
              <a:latin typeface="宋体" panose="02010600030101010101" pitchFamily="2" charset="-122"/>
            </a:endParaRPr>
          </a:p>
        </p:txBody>
      </p:sp>
      <p:sp>
        <p:nvSpPr>
          <p:cNvPr id="7" name="矩形 6"/>
          <p:cNvSpPr/>
          <p:nvPr/>
        </p:nvSpPr>
        <p:spPr>
          <a:xfrm>
            <a:off x="0" y="4149080"/>
            <a:ext cx="9144000" cy="2523768"/>
          </a:xfrm>
          <a:prstGeom prst="rect">
            <a:avLst/>
          </a:prstGeom>
          <a:solidFill>
            <a:srgbClr val="FFFFCC"/>
          </a:solidFill>
        </p:spPr>
        <p:txBody>
          <a:bodyPr wrap="square">
            <a:spAutoFit/>
          </a:bodyPr>
          <a:lstStyle/>
          <a:p>
            <a:r>
              <a:rPr lang="en-US" altLang="zh-CN" dirty="0" smtClean="0">
                <a:solidFill>
                  <a:schemeClr val="tx1"/>
                </a:solidFill>
                <a:latin typeface="宋体" panose="02010600030101010101" pitchFamily="2" charset="-122"/>
              </a:rPr>
              <a:t>    </a:t>
            </a:r>
            <a:r>
              <a:rPr lang="zh-CN" altLang="zh-CN" dirty="0" smtClean="0">
                <a:solidFill>
                  <a:schemeClr val="tx1"/>
                </a:solidFill>
                <a:latin typeface="宋体" panose="02010600030101010101" pitchFamily="2" charset="-122"/>
              </a:rPr>
              <a:t>在</a:t>
            </a:r>
            <a:r>
              <a:rPr lang="en-US" altLang="zh-CN" dirty="0">
                <a:solidFill>
                  <a:schemeClr val="tx1"/>
                </a:solidFill>
                <a:latin typeface="宋体" panose="02010600030101010101" pitchFamily="2" charset="-122"/>
              </a:rPr>
              <a:t>Excel</a:t>
            </a:r>
            <a:r>
              <a:rPr lang="zh-CN" altLang="zh-CN" dirty="0">
                <a:solidFill>
                  <a:schemeClr val="tx1"/>
                </a:solidFill>
                <a:latin typeface="宋体" panose="02010600030101010101" pitchFamily="2" charset="-122"/>
              </a:rPr>
              <a:t>中，利用“</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”函数可以很方便的求出</a:t>
            </a:r>
            <a:r>
              <a:rPr lang="en-US" altLang="zh-CN" i="1" dirty="0">
                <a:solidFill>
                  <a:schemeClr val="tx1"/>
                </a:solidFill>
                <a:latin typeface="宋体" panose="02010600030101010101" pitchFamily="2" charset="-122"/>
              </a:rPr>
              <a:t>t</a:t>
            </a:r>
            <a:r>
              <a:rPr lang="zh-CN" altLang="zh-CN" dirty="0">
                <a:solidFill>
                  <a:schemeClr val="tx1"/>
                </a:solidFill>
                <a:latin typeface="宋体" panose="02010600030101010101" pitchFamily="2" charset="-122"/>
              </a:rPr>
              <a:t>检验的</a:t>
            </a:r>
            <a:r>
              <a:rPr lang="en-US" altLang="zh-CN" i="1" dirty="0">
                <a:solidFill>
                  <a:schemeClr val="tx1"/>
                </a:solidFill>
                <a:latin typeface="宋体" panose="02010600030101010101" pitchFamily="2" charset="-122"/>
              </a:rPr>
              <a:t>p</a:t>
            </a:r>
            <a:r>
              <a:rPr lang="zh-CN" altLang="zh-CN" dirty="0">
                <a:solidFill>
                  <a:schemeClr val="tx1"/>
                </a:solidFill>
                <a:latin typeface="宋体" panose="02010600030101010101" pitchFamily="2" charset="-122"/>
              </a:rPr>
              <a:t>值。</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函数格式为</a:t>
            </a:r>
            <a:r>
              <a:rPr lang="zh-CN" altLang="zh-CN" dirty="0" smtClean="0">
                <a:solidFill>
                  <a:schemeClr val="tx1"/>
                </a:solidFill>
                <a:latin typeface="宋体" panose="02010600030101010101" pitchFamily="2" charset="-122"/>
              </a:rPr>
              <a:t>：</a:t>
            </a:r>
            <a:r>
              <a:rPr lang="en-US" altLang="zh-CN" sz="2400" dirty="0" err="1" smtClean="0">
                <a:solidFill>
                  <a:srgbClr val="C00000"/>
                </a:solidFill>
                <a:latin typeface="+mn-ea"/>
                <a:ea typeface="+mn-ea"/>
              </a:rPr>
              <a:t>ttest</a:t>
            </a:r>
            <a:r>
              <a:rPr lang="zh-CN" altLang="zh-CN" sz="2400" dirty="0">
                <a:solidFill>
                  <a:srgbClr val="C00000"/>
                </a:solidFill>
                <a:latin typeface="+mn-ea"/>
                <a:ea typeface="+mn-ea"/>
              </a:rPr>
              <a:t>（数组</a:t>
            </a:r>
            <a:r>
              <a:rPr lang="en-US" altLang="zh-CN" sz="2400" dirty="0">
                <a:solidFill>
                  <a:srgbClr val="C00000"/>
                </a:solidFill>
                <a:latin typeface="+mn-ea"/>
                <a:ea typeface="+mn-ea"/>
              </a:rPr>
              <a:t>1</a:t>
            </a:r>
            <a:r>
              <a:rPr lang="zh-CN" altLang="zh-CN" sz="2400" dirty="0">
                <a:solidFill>
                  <a:srgbClr val="C00000"/>
                </a:solidFill>
                <a:latin typeface="+mn-ea"/>
                <a:ea typeface="+mn-ea"/>
              </a:rPr>
              <a:t>，数组</a:t>
            </a:r>
            <a:r>
              <a:rPr lang="en-US" altLang="zh-CN" sz="2400" dirty="0">
                <a:solidFill>
                  <a:srgbClr val="C00000"/>
                </a:solidFill>
                <a:latin typeface="+mn-ea"/>
                <a:ea typeface="+mn-ea"/>
              </a:rPr>
              <a:t>2</a:t>
            </a:r>
            <a:r>
              <a:rPr lang="zh-CN" altLang="zh-CN" sz="2400" dirty="0">
                <a:solidFill>
                  <a:srgbClr val="C00000"/>
                </a:solidFill>
                <a:latin typeface="+mn-ea"/>
                <a:ea typeface="+mn-ea"/>
              </a:rPr>
              <a:t>，指示分布曲线的尾数，</a:t>
            </a:r>
            <a:r>
              <a:rPr lang="en-US" altLang="zh-CN" sz="2400" i="1" dirty="0">
                <a:solidFill>
                  <a:srgbClr val="C00000"/>
                </a:solidFill>
                <a:latin typeface="+mn-ea"/>
                <a:ea typeface="+mn-ea"/>
              </a:rPr>
              <a:t>t</a:t>
            </a:r>
            <a:r>
              <a:rPr lang="zh-CN" altLang="zh-CN" sz="2400" dirty="0">
                <a:solidFill>
                  <a:srgbClr val="C00000"/>
                </a:solidFill>
                <a:latin typeface="+mn-ea"/>
                <a:ea typeface="+mn-ea"/>
              </a:rPr>
              <a:t>检验类型</a:t>
            </a:r>
            <a:r>
              <a:rPr lang="zh-CN" altLang="zh-CN" sz="2400" dirty="0" smtClean="0">
                <a:solidFill>
                  <a:srgbClr val="C00000"/>
                </a:solidFill>
                <a:latin typeface="+mn-ea"/>
                <a:ea typeface="+mn-ea"/>
              </a:rPr>
              <a:t>）</a:t>
            </a:r>
            <a:r>
              <a:rPr lang="zh-CN" altLang="zh-CN" dirty="0" smtClean="0">
                <a:solidFill>
                  <a:schemeClr val="tx1"/>
                </a:solidFill>
                <a:latin typeface="宋体" panose="02010600030101010101" pitchFamily="2" charset="-122"/>
              </a:rPr>
              <a:t>，</a:t>
            </a:r>
            <a:r>
              <a:rPr lang="zh-CN" altLang="zh-CN" dirty="0">
                <a:solidFill>
                  <a:schemeClr val="tx1"/>
                </a:solidFill>
                <a:latin typeface="宋体" panose="02010600030101010101" pitchFamily="2" charset="-122"/>
              </a:rPr>
              <a:t>其中，数组</a:t>
            </a:r>
            <a:r>
              <a:rPr lang="en-US" altLang="zh-CN" dirty="0">
                <a:solidFill>
                  <a:schemeClr val="tx1"/>
                </a:solidFill>
                <a:latin typeface="宋体" panose="02010600030101010101" pitchFamily="2" charset="-122"/>
              </a:rPr>
              <a:t>1</a:t>
            </a:r>
            <a:r>
              <a:rPr lang="zh-CN" altLang="zh-CN" dirty="0">
                <a:solidFill>
                  <a:schemeClr val="tx1"/>
                </a:solidFill>
                <a:latin typeface="宋体" panose="02010600030101010101" pitchFamily="2" charset="-122"/>
              </a:rPr>
              <a:t>与数组</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是进行数据透视表分析的每个定性变量对应的输出结果列，本例中的数组</a:t>
            </a:r>
            <a:r>
              <a:rPr lang="en-US" altLang="zh-CN" dirty="0">
                <a:solidFill>
                  <a:schemeClr val="tx1"/>
                </a:solidFill>
                <a:latin typeface="宋体" panose="02010600030101010101" pitchFamily="2" charset="-122"/>
              </a:rPr>
              <a:t>1</a:t>
            </a:r>
            <a:r>
              <a:rPr lang="zh-CN" altLang="zh-CN" dirty="0">
                <a:solidFill>
                  <a:schemeClr val="tx1"/>
                </a:solidFill>
                <a:latin typeface="宋体" panose="02010600030101010101" pitchFamily="2" charset="-122"/>
              </a:rPr>
              <a:t>为男性总消费金额列，数组</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为女性总消费金额列（男女顺序不限），计算之前需要先按性别对表格数据进行排序。</a:t>
            </a:r>
            <a:r>
              <a:rPr lang="en-US" altLang="zh-CN" dirty="0" err="1">
                <a:solidFill>
                  <a:schemeClr val="tx1"/>
                </a:solidFill>
                <a:latin typeface="宋体" panose="02010600030101010101" pitchFamily="2" charset="-122"/>
              </a:rPr>
              <a:t>ttest</a:t>
            </a:r>
            <a:r>
              <a:rPr lang="zh-CN" altLang="zh-CN" dirty="0">
                <a:solidFill>
                  <a:schemeClr val="tx1"/>
                </a:solidFill>
                <a:latin typeface="宋体" panose="02010600030101010101" pitchFamily="2" charset="-122"/>
              </a:rPr>
              <a:t>函数中的“指示分布曲线的尾数”应设为“</a:t>
            </a:r>
            <a:r>
              <a:rPr lang="en-US" altLang="zh-CN" dirty="0">
                <a:solidFill>
                  <a:schemeClr val="tx1"/>
                </a:solidFill>
                <a:latin typeface="宋体" panose="02010600030101010101" pitchFamily="2" charset="-122"/>
              </a:rPr>
              <a:t>2</a:t>
            </a:r>
            <a:r>
              <a:rPr lang="zh-CN" altLang="zh-CN" dirty="0">
                <a:solidFill>
                  <a:schemeClr val="tx1"/>
                </a:solidFill>
                <a:latin typeface="宋体" panose="02010600030101010101" pitchFamily="2" charset="-122"/>
              </a:rPr>
              <a:t>”（即“双尾分布”），“</a:t>
            </a:r>
            <a:r>
              <a:rPr lang="en-US" altLang="zh-CN" i="1" dirty="0">
                <a:solidFill>
                  <a:schemeClr val="tx1"/>
                </a:solidFill>
                <a:latin typeface="宋体" panose="02010600030101010101" pitchFamily="2" charset="-122"/>
              </a:rPr>
              <a:t>t</a:t>
            </a:r>
            <a:r>
              <a:rPr lang="zh-CN" altLang="zh-CN" dirty="0">
                <a:solidFill>
                  <a:schemeClr val="tx1"/>
                </a:solidFill>
                <a:latin typeface="宋体" panose="02010600030101010101" pitchFamily="2" charset="-122"/>
              </a:rPr>
              <a:t>检验类型”应设为“</a:t>
            </a:r>
            <a:r>
              <a:rPr lang="en-US" altLang="zh-CN" dirty="0">
                <a:solidFill>
                  <a:schemeClr val="tx1"/>
                </a:solidFill>
                <a:latin typeface="宋体" panose="02010600030101010101" pitchFamily="2" charset="-122"/>
              </a:rPr>
              <a:t>3</a:t>
            </a:r>
            <a:r>
              <a:rPr lang="zh-CN" altLang="zh-CN" dirty="0">
                <a:solidFill>
                  <a:schemeClr val="tx1"/>
                </a:solidFill>
                <a:latin typeface="宋体" panose="02010600030101010101" pitchFamily="2" charset="-122"/>
              </a:rPr>
              <a:t>”（即“双样本异方差”）。</a:t>
            </a:r>
            <a:endParaRPr lang="zh-CN" altLang="en-US" dirty="0"/>
          </a:p>
        </p:txBody>
      </p:sp>
      <p:sp>
        <p:nvSpPr>
          <p:cNvPr id="2" name="日期占位符 1"/>
          <p:cNvSpPr>
            <a:spLocks noGrp="1"/>
          </p:cNvSpPr>
          <p:nvPr>
            <p:ph type="dt" sz="half" idx="10"/>
          </p:nvPr>
        </p:nvSpPr>
        <p:spPr/>
        <p:txBody>
          <a:bodyPr/>
          <a:lstStyle/>
          <a:p>
            <a:pPr>
              <a:defRPr/>
            </a:pPr>
            <a:fld id="{5456E809-00F5-46A6-81E5-964409E6987E}"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872716"/>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3</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2" name="矩形 1"/>
          <p:cNvSpPr/>
          <p:nvPr/>
        </p:nvSpPr>
        <p:spPr>
          <a:xfrm>
            <a:off x="251520" y="1340768"/>
            <a:ext cx="8640960" cy="2246769"/>
          </a:xfrm>
          <a:prstGeom prst="rect">
            <a:avLst/>
          </a:prstGeom>
        </p:spPr>
        <p:txBody>
          <a:bodyPr wrap="square">
            <a:spAutoFit/>
          </a:bodyPr>
          <a:lstStyle/>
          <a:p>
            <a:r>
              <a:rPr lang="en-US" altLang="zh-CN" sz="2000" dirty="0" smtClean="0">
                <a:solidFill>
                  <a:schemeClr val="tx1"/>
                </a:solidFill>
                <a:latin typeface="宋体" panose="02010600030101010101" pitchFamily="2" charset="-122"/>
              </a:rPr>
              <a:t>    </a:t>
            </a:r>
            <a:r>
              <a:rPr lang="zh-CN" altLang="zh-CN" sz="2000" dirty="0" smtClean="0">
                <a:solidFill>
                  <a:schemeClr val="tx1"/>
                </a:solidFill>
                <a:latin typeface="宋体" panose="02010600030101010101" pitchFamily="2" charset="-122"/>
              </a:rPr>
              <a:t>通过</a:t>
            </a:r>
            <a:r>
              <a:rPr lang="zh-CN" altLang="zh-CN" sz="2000" dirty="0">
                <a:solidFill>
                  <a:schemeClr val="tx1"/>
                </a:solidFill>
                <a:latin typeface="宋体" panose="02010600030101010101" pitchFamily="2" charset="-122"/>
              </a:rPr>
              <a:t>上述分析，各解释变量对消费总金额的影响浮出了水面</a:t>
            </a:r>
            <a:r>
              <a:rPr lang="zh-CN" altLang="zh-CN" sz="2000" dirty="0" smtClean="0">
                <a:solidFill>
                  <a:schemeClr val="tx1"/>
                </a:solidFill>
                <a:latin typeface="宋体" panose="02010600030101010101" pitchFamily="2" charset="-122"/>
              </a:rPr>
              <a:t>。结论</a:t>
            </a:r>
            <a:r>
              <a:rPr lang="zh-CN" altLang="zh-CN" sz="2000" dirty="0">
                <a:solidFill>
                  <a:schemeClr val="tx1"/>
                </a:solidFill>
                <a:latin typeface="宋体" panose="02010600030101010101" pitchFamily="2" charset="-122"/>
              </a:rPr>
              <a:t>是：性别与总消费金额关系的数据透视表分析表明，男性顾客对总消费金额的贡献明显大于女性顾客，男性群体的总消费金额平均要高出</a:t>
            </a:r>
            <a:r>
              <a:rPr lang="en-US" altLang="zh-CN" sz="2000" dirty="0">
                <a:solidFill>
                  <a:schemeClr val="tx1"/>
                </a:solidFill>
                <a:latin typeface="宋体" panose="02010600030101010101" pitchFamily="2" charset="-122"/>
              </a:rPr>
              <a:t>389</a:t>
            </a:r>
            <a:r>
              <a:rPr lang="zh-CN" altLang="zh-CN" sz="2000" dirty="0">
                <a:solidFill>
                  <a:schemeClr val="tx1"/>
                </a:solidFill>
                <a:latin typeface="宋体" panose="02010600030101010101" pitchFamily="2" charset="-122"/>
              </a:rPr>
              <a:t>元。而婚姻状况（主要是“已婚未育”与“已婚已育”）对总消费金额影响不大。顾客年龄与消费金额关系的散点图分析</a:t>
            </a:r>
            <a:r>
              <a:rPr lang="zh-CN" altLang="zh-CN" sz="2000" dirty="0" smtClean="0">
                <a:solidFill>
                  <a:schemeClr val="tx1"/>
                </a:solidFill>
                <a:latin typeface="宋体" panose="02010600030101010101" pitchFamily="2" charset="-122"/>
              </a:rPr>
              <a:t>表明，</a:t>
            </a:r>
            <a:r>
              <a:rPr lang="zh-CN" altLang="zh-CN" sz="2000" dirty="0">
                <a:solidFill>
                  <a:schemeClr val="tx1"/>
                </a:solidFill>
                <a:latin typeface="宋体" panose="02010600030101010101" pitchFamily="2" charset="-122"/>
              </a:rPr>
              <a:t>男性年龄增长对总消费金额的影响是明显的。进一步的一元回归分析让我们看到的趋势是，男性顾客年龄每增加</a:t>
            </a:r>
            <a:r>
              <a:rPr lang="en-US" altLang="zh-CN" sz="2000" dirty="0">
                <a:solidFill>
                  <a:schemeClr val="tx1"/>
                </a:solidFill>
                <a:latin typeface="宋体" panose="02010600030101010101" pitchFamily="2" charset="-122"/>
              </a:rPr>
              <a:t>1</a:t>
            </a:r>
            <a:r>
              <a:rPr lang="zh-CN" altLang="zh-CN" sz="2000" dirty="0">
                <a:solidFill>
                  <a:schemeClr val="tx1"/>
                </a:solidFill>
                <a:latin typeface="宋体" panose="02010600030101010101" pitchFamily="2" charset="-122"/>
              </a:rPr>
              <a:t>岁，总消费金额呈现平均增加</a:t>
            </a:r>
            <a:r>
              <a:rPr lang="en-US" altLang="zh-CN" sz="2000" dirty="0">
                <a:solidFill>
                  <a:schemeClr val="tx1"/>
                </a:solidFill>
                <a:latin typeface="宋体" panose="02010600030101010101" pitchFamily="2" charset="-122"/>
              </a:rPr>
              <a:t>8</a:t>
            </a:r>
            <a:r>
              <a:rPr lang="zh-CN" altLang="zh-CN" sz="2000" dirty="0">
                <a:solidFill>
                  <a:schemeClr val="tx1"/>
                </a:solidFill>
                <a:latin typeface="宋体" panose="02010600030101010101" pitchFamily="2" charset="-122"/>
              </a:rPr>
              <a:t>元的上升趋势。</a:t>
            </a:r>
            <a:endParaRPr lang="zh-CN" altLang="en-US" sz="2000" dirty="0">
              <a:solidFill>
                <a:schemeClr val="tx1"/>
              </a:solidFill>
              <a:latin typeface="宋体" panose="02010600030101010101" pitchFamily="2" charset="-122"/>
            </a:endParaRPr>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l="16002" t="8345" r="14186" b="22964"/>
          <a:stretch>
            <a:fillRect/>
          </a:stretch>
        </p:blipFill>
        <p:spPr bwMode="auto">
          <a:xfrm>
            <a:off x="2411760" y="3587537"/>
            <a:ext cx="6732240" cy="322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noChangeArrowheads="1"/>
          </p:cNvPicPr>
          <p:nvPr/>
        </p:nvPicPr>
        <p:blipFill rotWithShape="1">
          <a:blip r:embed="rId2">
            <a:extLst>
              <a:ext uri="{28A0092B-C50C-407E-A947-70E740481C1C}">
                <a14:useLocalDpi xmlns:a14="http://schemas.microsoft.com/office/drawing/2010/main" val="0"/>
              </a:ext>
            </a:extLst>
          </a:blip>
          <a:srcRect l="15146" t="11577" r="66399" b="34717"/>
          <a:stretch>
            <a:fillRect/>
          </a:stretch>
        </p:blipFill>
        <p:spPr bwMode="auto">
          <a:xfrm>
            <a:off x="143508" y="3681028"/>
            <a:ext cx="2210180" cy="278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4A678422-286B-44A8-96F4-A39E084FF2B8}"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943610"/>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4</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323528" y="1384315"/>
            <a:ext cx="8496944" cy="4362733"/>
          </a:xfrm>
          <a:prstGeom prst="rect">
            <a:avLst/>
          </a:prstGeom>
        </p:spPr>
        <p:txBody>
          <a:bodyPr wrap="square">
            <a:spAutoFit/>
          </a:bodyPr>
          <a:lstStyle/>
          <a:p>
            <a:pPr fontAlgn="ctr">
              <a:lnSpc>
                <a:spcPts val="37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对于</a:t>
            </a:r>
            <a:r>
              <a:rPr lang="zh-CN" altLang="zh-CN" sz="2400" dirty="0">
                <a:solidFill>
                  <a:schemeClr val="tx1"/>
                </a:solidFill>
                <a:latin typeface="宋体" panose="02010600030101010101" pitchFamily="2" charset="-122"/>
              </a:rPr>
              <a:t>上述结果，由于</a:t>
            </a:r>
            <a:r>
              <a:rPr lang="en-US" altLang="zh-CN" sz="2400" dirty="0">
                <a:solidFill>
                  <a:schemeClr val="tx1"/>
                </a:solidFill>
                <a:latin typeface="宋体" panose="02010600030101010101" pitchFamily="2" charset="-122"/>
              </a:rPr>
              <a:t>p</a:t>
            </a:r>
            <a:r>
              <a:rPr lang="zh-CN" altLang="zh-CN" sz="2400" dirty="0">
                <a:solidFill>
                  <a:schemeClr val="tx1"/>
                </a:solidFill>
                <a:latin typeface="宋体" panose="02010600030101010101" pitchFamily="2" charset="-122"/>
              </a:rPr>
              <a:t>值很小，可以肯定的认为，这些现象并非偶然。从分析结果来看，可能会</a:t>
            </a:r>
            <a:r>
              <a:rPr lang="zh-CN" altLang="zh-CN" sz="2400" dirty="0" smtClean="0">
                <a:solidFill>
                  <a:schemeClr val="tx1"/>
                </a:solidFill>
                <a:latin typeface="宋体" panose="02010600030101010101" pitchFamily="2" charset="-122"/>
              </a:rPr>
              <a:t>对“吉屋”</a:t>
            </a:r>
            <a:r>
              <a:rPr lang="zh-CN" altLang="zh-CN" sz="2400" dirty="0">
                <a:solidFill>
                  <a:schemeClr val="tx1"/>
                </a:solidFill>
                <a:latin typeface="宋体" panose="02010600030101010101" pitchFamily="2" charset="-122"/>
              </a:rPr>
              <a:t>晚间营业额的增长有所贡献的顾客，无论婚姻情况如何，主要是年龄较大的男性。其中，从没有点过套餐但喜欢点酒类、在这家店里就着小菜小酌的顾客，在晚间的总消费金额比较高。</a:t>
            </a:r>
            <a:endParaRPr lang="zh-CN" altLang="zh-CN" sz="2400" dirty="0">
              <a:solidFill>
                <a:schemeClr val="tx1"/>
              </a:solidFill>
              <a:latin typeface="宋体" panose="02010600030101010101" pitchFamily="2" charset="-122"/>
            </a:endParaRPr>
          </a:p>
          <a:p>
            <a:pPr fontAlgn="ctr">
              <a:lnSpc>
                <a:spcPts val="3700"/>
              </a:lnSpc>
            </a:pP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通过</a:t>
            </a:r>
            <a:r>
              <a:rPr lang="zh-CN" altLang="zh-CN" sz="2400" dirty="0">
                <a:solidFill>
                  <a:schemeClr val="tx1"/>
                </a:solidFill>
                <a:latin typeface="宋体" panose="02010600030101010101" pitchFamily="2" charset="-122"/>
              </a:rPr>
              <a:t>上述分析，帮助我们找出了目标客户群。在此基础上需要提出具说服力的解决方案。回顾课题的初衷，吉屋晚间客流量差，需要采取一些方法招揽顾客。显然，年龄层偏高并点酒类的男性，在人数相同的情况下，会带来更多的经济效益</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4EB69402-60FD-4BBC-8209-B0D965FC58A9}"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872716"/>
            <a:ext cx="7416824" cy="541174"/>
          </a:xfrm>
          <a:prstGeom prst="rect">
            <a:avLst/>
          </a:prstGeom>
        </p:spPr>
        <p:txBody>
          <a:bodyPr wrap="square">
            <a:spAutoFit/>
          </a:bodyPr>
          <a:lstStyle/>
          <a:p>
            <a:pPr>
              <a:lnSpc>
                <a:spcPts val="3500"/>
              </a:lnSpc>
              <a:spcAft>
                <a:spcPts val="600"/>
              </a:spcAft>
            </a:pPr>
            <a:r>
              <a:rPr lang="zh-CN" altLang="zh-CN" sz="2400" dirty="0" smtClean="0">
                <a:solidFill>
                  <a:schemeClr val="tx1"/>
                </a:solidFill>
                <a:latin typeface="宋体" panose="02010600030101010101" pitchFamily="2" charset="-122"/>
              </a:rPr>
              <a:t>（</a:t>
            </a:r>
            <a:r>
              <a:rPr lang="en-US" altLang="zh-CN" sz="2400" dirty="0" smtClean="0">
                <a:solidFill>
                  <a:schemeClr val="tx1"/>
                </a:solidFill>
                <a:latin typeface="宋体" panose="02010600030101010101" pitchFamily="2" charset="-122"/>
              </a:rPr>
              <a:t>4</a:t>
            </a:r>
            <a:r>
              <a:rPr lang="zh-CN" altLang="zh-CN" sz="2400" dirty="0" smtClean="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形成分析结论，产生解决方案</a:t>
            </a:r>
            <a:r>
              <a:rPr lang="zh-CN" altLang="zh-CN" sz="2400" dirty="0" smtClean="0">
                <a:solidFill>
                  <a:schemeClr val="tx1"/>
                </a:solidFill>
                <a:latin typeface="宋体" panose="02010600030101010101" pitchFamily="2" charset="-122"/>
              </a:rPr>
              <a:t>报告</a:t>
            </a:r>
            <a:endParaRPr lang="zh-CN" altLang="zh-CN" sz="2400" dirty="0">
              <a:solidFill>
                <a:schemeClr val="tx1"/>
              </a:solidFill>
              <a:latin typeface="宋体" panose="02010600030101010101" pitchFamily="2" charset="-122"/>
            </a:endParaRPr>
          </a:p>
        </p:txBody>
      </p:sp>
      <p:sp>
        <p:nvSpPr>
          <p:cNvPr id="6" name="Rectangle 2"/>
          <p:cNvSpPr>
            <a:spLocks noChangeArrowheads="1"/>
          </p:cNvSpPr>
          <p:nvPr/>
        </p:nvSpPr>
        <p:spPr bwMode="auto">
          <a:xfrm>
            <a:off x="0" y="17134"/>
            <a:ext cx="9144000" cy="819578"/>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2800" dirty="0" smtClean="0">
                <a:solidFill>
                  <a:srgbClr val="008000"/>
                </a:solidFill>
                <a:latin typeface="华文中宋" panose="02010600040101010101" pitchFamily="2" charset="-122"/>
                <a:ea typeface="华文中宋" panose="02010600040101010101" pitchFamily="2" charset="-122"/>
              </a:rPr>
              <a:t>某</a:t>
            </a:r>
            <a:r>
              <a:rPr lang="zh-CN" altLang="zh-CN" sz="2800" dirty="0" smtClean="0">
                <a:solidFill>
                  <a:srgbClr val="008000"/>
                </a:solidFill>
                <a:latin typeface="华文中宋" panose="02010600040101010101" pitchFamily="2" charset="-122"/>
                <a:ea typeface="华文中宋" panose="02010600040101010101" pitchFamily="2" charset="-122"/>
              </a:rPr>
              <a:t>饮食</a:t>
            </a:r>
            <a:r>
              <a:rPr lang="zh-CN" altLang="zh-CN" sz="2800" dirty="0">
                <a:solidFill>
                  <a:srgbClr val="008000"/>
                </a:solidFill>
                <a:latin typeface="华文中宋" panose="02010600040101010101" pitchFamily="2" charset="-122"/>
                <a:ea typeface="华文中宋" panose="02010600040101010101" pitchFamily="2" charset="-122"/>
              </a:rPr>
              <a:t>连锁店的晚间收益关键影响因素</a:t>
            </a:r>
            <a:r>
              <a:rPr lang="zh-CN" altLang="zh-CN" sz="2800" dirty="0" smtClean="0">
                <a:solidFill>
                  <a:srgbClr val="008000"/>
                </a:solidFill>
                <a:latin typeface="华文中宋" panose="02010600040101010101" pitchFamily="2" charset="-122"/>
                <a:ea typeface="华文中宋" panose="02010600040101010101" pitchFamily="2" charset="-122"/>
              </a:rPr>
              <a:t>分析</a:t>
            </a:r>
            <a:endParaRPr lang="zh-CN" altLang="en-US" sz="2800" dirty="0">
              <a:solidFill>
                <a:srgbClr val="008000"/>
              </a:solidFill>
              <a:latin typeface="华文中宋" panose="02010600040101010101" pitchFamily="2" charset="-122"/>
              <a:ea typeface="华文中宋" panose="02010600040101010101" pitchFamily="2" charset="-122"/>
            </a:endParaRPr>
          </a:p>
        </p:txBody>
      </p:sp>
      <p:sp>
        <p:nvSpPr>
          <p:cNvPr id="3" name="矩形 2"/>
          <p:cNvSpPr/>
          <p:nvPr/>
        </p:nvSpPr>
        <p:spPr>
          <a:xfrm>
            <a:off x="215516" y="1376772"/>
            <a:ext cx="5004556" cy="430887"/>
          </a:xfrm>
          <a:prstGeom prst="rect">
            <a:avLst/>
          </a:prstGeom>
        </p:spPr>
        <p:txBody>
          <a:bodyPr wrap="square">
            <a:spAutoFit/>
          </a:bodyPr>
          <a:lstStyle/>
          <a:p>
            <a:pPr fontAlgn="ctr"/>
            <a:r>
              <a:rPr lang="zh-CN" altLang="en-US" dirty="0" smtClean="0">
                <a:solidFill>
                  <a:schemeClr val="tx1"/>
                </a:solidFill>
                <a:latin typeface="宋体" panose="02010600030101010101" pitchFamily="2" charset="-122"/>
              </a:rPr>
              <a:t>综上所述</a:t>
            </a:r>
            <a:r>
              <a:rPr lang="zh-CN" altLang="zh-CN" dirty="0" smtClean="0">
                <a:solidFill>
                  <a:schemeClr val="tx1"/>
                </a:solidFill>
                <a:latin typeface="宋体" panose="02010600030101010101" pitchFamily="2" charset="-122"/>
              </a:rPr>
              <a:t>，</a:t>
            </a:r>
            <a:r>
              <a:rPr lang="zh-CN" altLang="en-US" dirty="0" smtClean="0">
                <a:solidFill>
                  <a:schemeClr val="tx1"/>
                </a:solidFill>
                <a:latin typeface="宋体" panose="02010600030101010101" pitchFamily="2" charset="-122"/>
              </a:rPr>
              <a:t>建议</a:t>
            </a:r>
            <a:r>
              <a:rPr lang="zh-CN" altLang="zh-CN" dirty="0" smtClean="0">
                <a:solidFill>
                  <a:schemeClr val="tx1"/>
                </a:solidFill>
                <a:latin typeface="宋体" panose="02010600030101010101" pitchFamily="2" charset="-122"/>
              </a:rPr>
              <a:t>采取</a:t>
            </a:r>
            <a:r>
              <a:rPr lang="zh-CN" altLang="zh-CN" dirty="0">
                <a:solidFill>
                  <a:schemeClr val="tx1"/>
                </a:solidFill>
                <a:latin typeface="宋体" panose="02010600030101010101" pitchFamily="2" charset="-122"/>
              </a:rPr>
              <a:t>的措施</a:t>
            </a:r>
            <a:r>
              <a:rPr lang="zh-CN" altLang="zh-CN" dirty="0" smtClean="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p:txBody>
      </p:sp>
      <p:sp>
        <p:nvSpPr>
          <p:cNvPr id="5" name="矩形 4"/>
          <p:cNvSpPr/>
          <p:nvPr/>
        </p:nvSpPr>
        <p:spPr>
          <a:xfrm>
            <a:off x="467544" y="1772816"/>
            <a:ext cx="8208912" cy="2293448"/>
          </a:xfrm>
          <a:prstGeom prst="rect">
            <a:avLst/>
          </a:prstGeom>
        </p:spPr>
        <p:txBody>
          <a:bodyPr wrap="square">
            <a:spAutoFit/>
          </a:bodyPr>
          <a:lstStyle/>
          <a:p>
            <a:pPr marL="342900" indent="-342900">
              <a:lnSpc>
                <a:spcPts val="2900"/>
              </a:lnSpc>
              <a:buBlip>
                <a:blip r:embed="rId1"/>
              </a:buBlip>
            </a:pPr>
            <a:r>
              <a:rPr lang="zh-CN" altLang="zh-CN" dirty="0">
                <a:solidFill>
                  <a:schemeClr val="tx1"/>
                </a:solidFill>
                <a:latin typeface="宋体" panose="02010600030101010101" pitchFamily="2" charset="-122"/>
              </a:rPr>
              <a:t>一是，在年龄层偏高的男性经常关注的杂志媒体上打</a:t>
            </a:r>
            <a:r>
              <a:rPr lang="zh-CN" altLang="zh-CN" dirty="0" smtClean="0">
                <a:solidFill>
                  <a:schemeClr val="tx1"/>
                </a:solidFill>
                <a:latin typeface="宋体" panose="02010600030101010101" pitchFamily="2" charset="-122"/>
              </a:rPr>
              <a:t>广告</a:t>
            </a:r>
            <a:r>
              <a:rPr lang="zh-CN" altLang="en-US" dirty="0">
                <a:solidFill>
                  <a:schemeClr val="tx1"/>
                </a:solidFill>
                <a:latin typeface="宋体" panose="02010600030101010101" pitchFamily="2" charset="-122"/>
              </a:rPr>
              <a:t>。</a:t>
            </a:r>
            <a:endParaRPr lang="en-US" altLang="zh-CN" dirty="0">
              <a:solidFill>
                <a:schemeClr val="tx1"/>
              </a:solidFill>
              <a:latin typeface="宋体" panose="02010600030101010101" pitchFamily="2" charset="-122"/>
            </a:endParaRPr>
          </a:p>
          <a:p>
            <a:pPr marL="342900" indent="-342900">
              <a:lnSpc>
                <a:spcPts val="2900"/>
              </a:lnSpc>
              <a:buBlip>
                <a:blip r:embed="rId1"/>
              </a:buBlip>
            </a:pPr>
            <a:r>
              <a:rPr lang="zh-CN" altLang="zh-CN" dirty="0" smtClean="0">
                <a:solidFill>
                  <a:schemeClr val="tx1"/>
                </a:solidFill>
                <a:latin typeface="宋体" panose="02010600030101010101" pitchFamily="2" charset="-122"/>
              </a:rPr>
              <a:t>二</a:t>
            </a:r>
            <a:r>
              <a:rPr lang="zh-CN" altLang="zh-CN" dirty="0">
                <a:solidFill>
                  <a:schemeClr val="tx1"/>
                </a:solidFill>
                <a:latin typeface="宋体" panose="02010600030101010101" pitchFamily="2" charset="-122"/>
              </a:rPr>
              <a:t>是，将晚间的营业模式转型为“适合晚间小酌的店”。具体来说，可以对酒水单进行修改调整，增加更为符合</a:t>
            </a:r>
            <a:r>
              <a:rPr lang="en-US" altLang="zh-CN" dirty="0">
                <a:solidFill>
                  <a:schemeClr val="tx1"/>
                </a:solidFill>
                <a:latin typeface="宋体" panose="02010600030101010101" pitchFamily="2" charset="-122"/>
              </a:rPr>
              <a:t>40</a:t>
            </a:r>
            <a:r>
              <a:rPr lang="zh-CN" altLang="zh-CN" dirty="0">
                <a:solidFill>
                  <a:schemeClr val="tx1"/>
                </a:solidFill>
                <a:latin typeface="宋体" panose="02010600030101010101" pitchFamily="2" charset="-122"/>
              </a:rPr>
              <a:t>岁以上男性口味的酒水种类，在小食菜单里也需要充实一些下酒菜品种，可以将小店形象定位为“比小酒馆安静、实惠、适合少数几个好友小酌的店”</a:t>
            </a:r>
            <a:r>
              <a:rPr lang="zh-CN" altLang="zh-CN" dirty="0" smtClean="0">
                <a:solidFill>
                  <a:schemeClr val="tx1"/>
                </a:solidFill>
                <a:latin typeface="宋体" panose="02010600030101010101" pitchFamily="2" charset="-122"/>
              </a:rPr>
              <a:t>。</a:t>
            </a:r>
            <a:endParaRPr lang="zh-CN" altLang="en-US" dirty="0"/>
          </a:p>
        </p:txBody>
      </p:sp>
      <p:sp>
        <p:nvSpPr>
          <p:cNvPr id="2" name="矩形 1"/>
          <p:cNvSpPr/>
          <p:nvPr/>
        </p:nvSpPr>
        <p:spPr>
          <a:xfrm>
            <a:off x="215516" y="3991123"/>
            <a:ext cx="8640960" cy="2462213"/>
          </a:xfrm>
          <a:prstGeom prst="rect">
            <a:avLst/>
          </a:prstGeom>
        </p:spPr>
        <p:txBody>
          <a:bodyPr wrap="square">
            <a:spAutoFit/>
          </a:bodyPr>
          <a:lstStyle/>
          <a:p>
            <a:r>
              <a:rPr lang="en-US" altLang="zh-CN" dirty="0" smtClean="0">
                <a:solidFill>
                  <a:schemeClr val="tx1"/>
                </a:solidFill>
                <a:latin typeface="+mn-ea"/>
                <a:ea typeface="+mn-ea"/>
              </a:rPr>
              <a:t>    </a:t>
            </a:r>
            <a:r>
              <a:rPr lang="zh-CN" altLang="zh-CN" dirty="0" smtClean="0">
                <a:solidFill>
                  <a:schemeClr val="tx1"/>
                </a:solidFill>
                <a:latin typeface="+mn-ea"/>
                <a:ea typeface="+mn-ea"/>
              </a:rPr>
              <a:t>按照</a:t>
            </a:r>
            <a:r>
              <a:rPr lang="zh-CN" altLang="zh-CN" dirty="0">
                <a:solidFill>
                  <a:schemeClr val="tx1"/>
                </a:solidFill>
                <a:latin typeface="+mn-ea"/>
                <a:ea typeface="+mn-ea"/>
              </a:rPr>
              <a:t>这个思路，需要重新制定宣传战略，策略上应该首先在小范围内进行验证，有显著效果后再进行战略上的调整。可以选择一部分店铺试行上述措施，并比较试点店铺与其他店铺的效益</a:t>
            </a:r>
            <a:r>
              <a:rPr lang="zh-CN" altLang="zh-CN" dirty="0" smtClean="0">
                <a:solidFill>
                  <a:schemeClr val="tx1"/>
                </a:solidFill>
                <a:latin typeface="+mn-ea"/>
                <a:ea typeface="+mn-ea"/>
              </a:rPr>
              <a:t>。</a:t>
            </a:r>
            <a:r>
              <a:rPr lang="zh-CN" altLang="zh-CN" dirty="0">
                <a:solidFill>
                  <a:schemeClr val="tx1"/>
                </a:solidFill>
                <a:latin typeface="+mn-ea"/>
                <a:ea typeface="+mn-ea"/>
              </a:rPr>
              <a:t>上述分析及解决方案应整理成分析报告提交给公司做可行性论证，内容至少应包含：对分析背景与目标的理解、分析框架与实现策略的思考、具体各项数据分析（图表结合呈现数据，让客观数据说话，在此基础上表达分析观点）、分析结论与相应的解决方案建议。</a:t>
            </a:r>
            <a:endParaRPr lang="zh-CN" altLang="zh-CN" dirty="0">
              <a:solidFill>
                <a:schemeClr val="tx1"/>
              </a:solidFill>
              <a:latin typeface="+mn-ea"/>
              <a:ea typeface="+mn-ea"/>
            </a:endParaRPr>
          </a:p>
        </p:txBody>
      </p:sp>
      <p:sp>
        <p:nvSpPr>
          <p:cNvPr id="7" name="日期占位符 6"/>
          <p:cNvSpPr>
            <a:spLocks noGrp="1"/>
          </p:cNvSpPr>
          <p:nvPr>
            <p:ph type="dt" sz="half" idx="10"/>
          </p:nvPr>
        </p:nvSpPr>
        <p:spPr/>
        <p:txBody>
          <a:bodyPr/>
          <a:lstStyle/>
          <a:p>
            <a:pPr>
              <a:defRPr/>
            </a:pPr>
            <a:fld id="{DC9760F0-8E34-447A-9EB7-9B7B0D45AE86}" type="datetime1">
              <a:rPr lang="zh-CN" altLang="en-US" smtClean="0"/>
            </a:fld>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4937348"/>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AC0805EA-E9F6-4CE8-A2EB-BEC4D580861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4</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59532" y="1012954"/>
            <a:ext cx="8460940" cy="5262979"/>
          </a:xfrm>
          <a:prstGeom prst="rect">
            <a:avLst/>
          </a:prstGeom>
        </p:spPr>
        <p:txBody>
          <a:bodyPr wrap="square">
            <a:spAutoFit/>
          </a:bodyPr>
          <a:lstStyle/>
          <a:p>
            <a:r>
              <a:rPr lang="en-US" altLang="zh-CN" sz="2800" dirty="0" smtClean="0">
                <a:solidFill>
                  <a:schemeClr val="tx1"/>
                </a:solidFill>
              </a:rPr>
              <a:t>4.4.1 </a:t>
            </a:r>
            <a:r>
              <a:rPr lang="zh-CN" altLang="en-US" sz="2800" dirty="0">
                <a:solidFill>
                  <a:schemeClr val="tx1"/>
                </a:solidFill>
              </a:rPr>
              <a:t>基本概念</a:t>
            </a:r>
            <a:endParaRPr lang="zh-CN" altLang="en-US" sz="2800" dirty="0">
              <a:solidFill>
                <a:schemeClr val="tx1"/>
              </a:solidFill>
            </a:endParaRPr>
          </a:p>
          <a:p>
            <a:r>
              <a:rPr lang="zh-CN" altLang="en-US" sz="2800" dirty="0" smtClean="0">
                <a:solidFill>
                  <a:schemeClr val="tx1"/>
                </a:solidFill>
              </a:rPr>
              <a:t>        数据压缩</a:t>
            </a:r>
            <a:r>
              <a:rPr lang="zh-CN" altLang="en-US" sz="2800" dirty="0">
                <a:solidFill>
                  <a:schemeClr val="tx1"/>
                </a:solidFill>
              </a:rPr>
              <a:t>是指对数据重新进行编码，以减少所需的存储空间。与数据压缩相对应，解压缩是指将压缩的数据恢复成原状。数据压缩前和数据压缩后的数据量之比称为压缩比。</a:t>
            </a:r>
            <a:endParaRPr lang="zh-CN" altLang="en-US" sz="2800" dirty="0">
              <a:solidFill>
                <a:schemeClr val="tx1"/>
              </a:solidFill>
            </a:endParaRPr>
          </a:p>
          <a:p>
            <a:r>
              <a:rPr lang="zh-CN" altLang="en-US" sz="2800" dirty="0" smtClean="0">
                <a:solidFill>
                  <a:schemeClr val="tx1"/>
                </a:solidFill>
              </a:rPr>
              <a:t>        衡量</a:t>
            </a:r>
            <a:r>
              <a:rPr lang="zh-CN" altLang="en-US" sz="2800" dirty="0">
                <a:solidFill>
                  <a:schemeClr val="tx1"/>
                </a:solidFill>
              </a:rPr>
              <a:t>一种数据压缩技术的优劣有三个重要指标</a:t>
            </a:r>
            <a:r>
              <a:rPr lang="zh-CN" altLang="en-US" sz="2800" dirty="0" smtClean="0">
                <a:solidFill>
                  <a:schemeClr val="tx1"/>
                </a:solidFill>
              </a:rPr>
              <a:t>：</a:t>
            </a:r>
            <a:endParaRPr lang="en-US" altLang="zh-CN" sz="2800" dirty="0" smtClean="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压缩比</a:t>
            </a:r>
            <a:r>
              <a:rPr lang="zh-CN" altLang="en-US" sz="2800" dirty="0">
                <a:solidFill>
                  <a:schemeClr val="tx1"/>
                </a:solidFill>
              </a:rPr>
              <a:t>。显然压缩比越大越好；</a:t>
            </a:r>
            <a:endParaRPr lang="zh-CN" altLang="en-US" sz="2800" dirty="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恢复</a:t>
            </a:r>
            <a:r>
              <a:rPr lang="zh-CN" altLang="en-US" sz="2800" dirty="0">
                <a:solidFill>
                  <a:schemeClr val="tx1"/>
                </a:solidFill>
              </a:rPr>
              <a:t>效果。尽量能够通过解压缩恢复原始数据；</a:t>
            </a:r>
            <a:endParaRPr lang="zh-CN" altLang="en-US" sz="2800" dirty="0">
              <a:solidFill>
                <a:schemeClr val="tx1"/>
              </a:solidFill>
            </a:endParaRPr>
          </a:p>
          <a:p>
            <a:pPr marL="1371600" lvl="2" indent="-457200">
              <a:buClr>
                <a:srgbClr val="C00000"/>
              </a:buClr>
              <a:buFont typeface="Wingdings" panose="05000000000000000000" pitchFamily="2" charset="2"/>
              <a:buChar char="l"/>
            </a:pPr>
            <a:r>
              <a:rPr lang="zh-CN" altLang="en-US" sz="2800" dirty="0" smtClean="0">
                <a:solidFill>
                  <a:schemeClr val="tx1"/>
                </a:solidFill>
              </a:rPr>
              <a:t>速度</a:t>
            </a:r>
            <a:r>
              <a:rPr lang="zh-CN" altLang="en-US" sz="2800" dirty="0">
                <a:solidFill>
                  <a:schemeClr val="tx1"/>
                </a:solidFill>
              </a:rPr>
              <a:t>。实现压缩的算法要简单，压缩、解压缩速度快，尽可能支持实时压缩、解压缩。</a:t>
            </a:r>
            <a:endParaRPr lang="zh-CN" altLang="en-US" sz="2800" dirty="0">
              <a:solidFill>
                <a:schemeClr val="tx1"/>
              </a:solidFill>
            </a:endParaRPr>
          </a:p>
          <a:p>
            <a:pPr>
              <a:buClr>
                <a:srgbClr val="C00000"/>
              </a:buClr>
            </a:pPr>
            <a:endParaRPr lang="zh-CN" altLang="en-US" sz="2800" dirty="0">
              <a:solidFill>
                <a:schemeClr val="tx1"/>
              </a:solidFill>
            </a:endParaRPr>
          </a:p>
        </p:txBody>
      </p:sp>
      <p:sp>
        <p:nvSpPr>
          <p:cNvPr id="3" name="日期占位符 2"/>
          <p:cNvSpPr>
            <a:spLocks noGrp="1"/>
          </p:cNvSpPr>
          <p:nvPr>
            <p:ph type="dt" sz="half" idx="10"/>
          </p:nvPr>
        </p:nvSpPr>
        <p:spPr/>
        <p:txBody>
          <a:bodyPr/>
          <a:lstStyle/>
          <a:p>
            <a:pPr>
              <a:defRPr/>
            </a:pPr>
            <a:fld id="{54B5329F-87F6-42F0-9AD7-AF24378CC9A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95536" y="1160748"/>
            <a:ext cx="8460940" cy="4401205"/>
          </a:xfrm>
          <a:prstGeom prst="rect">
            <a:avLst/>
          </a:prstGeom>
        </p:spPr>
        <p:txBody>
          <a:bodyPr wrap="square">
            <a:spAutoFit/>
          </a:bodyPr>
          <a:lstStyle/>
          <a:p>
            <a:r>
              <a:rPr lang="en-US" altLang="zh-CN" sz="2800" dirty="0" smtClean="0">
                <a:solidFill>
                  <a:schemeClr val="tx1"/>
                </a:solidFill>
              </a:rPr>
              <a:t>4.4.2  </a:t>
            </a:r>
            <a:r>
              <a:rPr lang="zh-CN" altLang="en-US" sz="2800" dirty="0">
                <a:solidFill>
                  <a:schemeClr val="tx1"/>
                </a:solidFill>
              </a:rPr>
              <a:t>数据压缩方法简介</a:t>
            </a:r>
            <a:endParaRPr lang="zh-CN" altLang="en-US" sz="2800" dirty="0">
              <a:solidFill>
                <a:schemeClr val="tx1"/>
              </a:solidFill>
            </a:endParaRPr>
          </a:p>
          <a:p>
            <a:r>
              <a:rPr lang="zh-CN" altLang="en-US" sz="2800" dirty="0" smtClean="0">
                <a:solidFill>
                  <a:srgbClr val="C00000"/>
                </a:solidFill>
              </a:rPr>
              <a:t>（</a:t>
            </a:r>
            <a:r>
              <a:rPr lang="en-US" altLang="zh-CN" sz="2800" dirty="0">
                <a:solidFill>
                  <a:srgbClr val="C00000"/>
                </a:solidFill>
              </a:rPr>
              <a:t>1</a:t>
            </a:r>
            <a:r>
              <a:rPr lang="zh-CN" altLang="en-US" sz="2800" dirty="0">
                <a:solidFill>
                  <a:srgbClr val="C00000"/>
                </a:solidFill>
              </a:rPr>
              <a:t>）无损</a:t>
            </a:r>
            <a:r>
              <a:rPr lang="zh-CN" altLang="en-US" sz="2800" dirty="0" smtClean="0">
                <a:solidFill>
                  <a:srgbClr val="C00000"/>
                </a:solidFill>
              </a:rPr>
              <a:t>压缩</a:t>
            </a:r>
            <a:endParaRPr lang="zh-CN" altLang="en-US" sz="2800" dirty="0">
              <a:solidFill>
                <a:srgbClr val="C00000"/>
              </a:solidFill>
            </a:endParaRPr>
          </a:p>
          <a:p>
            <a:r>
              <a:rPr lang="zh-CN" altLang="en-US" sz="2800" dirty="0">
                <a:solidFill>
                  <a:schemeClr val="tx1"/>
                </a:solidFill>
              </a:rPr>
              <a:t>　　无损压缩即压缩前和解压缩后的数据完全一致</a:t>
            </a:r>
            <a:r>
              <a:rPr lang="zh-CN" altLang="en-US" sz="2800" dirty="0" smtClean="0">
                <a:solidFill>
                  <a:schemeClr val="tx1"/>
                </a:solidFill>
              </a:rPr>
              <a:t>。无损</a:t>
            </a:r>
            <a:r>
              <a:rPr lang="zh-CN" altLang="en-US" sz="2800" dirty="0">
                <a:solidFill>
                  <a:schemeClr val="tx1"/>
                </a:solidFill>
              </a:rPr>
              <a:t>压缩一般用于数据和应用软件的压缩，它能保证完全恢复原始数据。但这种方法压缩比较低，一般只能在</a:t>
            </a:r>
            <a:r>
              <a:rPr lang="en-US" altLang="zh-CN" sz="2800" dirty="0">
                <a:solidFill>
                  <a:schemeClr val="tx1"/>
                </a:solidFill>
              </a:rPr>
              <a:t>2:1~5:1</a:t>
            </a:r>
            <a:r>
              <a:rPr lang="zh-CN" altLang="en-US" sz="2800" dirty="0">
                <a:solidFill>
                  <a:schemeClr val="tx1"/>
                </a:solidFill>
              </a:rPr>
              <a:t>之间</a:t>
            </a:r>
            <a:r>
              <a:rPr lang="zh-CN" altLang="en-US" sz="2800" dirty="0" smtClean="0">
                <a:solidFill>
                  <a:schemeClr val="tx1"/>
                </a:solidFill>
              </a:rPr>
              <a:t>。</a:t>
            </a:r>
            <a:endParaRPr lang="en-US" altLang="zh-CN" sz="2800" dirty="0" smtClean="0">
              <a:solidFill>
                <a:schemeClr val="tx1"/>
              </a:solidFill>
            </a:endParaRPr>
          </a:p>
          <a:p>
            <a:r>
              <a:rPr lang="zh-CN" altLang="en-US" sz="2800" dirty="0" smtClean="0">
                <a:solidFill>
                  <a:srgbClr val="C00000"/>
                </a:solidFill>
              </a:rPr>
              <a:t> </a:t>
            </a:r>
            <a:r>
              <a:rPr lang="zh-CN" altLang="en-US" sz="2800" dirty="0">
                <a:solidFill>
                  <a:srgbClr val="C00000"/>
                </a:solidFill>
              </a:rPr>
              <a:t>（</a:t>
            </a:r>
            <a:r>
              <a:rPr lang="en-US" altLang="zh-CN" sz="2800" dirty="0">
                <a:solidFill>
                  <a:srgbClr val="C00000"/>
                </a:solidFill>
              </a:rPr>
              <a:t>2</a:t>
            </a:r>
            <a:r>
              <a:rPr lang="zh-CN" altLang="en-US" sz="2800" dirty="0">
                <a:solidFill>
                  <a:srgbClr val="C00000"/>
                </a:solidFill>
              </a:rPr>
              <a:t>）有损</a:t>
            </a:r>
            <a:r>
              <a:rPr lang="zh-CN" altLang="en-US" sz="2800" dirty="0" smtClean="0">
                <a:solidFill>
                  <a:srgbClr val="C00000"/>
                </a:solidFill>
              </a:rPr>
              <a:t>压缩</a:t>
            </a:r>
            <a:endParaRPr lang="zh-CN" altLang="en-US" sz="2800" dirty="0">
              <a:solidFill>
                <a:srgbClr val="C00000"/>
              </a:solidFill>
            </a:endParaRPr>
          </a:p>
          <a:p>
            <a:r>
              <a:rPr lang="zh-CN" altLang="en-US" sz="2800" dirty="0">
                <a:solidFill>
                  <a:schemeClr val="tx1"/>
                </a:solidFill>
              </a:rPr>
              <a:t>    有损压缩意味着解压缩后的数据与压缩前的数据不一致</a:t>
            </a:r>
            <a:r>
              <a:rPr lang="zh-CN" altLang="en-US" sz="2800" dirty="0" smtClean="0">
                <a:solidFill>
                  <a:schemeClr val="tx1"/>
                </a:solidFill>
              </a:rPr>
              <a:t>。常用</a:t>
            </a:r>
            <a:r>
              <a:rPr lang="zh-CN" altLang="en-US" sz="2800" dirty="0">
                <a:solidFill>
                  <a:schemeClr val="tx1"/>
                </a:solidFill>
              </a:rPr>
              <a:t>于对图像、音频、视频等数据的压缩，压缩比一般比较大，可以达到</a:t>
            </a:r>
            <a:r>
              <a:rPr lang="en-US" altLang="zh-CN" sz="2800" dirty="0">
                <a:solidFill>
                  <a:schemeClr val="tx1"/>
                </a:solidFill>
              </a:rPr>
              <a:t>100:1~400:1</a:t>
            </a:r>
            <a:r>
              <a:rPr lang="zh-CN" altLang="en-US" sz="2800" dirty="0" smtClean="0">
                <a:solidFill>
                  <a:schemeClr val="tx1"/>
                </a:solidFill>
              </a:rPr>
              <a:t>。</a:t>
            </a:r>
            <a:endParaRPr lang="zh-CN" altLang="en-US" sz="2800" dirty="0">
              <a:solidFill>
                <a:schemeClr val="tx1"/>
              </a:solidFill>
            </a:endParaRPr>
          </a:p>
        </p:txBody>
      </p:sp>
      <p:sp>
        <p:nvSpPr>
          <p:cNvPr id="3" name="日期占位符 2"/>
          <p:cNvSpPr>
            <a:spLocks noGrp="1"/>
          </p:cNvSpPr>
          <p:nvPr>
            <p:ph type="dt" sz="half" idx="10"/>
          </p:nvPr>
        </p:nvSpPr>
        <p:spPr/>
        <p:txBody>
          <a:bodyPr/>
          <a:lstStyle/>
          <a:p>
            <a:pPr>
              <a:defRPr/>
            </a:pPr>
            <a:fld id="{04075E22-97B7-4802-B6A8-9D316EB5153D}"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4.4  </a:t>
            </a:r>
            <a:r>
              <a:rPr lang="zh-CN" altLang="en-US" sz="3600" dirty="0" smtClean="0">
                <a:solidFill>
                  <a:srgbClr val="990000"/>
                </a:solidFill>
                <a:ea typeface="黑体" panose="02010609060101010101" pitchFamily="49" charset="-122"/>
                <a:sym typeface="华文新魏" panose="02010800040101010101" pitchFamily="2" charset="-122"/>
              </a:rPr>
              <a:t>数据压缩</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59532" y="908720"/>
            <a:ext cx="8460940" cy="5632311"/>
          </a:xfrm>
          <a:prstGeom prst="rect">
            <a:avLst/>
          </a:prstGeom>
        </p:spPr>
        <p:txBody>
          <a:bodyPr wrap="square">
            <a:spAutoFit/>
          </a:bodyPr>
          <a:lstStyle/>
          <a:p>
            <a:r>
              <a:rPr lang="en-US" altLang="zh-CN" sz="2400" dirty="0" smtClean="0">
                <a:solidFill>
                  <a:schemeClr val="tx1"/>
                </a:solidFill>
              </a:rPr>
              <a:t>4.4.3  </a:t>
            </a:r>
            <a:r>
              <a:rPr lang="zh-CN" altLang="en-US" sz="2400" dirty="0">
                <a:solidFill>
                  <a:schemeClr val="tx1"/>
                </a:solidFill>
              </a:rPr>
              <a:t>通用文件压缩软件简介</a:t>
            </a:r>
            <a:endParaRPr lang="zh-CN" altLang="en-US" sz="2400" dirty="0">
              <a:solidFill>
                <a:schemeClr val="tx1"/>
              </a:solidFill>
            </a:endParaRPr>
          </a:p>
          <a:p>
            <a:r>
              <a:rPr lang="zh-CN" altLang="en-US" sz="2400" dirty="0">
                <a:solidFill>
                  <a:schemeClr val="tx1"/>
                </a:solidFill>
              </a:rPr>
              <a:t>    </a:t>
            </a:r>
            <a:r>
              <a:rPr lang="en-US" altLang="zh-CN" sz="2400" dirty="0">
                <a:solidFill>
                  <a:srgbClr val="C00000"/>
                </a:solidFill>
              </a:rPr>
              <a:t>1</a:t>
            </a:r>
            <a:r>
              <a:rPr lang="en-US" altLang="zh-CN" sz="2400" dirty="0" smtClean="0">
                <a:solidFill>
                  <a:srgbClr val="C00000"/>
                </a:solidFill>
              </a:rPr>
              <a:t>. WinRAR</a:t>
            </a:r>
            <a:endParaRPr lang="en-US" altLang="zh-CN" sz="2400" dirty="0">
              <a:solidFill>
                <a:srgbClr val="C00000"/>
              </a:solidFill>
            </a:endParaRPr>
          </a:p>
          <a:p>
            <a:r>
              <a:rPr lang="en-US" altLang="zh-CN" sz="2400" dirty="0" smtClean="0">
                <a:solidFill>
                  <a:schemeClr val="tx1"/>
                </a:solidFill>
              </a:rPr>
              <a:t>        WinRAR</a:t>
            </a:r>
            <a:r>
              <a:rPr lang="zh-CN" altLang="en-US" sz="2400" dirty="0">
                <a:solidFill>
                  <a:schemeClr val="tx1"/>
                </a:solidFill>
              </a:rPr>
              <a:t>是一款功能强大的压缩包管理器</a:t>
            </a:r>
            <a:r>
              <a:rPr lang="zh-CN" altLang="en-US" sz="2400" dirty="0" smtClean="0">
                <a:solidFill>
                  <a:schemeClr val="tx1"/>
                </a:solidFill>
              </a:rPr>
              <a:t>，该</a:t>
            </a:r>
            <a:r>
              <a:rPr lang="zh-CN" altLang="en-US" sz="2400" dirty="0">
                <a:solidFill>
                  <a:schemeClr val="tx1"/>
                </a:solidFill>
              </a:rPr>
              <a:t>软件可用于备份数据，缩减电子邮件附件的大小，解压缩从</a:t>
            </a:r>
            <a:r>
              <a:rPr lang="en-US" altLang="zh-CN" sz="2400" dirty="0">
                <a:solidFill>
                  <a:schemeClr val="tx1"/>
                </a:solidFill>
              </a:rPr>
              <a:t>Internet</a:t>
            </a:r>
            <a:r>
              <a:rPr lang="zh-CN" altLang="en-US" sz="2400" dirty="0">
                <a:solidFill>
                  <a:schemeClr val="tx1"/>
                </a:solidFill>
              </a:rPr>
              <a:t>上下载的</a:t>
            </a:r>
            <a:r>
              <a:rPr lang="en-US" altLang="zh-CN" sz="2400" dirty="0">
                <a:solidFill>
                  <a:schemeClr val="tx1"/>
                </a:solidFill>
              </a:rPr>
              <a:t>RAR</a:t>
            </a:r>
            <a:r>
              <a:rPr lang="zh-CN" altLang="en-US" sz="2400" dirty="0">
                <a:solidFill>
                  <a:schemeClr val="tx1"/>
                </a:solidFill>
              </a:rPr>
              <a:t>、</a:t>
            </a:r>
            <a:r>
              <a:rPr lang="en-US" altLang="zh-CN" sz="2400" dirty="0" smtClean="0">
                <a:solidFill>
                  <a:schemeClr val="tx1"/>
                </a:solidFill>
              </a:rPr>
              <a:t>ZIP</a:t>
            </a:r>
            <a:r>
              <a:rPr lang="zh-CN" altLang="en-US" sz="2400" dirty="0" smtClean="0">
                <a:solidFill>
                  <a:schemeClr val="tx1"/>
                </a:solidFill>
              </a:rPr>
              <a:t>及其</a:t>
            </a:r>
            <a:r>
              <a:rPr lang="zh-CN" altLang="en-US" sz="2400" dirty="0">
                <a:solidFill>
                  <a:schemeClr val="tx1"/>
                </a:solidFill>
              </a:rPr>
              <a:t>它文件，并且可以新建</a:t>
            </a:r>
            <a:r>
              <a:rPr lang="en-US" altLang="zh-CN" sz="2400" dirty="0">
                <a:solidFill>
                  <a:schemeClr val="tx1"/>
                </a:solidFill>
              </a:rPr>
              <a:t>RAR</a:t>
            </a:r>
            <a:r>
              <a:rPr lang="zh-CN" altLang="en-US" sz="2400" dirty="0">
                <a:solidFill>
                  <a:schemeClr val="tx1"/>
                </a:solidFill>
              </a:rPr>
              <a:t>及</a:t>
            </a:r>
            <a:r>
              <a:rPr lang="en-US" altLang="zh-CN" sz="2400" dirty="0">
                <a:solidFill>
                  <a:schemeClr val="tx1"/>
                </a:solidFill>
              </a:rPr>
              <a:t>ZIP</a:t>
            </a:r>
            <a:r>
              <a:rPr lang="zh-CN" altLang="en-US" sz="2400" dirty="0">
                <a:solidFill>
                  <a:schemeClr val="tx1"/>
                </a:solidFill>
              </a:rPr>
              <a:t>格式的文件</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en-US" altLang="zh-CN" sz="2400" dirty="0" smtClean="0">
                <a:solidFill>
                  <a:srgbClr val="C00000"/>
                </a:solidFill>
              </a:rPr>
              <a:t>2. WinZip</a:t>
            </a:r>
            <a:endParaRPr lang="en-US"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WinZip</a:t>
            </a:r>
            <a:r>
              <a:rPr lang="zh-CN" altLang="en-US" sz="2400" dirty="0">
                <a:solidFill>
                  <a:schemeClr val="tx1"/>
                </a:solidFill>
              </a:rPr>
              <a:t>是另一款功能强大并且易用的压缩实用程序</a:t>
            </a:r>
            <a:r>
              <a:rPr lang="en-US" altLang="zh-CN" sz="2400" dirty="0">
                <a:solidFill>
                  <a:schemeClr val="tx1"/>
                </a:solidFill>
              </a:rPr>
              <a:t>, </a:t>
            </a:r>
            <a:r>
              <a:rPr lang="zh-CN" altLang="en-US" sz="2400" dirty="0">
                <a:solidFill>
                  <a:schemeClr val="tx1"/>
                </a:solidFill>
              </a:rPr>
              <a:t>几乎支持目前所有常见的压缩文件格式。由于</a:t>
            </a:r>
            <a:r>
              <a:rPr lang="en-US" altLang="zh-CN" sz="2400" dirty="0">
                <a:solidFill>
                  <a:schemeClr val="tx1"/>
                </a:solidFill>
              </a:rPr>
              <a:t>WinZip</a:t>
            </a:r>
            <a:r>
              <a:rPr lang="zh-CN" altLang="en-US" sz="2400" dirty="0">
                <a:solidFill>
                  <a:schemeClr val="tx1"/>
                </a:solidFill>
              </a:rPr>
              <a:t>完美支持</a:t>
            </a:r>
            <a:r>
              <a:rPr lang="en-US" altLang="zh-CN" sz="2400" dirty="0">
                <a:solidFill>
                  <a:schemeClr val="tx1"/>
                </a:solidFill>
              </a:rPr>
              <a:t>Windows</a:t>
            </a:r>
            <a:r>
              <a:rPr lang="zh-CN" altLang="en-US" sz="2400" dirty="0">
                <a:solidFill>
                  <a:schemeClr val="tx1"/>
                </a:solidFill>
              </a:rPr>
              <a:t>操作系统，所以用户可以按</a:t>
            </a:r>
            <a:r>
              <a:rPr lang="en-US" altLang="zh-CN" sz="2400" dirty="0">
                <a:solidFill>
                  <a:schemeClr val="tx1"/>
                </a:solidFill>
              </a:rPr>
              <a:t>Windows</a:t>
            </a:r>
            <a:r>
              <a:rPr lang="zh-CN" altLang="en-US" sz="2400" dirty="0">
                <a:solidFill>
                  <a:schemeClr val="tx1"/>
                </a:solidFill>
              </a:rPr>
              <a:t>的操作习惯来使用</a:t>
            </a:r>
            <a:r>
              <a:rPr lang="en-US" altLang="zh-CN" sz="2400" dirty="0">
                <a:solidFill>
                  <a:schemeClr val="tx1"/>
                </a:solidFill>
              </a:rPr>
              <a:t>WinZip</a:t>
            </a:r>
            <a:r>
              <a:rPr lang="zh-CN" altLang="en-US" sz="2400" dirty="0" smtClean="0">
                <a:solidFill>
                  <a:schemeClr val="tx1"/>
                </a:solidFill>
              </a:rPr>
              <a:t>。</a:t>
            </a:r>
            <a:endParaRPr lang="zh-CN" altLang="en-US" sz="2400" dirty="0">
              <a:solidFill>
                <a:schemeClr val="tx1"/>
              </a:solidFill>
            </a:endParaRPr>
          </a:p>
          <a:p>
            <a:r>
              <a:rPr lang="en-US" altLang="zh-CN" sz="2400" dirty="0" smtClean="0">
                <a:solidFill>
                  <a:schemeClr val="tx1"/>
                </a:solidFill>
              </a:rPr>
              <a:t>    </a:t>
            </a:r>
            <a:r>
              <a:rPr lang="en-US" altLang="zh-CN" sz="2400" dirty="0" smtClean="0">
                <a:solidFill>
                  <a:srgbClr val="C00000"/>
                </a:solidFill>
              </a:rPr>
              <a:t>3. </a:t>
            </a:r>
            <a:r>
              <a:rPr lang="en-US" altLang="zh-CN" sz="2400" dirty="0" err="1" smtClean="0">
                <a:solidFill>
                  <a:srgbClr val="C00000"/>
                </a:solidFill>
              </a:rPr>
              <a:t>WinMount</a:t>
            </a:r>
            <a:endParaRPr lang="en-US" altLang="zh-CN" sz="2400" dirty="0">
              <a:solidFill>
                <a:srgbClr val="C00000"/>
              </a:solidFill>
            </a:endParaRPr>
          </a:p>
          <a:p>
            <a:r>
              <a:rPr lang="en-US" altLang="zh-CN" sz="2400" dirty="0" smtClean="0">
                <a:solidFill>
                  <a:schemeClr val="tx1"/>
                </a:solidFill>
              </a:rPr>
              <a:t>        </a:t>
            </a:r>
            <a:r>
              <a:rPr lang="en-US" altLang="zh-CN" sz="2400" dirty="0" err="1" smtClean="0">
                <a:solidFill>
                  <a:schemeClr val="tx1"/>
                </a:solidFill>
              </a:rPr>
              <a:t>WinMount</a:t>
            </a:r>
            <a:r>
              <a:rPr lang="zh-CN" altLang="en-US" sz="2400" dirty="0">
                <a:solidFill>
                  <a:schemeClr val="tx1"/>
                </a:solidFill>
              </a:rPr>
              <a:t>是一款功能强大的</a:t>
            </a:r>
            <a:r>
              <a:rPr lang="en-US" altLang="zh-CN" sz="2400" dirty="0">
                <a:solidFill>
                  <a:schemeClr val="tx1"/>
                </a:solidFill>
              </a:rPr>
              <a:t>Windows</a:t>
            </a:r>
            <a:r>
              <a:rPr lang="zh-CN" altLang="en-US" sz="2400" dirty="0">
                <a:solidFill>
                  <a:schemeClr val="tx1"/>
                </a:solidFill>
              </a:rPr>
              <a:t>小工具，具备压缩软件的压缩、解压、浏览等功能，也具备挂载</a:t>
            </a:r>
            <a:r>
              <a:rPr lang="en-US" altLang="zh-CN" sz="2400" dirty="0">
                <a:solidFill>
                  <a:schemeClr val="tx1"/>
                </a:solidFill>
              </a:rPr>
              <a:t>DVD,CD,</a:t>
            </a:r>
            <a:r>
              <a:rPr lang="zh-CN" altLang="en-US" sz="2400" dirty="0">
                <a:solidFill>
                  <a:schemeClr val="tx1"/>
                </a:solidFill>
              </a:rPr>
              <a:t>虚拟机硬盘镜像的功能</a:t>
            </a:r>
            <a:r>
              <a:rPr lang="zh-CN" altLang="en-US" sz="2400" dirty="0" smtClean="0">
                <a:solidFill>
                  <a:schemeClr val="tx1"/>
                </a:solidFill>
              </a:rPr>
              <a:t>。</a:t>
            </a:r>
            <a:endParaRPr lang="zh-CN" altLang="en-US" sz="2400" dirty="0">
              <a:solidFill>
                <a:schemeClr val="tx1"/>
              </a:solidFill>
            </a:endParaRPr>
          </a:p>
        </p:txBody>
      </p:sp>
      <p:sp>
        <p:nvSpPr>
          <p:cNvPr id="3" name="日期占位符 2"/>
          <p:cNvSpPr>
            <a:spLocks noGrp="1"/>
          </p:cNvSpPr>
          <p:nvPr>
            <p:ph type="dt" sz="half" idx="10"/>
          </p:nvPr>
        </p:nvSpPr>
        <p:spPr/>
        <p:txBody>
          <a:bodyPr/>
          <a:lstStyle/>
          <a:p>
            <a:pPr>
              <a:defRPr/>
            </a:pPr>
            <a:fld id="{F95DFBAA-FA0D-4863-9CF6-3444AE2731D3}"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21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A397F8F-B4A9-486A-B4E0-1A954B545FB6}"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48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TextBox 1"/>
          <p:cNvSpPr txBox="1"/>
          <p:nvPr/>
        </p:nvSpPr>
        <p:spPr>
          <a:xfrm>
            <a:off x="179388" y="858838"/>
            <a:ext cx="8893175" cy="2616101"/>
          </a:xfrm>
          <a:prstGeom prst="rect">
            <a:avLst/>
          </a:prstGeom>
          <a:noFill/>
        </p:spPr>
        <p:txBody>
          <a:bodyPr>
            <a:spAutoFit/>
          </a:bodyPr>
          <a:lstStyle/>
          <a:p>
            <a:pPr marL="457200" indent="-457200" eaLnBrk="1" hangingPunct="1">
              <a:lnSpc>
                <a:spcPct val="150000"/>
              </a:lnSpc>
              <a:spcBef>
                <a:spcPts val="600"/>
              </a:spcBef>
              <a:spcAft>
                <a:spcPts val="0"/>
              </a:spcAft>
              <a:buFont typeface="+mj-lt"/>
              <a:buAutoNum type="arabicPeriod"/>
              <a:defRPr/>
            </a:pPr>
            <a:r>
              <a:rPr lang="zh-CN" altLang="en-US" dirty="0">
                <a:solidFill>
                  <a:srgbClr val="FF0000"/>
                </a:solidFill>
                <a:latin typeface="楷体" panose="02010609060101010101" pitchFamily="49" charset="-122"/>
                <a:ea typeface="楷体" panose="02010609060101010101" pitchFamily="49" charset="-122"/>
              </a:rPr>
              <a:t>文本的录入：</a:t>
            </a:r>
            <a:r>
              <a:rPr lang="zh-CN" altLang="zh-CN" b="0" dirty="0">
                <a:solidFill>
                  <a:schemeClr val="tx1"/>
                </a:solidFill>
                <a:latin typeface="楷体" panose="02010609060101010101" pitchFamily="49" charset="-122"/>
                <a:ea typeface="楷体" panose="02010609060101010101" pitchFamily="49" charset="-122"/>
              </a:rPr>
              <a:t>文本是文字、英文字符、数字、特殊符号等内容的总称。每个当前编辑的文档上都能看到一个垂直闪烁的光标，即为文本对象的插入点</a:t>
            </a:r>
            <a:r>
              <a:rPr lang="zh-CN" altLang="zh-CN" b="0" dirty="0" smtClean="0">
                <a:solidFill>
                  <a:schemeClr val="tx1"/>
                </a:solidFill>
                <a:latin typeface="楷体" panose="02010609060101010101" pitchFamily="49" charset="-122"/>
                <a:ea typeface="楷体" panose="02010609060101010101" pitchFamily="49" charset="-122"/>
              </a:rPr>
              <a:t>。</a:t>
            </a:r>
            <a:endParaRPr lang="en-US" altLang="zh-CN" b="0" dirty="0">
              <a:solidFill>
                <a:schemeClr val="tx1"/>
              </a:solidFill>
              <a:latin typeface="楷体" panose="02010609060101010101" pitchFamily="49" charset="-122"/>
              <a:ea typeface="楷体" panose="02010609060101010101" pitchFamily="49" charset="-122"/>
            </a:endParaRPr>
          </a:p>
          <a:p>
            <a:pPr marL="457200" indent="-457200" eaLnBrk="1" hangingPunct="1">
              <a:lnSpc>
                <a:spcPct val="150000"/>
              </a:lnSpc>
              <a:spcBef>
                <a:spcPts val="600"/>
              </a:spcBef>
              <a:spcAft>
                <a:spcPts val="0"/>
              </a:spcAft>
              <a:buFont typeface="+mj-lt"/>
              <a:buAutoNum type="arabicPeriod"/>
              <a:defRPr/>
            </a:pPr>
            <a:r>
              <a:rPr lang="zh-CN" altLang="zh-CN" dirty="0" smtClean="0">
                <a:solidFill>
                  <a:srgbClr val="FF0000"/>
                </a:solidFill>
                <a:latin typeface="楷体" panose="02010609060101010101" pitchFamily="49" charset="-122"/>
                <a:ea typeface="楷体" panose="02010609060101010101" pitchFamily="49" charset="-122"/>
              </a:rPr>
              <a:t>文本</a:t>
            </a:r>
            <a:r>
              <a:rPr lang="zh-CN" altLang="zh-CN" dirty="0">
                <a:solidFill>
                  <a:srgbClr val="FF0000"/>
                </a:solidFill>
                <a:latin typeface="楷体" panose="02010609060101010101" pitchFamily="49" charset="-122"/>
                <a:ea typeface="楷体" panose="02010609060101010101" pitchFamily="49" charset="-122"/>
              </a:rPr>
              <a:t>的编辑</a:t>
            </a:r>
            <a:r>
              <a:rPr lang="zh-CN" altLang="en-US" dirty="0">
                <a:solidFill>
                  <a:srgbClr val="FF0000"/>
                </a:solidFill>
                <a:latin typeface="楷体" panose="02010609060101010101" pitchFamily="49" charset="-122"/>
                <a:ea typeface="楷体" panose="02010609060101010101" pitchFamily="49" charset="-122"/>
              </a:rPr>
              <a:t>：</a:t>
            </a:r>
            <a:r>
              <a:rPr lang="zh-CN" altLang="zh-CN" dirty="0">
                <a:solidFill>
                  <a:srgbClr val="FF0000"/>
                </a:solidFill>
                <a:latin typeface="楷体" panose="02010609060101010101" pitchFamily="49" charset="-122"/>
                <a:ea typeface="楷体" panose="02010609060101010101" pitchFamily="49" charset="-122"/>
              </a:rPr>
              <a:t>操作原则</a:t>
            </a:r>
            <a:r>
              <a:rPr lang="zh-CN" altLang="en-US" dirty="0">
                <a:solidFill>
                  <a:srgbClr val="FF0000"/>
                </a:solidFill>
                <a:latin typeface="楷体" panose="02010609060101010101" pitchFamily="49" charset="-122"/>
                <a:ea typeface="楷体" panose="02010609060101010101" pitchFamily="49" charset="-122"/>
              </a:rPr>
              <a:t>为</a:t>
            </a:r>
            <a:r>
              <a:rPr lang="zh-CN" altLang="zh-CN" dirty="0">
                <a:solidFill>
                  <a:schemeClr val="tx1"/>
                </a:solidFill>
                <a:latin typeface="楷体" panose="02010609060101010101" pitchFamily="49" charset="-122"/>
                <a:ea typeface="楷体" panose="02010609060101010101" pitchFamily="49" charset="-122"/>
              </a:rPr>
              <a:t>“</a:t>
            </a:r>
            <a:r>
              <a:rPr lang="zh-CN" altLang="zh-CN" dirty="0">
                <a:solidFill>
                  <a:srgbClr val="0000FF"/>
                </a:solidFill>
                <a:latin typeface="楷体" panose="02010609060101010101" pitchFamily="49" charset="-122"/>
                <a:ea typeface="楷体" panose="02010609060101010101" pitchFamily="49" charset="-122"/>
              </a:rPr>
              <a:t>先选中，后操作</a:t>
            </a:r>
            <a:r>
              <a:rPr lang="zh-CN" altLang="zh-CN" dirty="0">
                <a:solidFill>
                  <a:schemeClr val="tx1"/>
                </a:solidFill>
                <a:latin typeface="楷体" panose="02010609060101010101" pitchFamily="49" charset="-122"/>
                <a:ea typeface="楷体" panose="02010609060101010101" pitchFamily="49" charset="-122"/>
              </a:rPr>
              <a:t>”</a:t>
            </a:r>
            <a:r>
              <a:rPr lang="zh-CN" altLang="en-US" dirty="0">
                <a:solidFill>
                  <a:schemeClr val="tx1"/>
                </a:solidFill>
                <a:latin typeface="楷体" panose="02010609060101010101" pitchFamily="49" charset="-122"/>
                <a:ea typeface="楷体" panose="02010609060101010101" pitchFamily="49" charset="-122"/>
              </a:rPr>
              <a:t>。</a:t>
            </a:r>
            <a:endParaRPr lang="en-US" altLang="zh-CN" dirty="0">
              <a:solidFill>
                <a:schemeClr val="tx1"/>
              </a:solidFill>
              <a:latin typeface="楷体" panose="02010609060101010101" pitchFamily="49" charset="-122"/>
              <a:ea typeface="楷体" panose="02010609060101010101" pitchFamily="49" charset="-122"/>
            </a:endParaRPr>
          </a:p>
          <a:p>
            <a:pPr algn="ctr" eaLnBrk="1" hangingPunct="1">
              <a:spcBef>
                <a:spcPts val="600"/>
              </a:spcBef>
              <a:spcAft>
                <a:spcPts val="0"/>
              </a:spcAft>
              <a:defRPr/>
            </a:pPr>
            <a:r>
              <a:rPr lang="zh-CN" altLang="zh-CN" dirty="0" smtClean="0">
                <a:solidFill>
                  <a:srgbClr val="008000"/>
                </a:solidFill>
                <a:latin typeface="宋体" panose="02010600030101010101" pitchFamily="2" charset="-122"/>
              </a:rPr>
              <a:t>表</a:t>
            </a:r>
            <a:r>
              <a:rPr lang="en-US" altLang="zh-CN" dirty="0" smtClean="0">
                <a:solidFill>
                  <a:srgbClr val="008000"/>
                </a:solidFill>
                <a:latin typeface="宋体" panose="02010600030101010101" pitchFamily="2" charset="-122"/>
              </a:rPr>
              <a:t>4-1</a:t>
            </a:r>
            <a:r>
              <a:rPr lang="zh-CN" altLang="en-US" dirty="0" smtClean="0">
                <a:solidFill>
                  <a:srgbClr val="008000"/>
                </a:solidFill>
                <a:latin typeface="宋体" panose="02010600030101010101" pitchFamily="2" charset="-122"/>
              </a:rPr>
              <a:t>：</a:t>
            </a:r>
            <a:r>
              <a:rPr lang="zh-CN" altLang="zh-CN" dirty="0" smtClean="0">
                <a:solidFill>
                  <a:srgbClr val="008000"/>
                </a:solidFill>
                <a:latin typeface="宋体" panose="02010600030101010101" pitchFamily="2" charset="-122"/>
              </a:rPr>
              <a:t>选择</a:t>
            </a:r>
            <a:r>
              <a:rPr lang="zh-CN" altLang="zh-CN" dirty="0">
                <a:solidFill>
                  <a:srgbClr val="008000"/>
                </a:solidFill>
                <a:latin typeface="宋体" panose="02010600030101010101" pitchFamily="2" charset="-122"/>
              </a:rPr>
              <a:t>操作的快捷组合键功能</a:t>
            </a:r>
            <a:endParaRPr lang="zh-CN" altLang="zh-CN" dirty="0">
              <a:solidFill>
                <a:srgbClr val="008000"/>
              </a:solidFill>
              <a:latin typeface="宋体" panose="02010600030101010101" pitchFamily="2" charset="-122"/>
            </a:endParaRPr>
          </a:p>
        </p:txBody>
      </p:sp>
      <p:graphicFrame>
        <p:nvGraphicFramePr>
          <p:cNvPr id="3" name="表格 2"/>
          <p:cNvGraphicFramePr>
            <a:graphicFrameLocks noGrp="1"/>
          </p:cNvGraphicFramePr>
          <p:nvPr/>
        </p:nvGraphicFramePr>
        <p:xfrm>
          <a:off x="34925" y="3490913"/>
          <a:ext cx="9109075" cy="3322639"/>
        </p:xfrm>
        <a:graphic>
          <a:graphicData uri="http://schemas.openxmlformats.org/drawingml/2006/table">
            <a:tbl>
              <a:tblPr>
                <a:tableStyleId>{5C22544A-7EE6-4342-B048-85BDC9FD1C3A}</a:tableStyleId>
              </a:tblPr>
              <a:tblGrid>
                <a:gridCol w="3195435"/>
                <a:gridCol w="5913640"/>
              </a:tblGrid>
              <a:tr h="286748">
                <a:tc>
                  <a:txBody>
                    <a:bodyPr/>
                    <a:lstStyle/>
                    <a:p>
                      <a:pPr algn="ctr">
                        <a:spcAft>
                          <a:spcPts val="0"/>
                        </a:spcAft>
                      </a:pPr>
                      <a:r>
                        <a:rPr lang="zh-CN" altLang="zh-CN" sz="1800" b="1" kern="1200" dirty="0" smtClean="0">
                          <a:solidFill>
                            <a:schemeClr val="tx1"/>
                          </a:solidFill>
                          <a:effectLst/>
                          <a:latin typeface="+mn-lt"/>
                          <a:ea typeface="+mn-ea"/>
                          <a:cs typeface="+mn-cs"/>
                        </a:rPr>
                        <a:t>选择操作的快捷组合键</a:t>
                      </a:r>
                      <a:endParaRPr lang="zh-CN" sz="1800" b="1" kern="1200" dirty="0">
                        <a:solidFill>
                          <a:schemeClr val="tx1"/>
                        </a:solidFill>
                        <a:latin typeface="+mn-ea"/>
                        <a:ea typeface="+mn-ea"/>
                        <a:cs typeface="+mn-cs"/>
                      </a:endParaRPr>
                    </a:p>
                  </a:txBody>
                  <a:tcPr marL="68587" marR="68587" marT="0" marB="0"/>
                </a:tc>
                <a:tc>
                  <a:txBody>
                    <a:bodyPr/>
                    <a:lstStyle/>
                    <a:p>
                      <a:pPr algn="ctr">
                        <a:spcAft>
                          <a:spcPts val="0"/>
                        </a:spcAft>
                      </a:pPr>
                      <a:r>
                        <a:rPr lang="zh-CN" sz="1800" b="1" kern="100" dirty="0">
                          <a:effectLst/>
                          <a:latin typeface="+mn-ea"/>
                          <a:ea typeface="+mn-ea"/>
                        </a:rPr>
                        <a:t>功能</a:t>
                      </a:r>
                      <a:endParaRPr lang="zh-CN" sz="1800" b="1" kern="100" dirty="0">
                        <a:effectLst/>
                        <a:latin typeface="+mn-ea"/>
                        <a:ea typeface="+mn-ea"/>
                      </a:endParaRPr>
                    </a:p>
                  </a:txBody>
                  <a:tcPr marL="68587" marR="68587" marT="0" marB="0"/>
                </a:tc>
              </a:tr>
              <a:tr h="573494">
                <a:tc>
                  <a:txBody>
                    <a:bodyPr/>
                    <a:lstStyle/>
                    <a:p>
                      <a:pPr algn="just">
                        <a:spcAft>
                          <a:spcPts val="0"/>
                        </a:spcAft>
                      </a:pPr>
                      <a:r>
                        <a:rPr lang="en-US" sz="1800" b="1" kern="1200" dirty="0" err="1">
                          <a:solidFill>
                            <a:schemeClr val="tx1"/>
                          </a:solidFill>
                          <a:latin typeface="+mn-ea"/>
                          <a:ea typeface="+mn-ea"/>
                          <a:cs typeface="+mn-cs"/>
                        </a:rPr>
                        <a:t>Ctrl+A</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选中文档内的所有内容，包括文字、表格、图形、图像等可见和不可见的标记。</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a:solidFill>
                            <a:schemeClr val="tx1"/>
                          </a:solidFill>
                          <a:latin typeface="+mn-ea"/>
                          <a:ea typeface="+mn-ea"/>
                          <a:cs typeface="+mn-cs"/>
                        </a:rPr>
                        <a:t>Ctrl+</a:t>
                      </a:r>
                      <a:r>
                        <a:rPr lang="zh-CN" sz="1800" b="1" kern="1200" dirty="0">
                          <a:solidFill>
                            <a:schemeClr val="tx1"/>
                          </a:solidFill>
                          <a:latin typeface="+mn-ea"/>
                          <a:ea typeface="+mn-ea"/>
                          <a:cs typeface="+mn-cs"/>
                        </a:rPr>
                        <a:t>单击</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选中一个句子</a:t>
                      </a:r>
                      <a:endParaRPr lang="zh-CN" sz="1800" b="1" kern="100" dirty="0">
                        <a:effectLst/>
                        <a:latin typeface="+mn-ea"/>
                        <a:ea typeface="+mn-ea"/>
                      </a:endParaRPr>
                    </a:p>
                  </a:txBody>
                  <a:tcPr marL="68587" marR="68587" marT="0" marB="0"/>
                </a:tc>
              </a:tr>
              <a:tr h="286748">
                <a:tc>
                  <a:txBody>
                    <a:bodyPr/>
                    <a:lstStyle/>
                    <a:p>
                      <a:pPr algn="just">
                        <a:spcAft>
                          <a:spcPts val="0"/>
                        </a:spcAft>
                      </a:pPr>
                      <a:r>
                        <a:rPr lang="zh-CN" sz="1800" b="1" kern="1200" dirty="0">
                          <a:solidFill>
                            <a:schemeClr val="tx1"/>
                          </a:solidFill>
                          <a:latin typeface="+mn-ea"/>
                          <a:ea typeface="+mn-ea"/>
                          <a:cs typeface="+mn-cs"/>
                        </a:rPr>
                        <a:t>双击文本</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选中一个词</a:t>
                      </a:r>
                      <a:endParaRPr lang="zh-CN" sz="1800" b="1" kern="100" dirty="0">
                        <a:effectLst/>
                        <a:latin typeface="+mn-ea"/>
                        <a:ea typeface="+mn-ea"/>
                      </a:endParaRPr>
                    </a:p>
                  </a:txBody>
                  <a:tcPr marL="68587" marR="68587" marT="0" marB="0"/>
                </a:tc>
              </a:tr>
              <a:tr h="286748">
                <a:tc>
                  <a:txBody>
                    <a:bodyPr/>
                    <a:lstStyle/>
                    <a:p>
                      <a:pPr algn="just">
                        <a:spcAft>
                          <a:spcPts val="0"/>
                        </a:spcAft>
                      </a:pPr>
                      <a:r>
                        <a:rPr lang="zh-CN" sz="1800" b="1" kern="1200" dirty="0">
                          <a:solidFill>
                            <a:schemeClr val="tx1"/>
                          </a:solidFill>
                          <a:latin typeface="+mn-ea"/>
                          <a:ea typeface="+mn-ea"/>
                          <a:cs typeface="+mn-cs"/>
                        </a:rPr>
                        <a:t>三击文本区域</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选中一个段落</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Shift+Home</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选中自本行开始至光标处的文本</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Shift+End</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选中自光标开始至本行末尾处的文本</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Ctrl+Shift+Home</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选中自光标之前至文档开始的所有内容</a:t>
                      </a:r>
                      <a:endParaRPr lang="zh-CN" sz="1800" b="1" kern="100" dirty="0">
                        <a:effectLst/>
                        <a:latin typeface="+mn-ea"/>
                        <a:ea typeface="+mn-ea"/>
                      </a:endParaRPr>
                    </a:p>
                  </a:txBody>
                  <a:tcPr marL="68587" marR="68587" marT="0" marB="0"/>
                </a:tc>
              </a:tr>
              <a:tr h="286748">
                <a:tc>
                  <a:txBody>
                    <a:bodyPr/>
                    <a:lstStyle/>
                    <a:p>
                      <a:pPr algn="just">
                        <a:spcAft>
                          <a:spcPts val="0"/>
                        </a:spcAft>
                      </a:pPr>
                      <a:r>
                        <a:rPr lang="en-US" sz="1800" b="1" kern="1200" dirty="0" err="1">
                          <a:solidFill>
                            <a:schemeClr val="tx1"/>
                          </a:solidFill>
                          <a:latin typeface="+mn-ea"/>
                          <a:ea typeface="+mn-ea"/>
                          <a:cs typeface="+mn-cs"/>
                        </a:rPr>
                        <a:t>Ctrl+Shift+End</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选中自光标之后至文档末尾的所有内容</a:t>
                      </a:r>
                      <a:endParaRPr lang="zh-CN" sz="1800" b="1" kern="100" dirty="0">
                        <a:effectLst/>
                        <a:latin typeface="+mn-ea"/>
                        <a:ea typeface="+mn-ea"/>
                      </a:endParaRPr>
                    </a:p>
                  </a:txBody>
                  <a:tcPr marL="68587" marR="68587" marT="0" marB="0"/>
                </a:tc>
              </a:tr>
              <a:tr h="455161">
                <a:tc>
                  <a:txBody>
                    <a:bodyPr/>
                    <a:lstStyle/>
                    <a:p>
                      <a:pPr algn="just">
                        <a:spcAft>
                          <a:spcPts val="0"/>
                        </a:spcAft>
                      </a:pPr>
                      <a:r>
                        <a:rPr lang="en-US" sz="1800" b="1" kern="1200" dirty="0">
                          <a:solidFill>
                            <a:schemeClr val="tx1"/>
                          </a:solidFill>
                          <a:latin typeface="+mn-ea"/>
                          <a:ea typeface="+mn-ea"/>
                          <a:cs typeface="+mn-cs"/>
                        </a:rPr>
                        <a:t>F4</a:t>
                      </a:r>
                      <a:r>
                        <a:rPr lang="zh-CN" sz="1800" b="1" kern="1200" dirty="0">
                          <a:solidFill>
                            <a:schemeClr val="tx1"/>
                          </a:solidFill>
                          <a:latin typeface="+mn-ea"/>
                          <a:ea typeface="+mn-ea"/>
                          <a:cs typeface="+mn-cs"/>
                        </a:rPr>
                        <a:t>功能键</a:t>
                      </a:r>
                      <a:endParaRPr lang="zh-CN" sz="1800" b="1" kern="1200" dirty="0">
                        <a:solidFill>
                          <a:schemeClr val="tx1"/>
                        </a:solidFill>
                        <a:latin typeface="+mn-ea"/>
                        <a:ea typeface="+mn-ea"/>
                        <a:cs typeface="+mn-cs"/>
                      </a:endParaRPr>
                    </a:p>
                  </a:txBody>
                  <a:tcPr marL="68587" marR="68587" marT="0" marB="0"/>
                </a:tc>
                <a:tc>
                  <a:txBody>
                    <a:bodyPr/>
                    <a:lstStyle/>
                    <a:p>
                      <a:pPr algn="just">
                        <a:spcAft>
                          <a:spcPts val="0"/>
                        </a:spcAft>
                      </a:pPr>
                      <a:r>
                        <a:rPr lang="zh-CN" sz="1800" b="1" kern="100" dirty="0">
                          <a:effectLst/>
                          <a:latin typeface="+mn-ea"/>
                          <a:ea typeface="+mn-ea"/>
                        </a:rPr>
                        <a:t>选择样式相似的</a:t>
                      </a:r>
                      <a:r>
                        <a:rPr lang="zh-CN" sz="1800" b="1" kern="100" dirty="0" smtClean="0">
                          <a:effectLst/>
                          <a:latin typeface="+mn-ea"/>
                          <a:ea typeface="+mn-ea"/>
                        </a:rPr>
                        <a:t>文本（格式化）</a:t>
                      </a:r>
                      <a:endParaRPr lang="zh-CN" sz="1800" b="1" kern="100" dirty="0">
                        <a:effectLst/>
                        <a:latin typeface="+mn-ea"/>
                        <a:ea typeface="+mn-ea"/>
                      </a:endParaRPr>
                    </a:p>
                  </a:txBody>
                  <a:tcPr marL="68587" marR="68587" marT="0" marB="0"/>
                </a:tc>
              </a:tr>
            </a:tbl>
          </a:graphicData>
        </a:graphic>
      </p:graphicFrame>
      <p:sp>
        <p:nvSpPr>
          <p:cNvPr id="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nvPr>
        </p:nvSpPr>
        <p:spPr/>
        <p:txBody>
          <a:bodyPr/>
          <a:lstStyle/>
          <a:p>
            <a:pPr>
              <a:defRPr/>
            </a:pPr>
            <a:fld id="{9E10CEFF-1F86-484E-9F08-F129C2A95966}"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9" name="TextBox 1"/>
          <p:cNvSpPr txBox="1">
            <a:spLocks noChangeArrowheads="1"/>
          </p:cNvSpPr>
          <p:nvPr/>
        </p:nvSpPr>
        <p:spPr bwMode="auto">
          <a:xfrm>
            <a:off x="142875" y="800100"/>
            <a:ext cx="36369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ct val="150000"/>
              </a:lnSpc>
              <a:spcBef>
                <a:spcPts val="600"/>
              </a:spcBef>
              <a:spcAft>
                <a:spcPts val="600"/>
              </a:spcAft>
              <a:buFont typeface="黑体" panose="02010609060101010101" pitchFamily="49" charset="-122"/>
              <a:buAutoNum type="circleNumDbPlain"/>
            </a:pPr>
            <a:r>
              <a:rPr lang="zh-CN" altLang="en-US" sz="2800">
                <a:solidFill>
                  <a:srgbClr val="FF6600"/>
                </a:solidFill>
                <a:latin typeface="宋体" panose="02010600030101010101" pitchFamily="2" charset="-122"/>
              </a:rPr>
              <a:t>复制</a:t>
            </a:r>
            <a:r>
              <a:rPr lang="en-US" altLang="zh-CN" sz="2800">
                <a:solidFill>
                  <a:srgbClr val="FF6600"/>
                </a:solidFill>
                <a:latin typeface="宋体" panose="02010600030101010101" pitchFamily="2" charset="-122"/>
              </a:rPr>
              <a:t>/</a:t>
            </a:r>
            <a:r>
              <a:rPr lang="zh-CN" altLang="en-US" sz="2800">
                <a:solidFill>
                  <a:srgbClr val="FF6600"/>
                </a:solidFill>
                <a:latin typeface="宋体" panose="02010600030101010101" pitchFamily="2" charset="-122"/>
              </a:rPr>
              <a:t>移动文本</a:t>
            </a:r>
            <a:endParaRPr lang="zh-CN" altLang="en-US" sz="2800">
              <a:solidFill>
                <a:srgbClr val="FF6600"/>
              </a:solidFill>
              <a:latin typeface="宋体" panose="02010600030101010101" pitchFamily="2" charset="-122"/>
            </a:endParaRPr>
          </a:p>
        </p:txBody>
      </p:sp>
      <p:sp>
        <p:nvSpPr>
          <p:cNvPr id="4" name="TextBox 3"/>
          <p:cNvSpPr txBox="1"/>
          <p:nvPr/>
        </p:nvSpPr>
        <p:spPr>
          <a:xfrm>
            <a:off x="0" y="5013325"/>
            <a:ext cx="9144000" cy="1785938"/>
          </a:xfrm>
          <a:prstGeom prst="rect">
            <a:avLst/>
          </a:prstGeom>
          <a:solidFill>
            <a:srgbClr val="FFFFCC"/>
          </a:solidFill>
        </p:spPr>
        <p:txBody>
          <a:bodyPr>
            <a:spAutoFit/>
          </a:bodyPr>
          <a:lstStyle/>
          <a:p>
            <a:pPr indent="575945">
              <a:defRPr/>
            </a:pPr>
            <a:r>
              <a:rPr lang="en-US" altLang="zh-CN" dirty="0">
                <a:solidFill>
                  <a:schemeClr val="tx1"/>
                </a:solidFill>
                <a:latin typeface="+mn-ea"/>
                <a:ea typeface="+mn-ea"/>
              </a:rPr>
              <a:t>Word 2010</a:t>
            </a:r>
            <a:r>
              <a:rPr lang="zh-CN" altLang="zh-CN" dirty="0">
                <a:solidFill>
                  <a:schemeClr val="tx1"/>
                </a:solidFill>
                <a:latin typeface="+mn-ea"/>
                <a:ea typeface="+mn-ea"/>
              </a:rPr>
              <a:t>新增了对“复制”及“剪切”的内容在粘贴到目标位置是否保留原始格式的选择</a:t>
            </a:r>
            <a:r>
              <a:rPr lang="zh-CN" altLang="en-US" dirty="0">
                <a:solidFill>
                  <a:schemeClr val="tx1"/>
                </a:solidFill>
                <a:latin typeface="+mn-ea"/>
                <a:ea typeface="+mn-ea"/>
              </a:rPr>
              <a:t>。</a:t>
            </a:r>
            <a:r>
              <a:rPr lang="zh-CN" altLang="zh-CN" dirty="0">
                <a:solidFill>
                  <a:srgbClr val="0000FF"/>
                </a:solidFill>
                <a:latin typeface="+mn-ea"/>
                <a:ea typeface="+mn-ea"/>
              </a:rPr>
              <a:t>粘贴选项</a:t>
            </a:r>
            <a:r>
              <a:rPr lang="zh-CN" altLang="en-US" dirty="0">
                <a:solidFill>
                  <a:srgbClr val="0000FF"/>
                </a:solidFill>
                <a:latin typeface="+mn-ea"/>
                <a:ea typeface="+mn-ea"/>
              </a:rPr>
              <a:t>：</a:t>
            </a:r>
            <a:endParaRPr lang="zh-CN" altLang="zh-CN" dirty="0">
              <a:solidFill>
                <a:srgbClr val="0000FF"/>
              </a:solidFill>
              <a:latin typeface="+mn-ea"/>
              <a:ea typeface="+mn-ea"/>
            </a:endParaRPr>
          </a:p>
          <a:p>
            <a:pPr marL="342900" indent="-342900">
              <a:buFontTx/>
              <a:buBlip>
                <a:blip r:embed="rId1"/>
              </a:buBlip>
              <a:defRPr/>
            </a:pPr>
            <a:r>
              <a:rPr lang="zh-CN" altLang="zh-CN" dirty="0">
                <a:solidFill>
                  <a:schemeClr val="tx1"/>
                </a:solidFill>
                <a:latin typeface="+mn-ea"/>
                <a:ea typeface="+mn-ea"/>
              </a:rPr>
              <a:t>保留源格式：表示粘贴后的文本采用其在被剪切前自身的格式；</a:t>
            </a:r>
            <a:endParaRPr lang="zh-CN" altLang="zh-CN" dirty="0">
              <a:solidFill>
                <a:schemeClr val="tx1"/>
              </a:solidFill>
              <a:latin typeface="+mn-ea"/>
              <a:ea typeface="+mn-ea"/>
            </a:endParaRPr>
          </a:p>
          <a:p>
            <a:pPr marL="342900" indent="-342900">
              <a:buFontTx/>
              <a:buBlip>
                <a:blip r:embed="rId1"/>
              </a:buBlip>
              <a:defRPr/>
            </a:pPr>
            <a:r>
              <a:rPr lang="zh-CN" altLang="zh-CN" dirty="0">
                <a:solidFill>
                  <a:schemeClr val="tx1"/>
                </a:solidFill>
                <a:latin typeface="+mn-ea"/>
                <a:ea typeface="+mn-ea"/>
              </a:rPr>
              <a:t>合并格式：表示粘贴后的文本采用其目标位置原有文本的格式；</a:t>
            </a:r>
            <a:endParaRPr lang="zh-CN" altLang="zh-CN" dirty="0">
              <a:solidFill>
                <a:schemeClr val="tx1"/>
              </a:solidFill>
              <a:latin typeface="+mn-ea"/>
              <a:ea typeface="+mn-ea"/>
            </a:endParaRPr>
          </a:p>
          <a:p>
            <a:pPr marL="342900" indent="-342900">
              <a:buFontTx/>
              <a:buBlip>
                <a:blip r:embed="rId1"/>
              </a:buBlip>
              <a:defRPr/>
            </a:pPr>
            <a:r>
              <a:rPr lang="zh-CN" altLang="zh-CN" dirty="0">
                <a:solidFill>
                  <a:schemeClr val="tx1"/>
                </a:solidFill>
                <a:latin typeface="+mn-ea"/>
                <a:ea typeface="+mn-ea"/>
              </a:rPr>
              <a:t>只保留文本：表示目标内容只有文本，没有格式。</a:t>
            </a:r>
            <a:endParaRPr lang="zh-CN" altLang="zh-CN" dirty="0">
              <a:solidFill>
                <a:schemeClr val="tx1"/>
              </a:solidFill>
              <a:latin typeface="+mn-ea"/>
              <a:ea typeface="+mn-ea"/>
            </a:endParaRPr>
          </a:p>
        </p:txBody>
      </p:sp>
      <p:sp>
        <p:nvSpPr>
          <p:cNvPr id="2" name="TextBox 1"/>
          <p:cNvSpPr txBox="1"/>
          <p:nvPr/>
        </p:nvSpPr>
        <p:spPr>
          <a:xfrm>
            <a:off x="358775" y="1520825"/>
            <a:ext cx="7956550" cy="1724025"/>
          </a:xfrm>
          <a:prstGeom prst="rect">
            <a:avLst/>
          </a:prstGeom>
          <a:noFill/>
        </p:spPr>
        <p:txBody>
          <a:bodyPr wrap="none">
            <a:spAutoFit/>
          </a:bodyPr>
          <a:lstStyle/>
          <a:p>
            <a:pPr marL="342900" indent="-342900">
              <a:buFontTx/>
              <a:buBlip>
                <a:blip r:embed="rId2"/>
              </a:buBlip>
              <a:defRPr/>
            </a:pPr>
            <a:r>
              <a:rPr lang="zh-CN" altLang="en-US" sz="2400" dirty="0">
                <a:solidFill>
                  <a:schemeClr val="accent1">
                    <a:lumMod val="50000"/>
                  </a:schemeClr>
                </a:solidFill>
                <a:latin typeface="+mn-ea"/>
                <a:ea typeface="+mn-ea"/>
              </a:rPr>
              <a:t>复制：</a:t>
            </a:r>
            <a:r>
              <a:rPr lang="zh-CN" altLang="en-US" sz="2400" dirty="0">
                <a:solidFill>
                  <a:schemeClr val="tx1"/>
                </a:solidFill>
                <a:latin typeface="+mn-ea"/>
                <a:ea typeface="+mn-ea"/>
              </a:rPr>
              <a:t>选定文本</a:t>
            </a:r>
            <a:r>
              <a:rPr lang="zh-CN" altLang="en-US" sz="2400" dirty="0">
                <a:solidFill>
                  <a:srgbClr val="FF0000"/>
                </a:solidFill>
                <a:latin typeface="+mn-ea"/>
                <a:ea typeface="+mn-ea"/>
              </a:rPr>
              <a:t>→</a:t>
            </a:r>
            <a:r>
              <a:rPr lang="zh-CN" altLang="en-US" sz="2400" dirty="0">
                <a:solidFill>
                  <a:schemeClr val="tx1"/>
                </a:solidFill>
                <a:latin typeface="+mn-ea"/>
                <a:ea typeface="+mn-ea"/>
              </a:rPr>
              <a:t>“复制”</a:t>
            </a:r>
            <a:r>
              <a:rPr lang="zh-CN" altLang="en-US" sz="2400" dirty="0">
                <a:solidFill>
                  <a:srgbClr val="FF0000"/>
                </a:solidFill>
                <a:latin typeface="+mn-ea"/>
                <a:ea typeface="+mn-ea"/>
              </a:rPr>
              <a:t>→</a:t>
            </a:r>
            <a:r>
              <a:rPr lang="zh-CN" altLang="en-US" sz="2400" dirty="0">
                <a:solidFill>
                  <a:schemeClr val="tx1"/>
                </a:solidFill>
                <a:latin typeface="+mn-ea"/>
                <a:ea typeface="+mn-ea"/>
              </a:rPr>
              <a:t>移至目标位置</a:t>
            </a:r>
            <a:r>
              <a:rPr lang="zh-CN" altLang="en-US" sz="2400" dirty="0">
                <a:solidFill>
                  <a:srgbClr val="FF0000"/>
                </a:solidFill>
                <a:latin typeface="+mn-ea"/>
                <a:ea typeface="+mn-ea"/>
              </a:rPr>
              <a:t>→</a:t>
            </a:r>
            <a:r>
              <a:rPr lang="zh-CN" altLang="en-US" sz="2400" dirty="0">
                <a:solidFill>
                  <a:schemeClr val="tx1"/>
                </a:solidFill>
                <a:latin typeface="+mn-ea"/>
                <a:ea typeface="+mn-ea"/>
              </a:rPr>
              <a:t>“粘贴”</a:t>
            </a:r>
            <a:endParaRPr lang="zh-CN" altLang="en-US" sz="2400" dirty="0">
              <a:solidFill>
                <a:schemeClr val="tx1"/>
              </a:solidFill>
              <a:latin typeface="+mn-ea"/>
              <a:ea typeface="+mn-ea"/>
            </a:endParaRPr>
          </a:p>
          <a:p>
            <a:pPr algn="just">
              <a:buClr>
                <a:schemeClr val="tx1"/>
              </a:buClr>
              <a:buFontTx/>
              <a:buChar char=" "/>
              <a:defRPr/>
            </a:pPr>
            <a:r>
              <a:rPr lang="zh-CN" altLang="en-US" sz="2400" dirty="0">
                <a:solidFill>
                  <a:srgbClr val="0000FF"/>
                </a:solidFill>
                <a:latin typeface="+mn-ea"/>
                <a:ea typeface="+mn-ea"/>
              </a:rPr>
              <a:t>                  </a:t>
            </a:r>
            <a:r>
              <a:rPr lang="en-US" altLang="zh-CN" sz="2400" dirty="0" err="1">
                <a:solidFill>
                  <a:srgbClr val="0000FF"/>
                </a:solidFill>
                <a:latin typeface="+mn-ea"/>
                <a:ea typeface="+mn-ea"/>
              </a:rPr>
              <a:t>Ctrl+C</a:t>
            </a:r>
            <a:r>
              <a:rPr lang="en-US" altLang="zh-CN" sz="2400" dirty="0">
                <a:solidFill>
                  <a:srgbClr val="0000FF"/>
                </a:solidFill>
                <a:latin typeface="+mn-ea"/>
                <a:ea typeface="+mn-ea"/>
              </a:rPr>
              <a:t>                  </a:t>
            </a:r>
            <a:r>
              <a:rPr lang="en-US" altLang="zh-CN" sz="2400" dirty="0" err="1">
                <a:solidFill>
                  <a:srgbClr val="0000FF"/>
                </a:solidFill>
                <a:latin typeface="+mn-ea"/>
                <a:ea typeface="+mn-ea"/>
              </a:rPr>
              <a:t>Ctrl+V</a:t>
            </a:r>
            <a:endParaRPr lang="en-US" altLang="zh-CN" sz="2400" dirty="0">
              <a:solidFill>
                <a:srgbClr val="0000FF"/>
              </a:solidFill>
              <a:latin typeface="+mn-ea"/>
              <a:ea typeface="+mn-ea"/>
            </a:endParaRPr>
          </a:p>
          <a:p>
            <a:pPr marL="342900" indent="-342900">
              <a:spcBef>
                <a:spcPts val="1200"/>
              </a:spcBef>
              <a:buFontTx/>
              <a:buBlip>
                <a:blip r:embed="rId2"/>
              </a:buBlip>
              <a:defRPr/>
            </a:pPr>
            <a:r>
              <a:rPr lang="zh-CN" altLang="en-US" sz="2400" dirty="0">
                <a:solidFill>
                  <a:schemeClr val="accent1">
                    <a:lumMod val="50000"/>
                  </a:schemeClr>
                </a:solidFill>
                <a:latin typeface="+mn-ea"/>
                <a:ea typeface="+mn-ea"/>
              </a:rPr>
              <a:t>移动：</a:t>
            </a:r>
            <a:r>
              <a:rPr lang="zh-CN" altLang="en-US" sz="2400" dirty="0">
                <a:solidFill>
                  <a:schemeClr val="tx1"/>
                </a:solidFill>
                <a:latin typeface="+mn-ea"/>
                <a:ea typeface="+mn-ea"/>
              </a:rPr>
              <a:t>选定文本</a:t>
            </a:r>
            <a:r>
              <a:rPr lang="zh-CN" altLang="en-US" sz="2400" dirty="0">
                <a:solidFill>
                  <a:srgbClr val="FF0000"/>
                </a:solidFill>
                <a:latin typeface="+mn-ea"/>
                <a:ea typeface="+mn-ea"/>
              </a:rPr>
              <a:t>→</a:t>
            </a:r>
            <a:r>
              <a:rPr lang="zh-CN" altLang="en-US" sz="2400" dirty="0">
                <a:solidFill>
                  <a:schemeClr val="tx1"/>
                </a:solidFill>
                <a:latin typeface="+mn-ea"/>
                <a:ea typeface="+mn-ea"/>
              </a:rPr>
              <a:t>“复制”</a:t>
            </a:r>
            <a:r>
              <a:rPr lang="zh-CN" altLang="en-US" sz="2400" dirty="0">
                <a:solidFill>
                  <a:srgbClr val="FF0000"/>
                </a:solidFill>
                <a:latin typeface="+mn-ea"/>
                <a:ea typeface="+mn-ea"/>
              </a:rPr>
              <a:t>→</a:t>
            </a:r>
            <a:r>
              <a:rPr lang="zh-CN" altLang="en-US" sz="2400" dirty="0">
                <a:solidFill>
                  <a:schemeClr val="tx1"/>
                </a:solidFill>
                <a:latin typeface="+mn-ea"/>
                <a:ea typeface="+mn-ea"/>
              </a:rPr>
              <a:t>移至目标位置</a:t>
            </a:r>
            <a:r>
              <a:rPr lang="zh-CN" altLang="en-US" sz="2400" dirty="0">
                <a:solidFill>
                  <a:srgbClr val="FF0000"/>
                </a:solidFill>
                <a:latin typeface="+mn-ea"/>
                <a:ea typeface="+mn-ea"/>
              </a:rPr>
              <a:t>→</a:t>
            </a:r>
            <a:r>
              <a:rPr lang="zh-CN" altLang="en-US" sz="2400" dirty="0">
                <a:solidFill>
                  <a:schemeClr val="tx1"/>
                </a:solidFill>
                <a:latin typeface="+mn-ea"/>
                <a:ea typeface="+mn-ea"/>
              </a:rPr>
              <a:t>“粘贴”</a:t>
            </a:r>
            <a:endParaRPr lang="zh-CN" altLang="en-US" sz="2400" dirty="0">
              <a:solidFill>
                <a:schemeClr val="tx1"/>
              </a:solidFill>
              <a:latin typeface="+mn-ea"/>
              <a:ea typeface="+mn-ea"/>
            </a:endParaRPr>
          </a:p>
          <a:p>
            <a:pPr algn="just">
              <a:buClr>
                <a:schemeClr val="tx1"/>
              </a:buClr>
              <a:buFontTx/>
              <a:buChar char=" "/>
              <a:defRPr/>
            </a:pPr>
            <a:r>
              <a:rPr lang="zh-CN" altLang="en-US" sz="2400" dirty="0">
                <a:solidFill>
                  <a:srgbClr val="0000FF"/>
                </a:solidFill>
                <a:latin typeface="+mn-ea"/>
                <a:ea typeface="+mn-ea"/>
              </a:rPr>
              <a:t>                  </a:t>
            </a:r>
            <a:r>
              <a:rPr lang="en-US" altLang="zh-CN" sz="2400" dirty="0" err="1">
                <a:solidFill>
                  <a:srgbClr val="0000FF"/>
                </a:solidFill>
                <a:latin typeface="+mn-ea"/>
                <a:ea typeface="+mn-ea"/>
              </a:rPr>
              <a:t>Ctrl+X</a:t>
            </a:r>
            <a:r>
              <a:rPr lang="en-US" altLang="zh-CN" sz="2400" dirty="0">
                <a:solidFill>
                  <a:srgbClr val="0000FF"/>
                </a:solidFill>
                <a:latin typeface="+mn-ea"/>
                <a:ea typeface="+mn-ea"/>
              </a:rPr>
              <a:t>                  </a:t>
            </a:r>
            <a:r>
              <a:rPr lang="en-US" altLang="zh-CN" sz="2400" dirty="0" err="1">
                <a:solidFill>
                  <a:srgbClr val="0000FF"/>
                </a:solidFill>
                <a:latin typeface="+mn-ea"/>
                <a:ea typeface="+mn-ea"/>
              </a:rPr>
              <a:t>Ctrl+V</a:t>
            </a:r>
            <a:endParaRPr lang="en-US" altLang="zh-CN" sz="2400" dirty="0">
              <a:solidFill>
                <a:srgbClr val="0000FF"/>
              </a:solidFill>
              <a:latin typeface="+mn-ea"/>
              <a:ea typeface="+mn-ea"/>
            </a:endParaRPr>
          </a:p>
        </p:txBody>
      </p:sp>
      <p:sp>
        <p:nvSpPr>
          <p:cNvPr id="21512" name="TextBox 1"/>
          <p:cNvSpPr txBox="1">
            <a:spLocks noChangeArrowheads="1"/>
          </p:cNvSpPr>
          <p:nvPr/>
        </p:nvSpPr>
        <p:spPr bwMode="auto">
          <a:xfrm>
            <a:off x="179388" y="3141663"/>
            <a:ext cx="363696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ct val="150000"/>
              </a:lnSpc>
              <a:spcBef>
                <a:spcPts val="600"/>
              </a:spcBef>
              <a:spcAft>
                <a:spcPts val="600"/>
              </a:spcAft>
              <a:buFont typeface="黑体" panose="02010609060101010101" pitchFamily="49" charset="-122"/>
              <a:buAutoNum type="circleNumDbPlain" startAt="2"/>
            </a:pPr>
            <a:r>
              <a:rPr lang="zh-CN" altLang="en-US" sz="2800">
                <a:solidFill>
                  <a:srgbClr val="FF6600"/>
                </a:solidFill>
                <a:latin typeface="宋体" panose="02010600030101010101" pitchFamily="2" charset="-122"/>
              </a:rPr>
              <a:t>删除文本</a:t>
            </a:r>
            <a:endParaRPr lang="zh-CN" altLang="en-US" sz="2800">
              <a:solidFill>
                <a:srgbClr val="FF6600"/>
              </a:solidFill>
              <a:latin typeface="宋体" panose="02010600030101010101" pitchFamily="2" charset="-122"/>
            </a:endParaRPr>
          </a:p>
        </p:txBody>
      </p:sp>
      <p:sp>
        <p:nvSpPr>
          <p:cNvPr id="21513" name="矩形 4"/>
          <p:cNvSpPr>
            <a:spLocks noChangeArrowheads="1"/>
          </p:cNvSpPr>
          <p:nvPr/>
        </p:nvSpPr>
        <p:spPr bwMode="auto">
          <a:xfrm>
            <a:off x="358775" y="3789363"/>
            <a:ext cx="853440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47700" eaLnBrk="1" hangingPunct="1">
              <a:lnSpc>
                <a:spcPct val="150000"/>
              </a:lnSpc>
            </a:pPr>
            <a:r>
              <a:rPr lang="zh-CN" altLang="en-US" sz="2400" dirty="0">
                <a:solidFill>
                  <a:schemeClr val="tx1"/>
                </a:solidFill>
                <a:latin typeface="宋体" panose="02010600030101010101" pitchFamily="2" charset="-122"/>
              </a:rPr>
              <a:t>选定要删除的文本，再按</a:t>
            </a:r>
            <a:r>
              <a:rPr lang="en-US" altLang="zh-CN" sz="2400" dirty="0">
                <a:solidFill>
                  <a:srgbClr val="008000"/>
                </a:solidFill>
                <a:latin typeface="宋体" panose="02010600030101010101" pitchFamily="2" charset="-122"/>
              </a:rPr>
              <a:t>Delete</a:t>
            </a:r>
            <a:r>
              <a:rPr lang="zh-CN" altLang="en-US" sz="2400" dirty="0">
                <a:solidFill>
                  <a:srgbClr val="008000"/>
                </a:solidFill>
                <a:latin typeface="宋体" panose="02010600030101010101" pitchFamily="2" charset="-122"/>
              </a:rPr>
              <a:t>键</a:t>
            </a:r>
            <a:r>
              <a:rPr lang="zh-CN" altLang="en-US" sz="2400" dirty="0">
                <a:solidFill>
                  <a:schemeClr val="tx1"/>
                </a:solidFill>
                <a:latin typeface="宋体" panose="02010600030101010101" pitchFamily="2" charset="-122"/>
              </a:rPr>
              <a:t>或单击“</a:t>
            </a:r>
            <a:r>
              <a:rPr lang="zh-CN" altLang="en-US" sz="2400" dirty="0">
                <a:solidFill>
                  <a:srgbClr val="008000"/>
                </a:solidFill>
                <a:latin typeface="宋体" panose="02010600030101010101" pitchFamily="2" charset="-122"/>
              </a:rPr>
              <a:t>开始</a:t>
            </a:r>
            <a:r>
              <a:rPr lang="zh-CN" altLang="en-US" sz="2400" dirty="0">
                <a:solidFill>
                  <a:schemeClr val="tx1"/>
                </a:solidFill>
                <a:latin typeface="宋体" panose="02010600030101010101" pitchFamily="2" charset="-122"/>
              </a:rPr>
              <a:t>”功能区上的</a:t>
            </a:r>
            <a:r>
              <a:rPr lang="zh-CN" altLang="en-US" sz="2400" dirty="0" smtClean="0">
                <a:solidFill>
                  <a:schemeClr val="tx1"/>
                </a:solidFill>
                <a:latin typeface="宋体" panose="02010600030101010101" pitchFamily="2" charset="-122"/>
              </a:rPr>
              <a:t>“</a:t>
            </a:r>
            <a:r>
              <a:rPr lang="zh-CN" altLang="en-US" sz="2400" dirty="0" smtClean="0">
                <a:solidFill>
                  <a:srgbClr val="008000"/>
                </a:solidFill>
                <a:latin typeface="宋体" panose="02010600030101010101" pitchFamily="2" charset="-122"/>
              </a:rPr>
              <a:t>剪切</a:t>
            </a:r>
            <a:r>
              <a:rPr lang="zh-CN" altLang="en-US" sz="2400" dirty="0" smtClean="0">
                <a:solidFill>
                  <a:schemeClr val="tx1"/>
                </a:solidFill>
                <a:latin typeface="宋体" panose="02010600030101010101" pitchFamily="2" charset="-122"/>
              </a:rPr>
              <a:t>” 按钮</a:t>
            </a:r>
            <a:r>
              <a:rPr lang="zh-CN" altLang="en-US" sz="2400" dirty="0">
                <a:solidFill>
                  <a:schemeClr val="tx1"/>
                </a:solidFill>
                <a:latin typeface="宋体" panose="02010600030101010101" pitchFamily="2" charset="-122"/>
              </a:rPr>
              <a:t>。</a:t>
            </a:r>
            <a:endParaRPr lang="zh-CN" altLang="en-US" sz="2400" dirty="0">
              <a:solidFill>
                <a:schemeClr val="tx1"/>
              </a:solidFill>
              <a:latin typeface="宋体" panose="02010600030101010101" pitchFamily="2" charset="-122"/>
            </a:endParaRPr>
          </a:p>
        </p:txBody>
      </p:sp>
      <p:sp>
        <p:nvSpPr>
          <p:cNvPr id="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8CE2192A-2BBE-415D-9772-995E9D73D117}"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53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534" name="TextBox 1"/>
          <p:cNvSpPr txBox="1">
            <a:spLocks noChangeArrowheads="1"/>
          </p:cNvSpPr>
          <p:nvPr/>
        </p:nvSpPr>
        <p:spPr bwMode="auto">
          <a:xfrm>
            <a:off x="574923" y="1448780"/>
            <a:ext cx="8101533" cy="83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lnSpc>
                <a:spcPts val="3100"/>
              </a:lnSpc>
              <a:spcBef>
                <a:spcPts val="600"/>
              </a:spcBef>
              <a:spcAft>
                <a:spcPts val="0"/>
              </a:spcAft>
              <a:buBlip>
                <a:blip r:embed="rId1"/>
              </a:buBlip>
            </a:pPr>
            <a:r>
              <a:rPr lang="zh-CN" altLang="en-US" sz="2000" dirty="0" smtClean="0">
                <a:solidFill>
                  <a:srgbClr val="008000"/>
                </a:solidFill>
                <a:latin typeface="仿宋" panose="02010609060101010101" pitchFamily="49" charset="-122"/>
                <a:ea typeface="仿宋" panose="02010609060101010101" pitchFamily="49" charset="-122"/>
              </a:rPr>
              <a:t>方法</a:t>
            </a:r>
            <a:r>
              <a:rPr lang="en-US" altLang="zh-CN" sz="2000" dirty="0" smtClean="0">
                <a:solidFill>
                  <a:srgbClr val="008000"/>
                </a:solidFill>
                <a:latin typeface="仿宋" panose="02010609060101010101" pitchFamily="49" charset="-122"/>
                <a:ea typeface="仿宋" panose="02010609060101010101" pitchFamily="49" charset="-122"/>
              </a:rPr>
              <a:t>1</a:t>
            </a:r>
            <a:r>
              <a:rPr lang="zh-CN" altLang="en-US" sz="2000" dirty="0" smtClean="0">
                <a:solidFill>
                  <a:srgbClr val="008000"/>
                </a:solidFill>
                <a:latin typeface="仿宋" panose="02010609060101010101" pitchFamily="49" charset="-122"/>
                <a:ea typeface="仿宋" panose="02010609060101010101" pitchFamily="49" charset="-122"/>
              </a:rPr>
              <a:t>：</a:t>
            </a:r>
            <a:r>
              <a:rPr lang="zh-CN" altLang="zh-CN" sz="2000" dirty="0" smtClean="0">
                <a:solidFill>
                  <a:schemeClr val="tx1"/>
                </a:solidFill>
                <a:latin typeface="仿宋" panose="02010609060101010101" pitchFamily="49" charset="-122"/>
                <a:ea typeface="仿宋" panose="02010609060101010101" pitchFamily="49" charset="-122"/>
              </a:rPr>
              <a:t>使</a:t>
            </a:r>
            <a:r>
              <a:rPr lang="zh-CN" altLang="zh-CN" sz="2000" dirty="0">
                <a:solidFill>
                  <a:schemeClr val="tx1"/>
                </a:solidFill>
                <a:latin typeface="仿宋" panose="02010609060101010101" pitchFamily="49" charset="-122"/>
                <a:ea typeface="仿宋" panose="02010609060101010101" pitchFamily="49" charset="-122"/>
              </a:rPr>
              <a:t>用导航窗格搜索文本</a:t>
            </a: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Word 2010</a:t>
            </a:r>
            <a:r>
              <a:rPr lang="zh-CN" altLang="en-US" sz="2000" dirty="0">
                <a:solidFill>
                  <a:schemeClr val="tx1"/>
                </a:solidFill>
                <a:latin typeface="仿宋" panose="02010609060101010101" pitchFamily="49" charset="-122"/>
                <a:ea typeface="仿宋" panose="02010609060101010101" pitchFamily="49" charset="-122"/>
              </a:rPr>
              <a:t>新增</a:t>
            </a:r>
            <a:r>
              <a:rPr lang="zh-CN" altLang="zh-CN" sz="2000" dirty="0">
                <a:solidFill>
                  <a:schemeClr val="tx1"/>
                </a:solidFill>
                <a:latin typeface="仿宋" panose="02010609060101010101" pitchFamily="49" charset="-122"/>
                <a:ea typeface="仿宋" panose="02010609060101010101" pitchFamily="49" charset="-122"/>
              </a:rPr>
              <a:t>功</a:t>
            </a:r>
            <a:r>
              <a:rPr lang="zh-CN" altLang="zh-CN" sz="2000" dirty="0" smtClean="0">
                <a:solidFill>
                  <a:schemeClr val="tx1"/>
                </a:solidFill>
                <a:latin typeface="仿宋" panose="02010609060101010101" pitchFamily="49" charset="-122"/>
                <a:ea typeface="仿宋" panose="02010609060101010101" pitchFamily="49" charset="-122"/>
              </a:rPr>
              <a:t>能。</a:t>
            </a:r>
            <a:endParaRPr lang="en-US" altLang="zh-CN" sz="2000" dirty="0">
              <a:solidFill>
                <a:schemeClr val="tx1"/>
              </a:solidFill>
              <a:latin typeface="仿宋" panose="02010609060101010101" pitchFamily="49" charset="-122"/>
              <a:ea typeface="仿宋" panose="02010609060101010101" pitchFamily="49" charset="-122"/>
            </a:endParaRPr>
          </a:p>
          <a:p>
            <a:pPr eaLnBrk="1" hangingPunct="1">
              <a:lnSpc>
                <a:spcPts val="3100"/>
              </a:lnSpc>
              <a:buBlip>
                <a:blip r:embed="rId1"/>
              </a:buBlip>
            </a:pPr>
            <a:r>
              <a:rPr lang="zh-CN" altLang="en-US" sz="2000" dirty="0" smtClean="0">
                <a:solidFill>
                  <a:srgbClr val="008000"/>
                </a:solidFill>
                <a:latin typeface="仿宋" panose="02010609060101010101" pitchFamily="49" charset="-122"/>
                <a:ea typeface="仿宋" panose="02010609060101010101" pitchFamily="49" charset="-122"/>
              </a:rPr>
              <a:t>方法</a:t>
            </a:r>
            <a:r>
              <a:rPr lang="en-US" altLang="zh-CN" sz="2000" dirty="0" smtClean="0">
                <a:solidFill>
                  <a:srgbClr val="008000"/>
                </a:solidFill>
                <a:latin typeface="仿宋" panose="02010609060101010101" pitchFamily="49" charset="-122"/>
                <a:ea typeface="仿宋" panose="02010609060101010101" pitchFamily="49" charset="-122"/>
              </a:rPr>
              <a:t>2</a:t>
            </a:r>
            <a:r>
              <a:rPr lang="zh-CN" altLang="en-US" sz="2000" dirty="0" smtClean="0">
                <a:solidFill>
                  <a:srgbClr val="008000"/>
                </a:solidFill>
                <a:latin typeface="仿宋" panose="02010609060101010101" pitchFamily="49" charset="-122"/>
                <a:ea typeface="仿宋" panose="02010609060101010101" pitchFamily="49" charset="-122"/>
              </a:rPr>
              <a:t>：</a:t>
            </a:r>
            <a:r>
              <a:rPr lang="zh-CN" altLang="zh-CN" sz="2000" dirty="0" smtClean="0">
                <a:solidFill>
                  <a:schemeClr val="tx1"/>
                </a:solidFill>
                <a:latin typeface="仿宋" panose="02010609060101010101" pitchFamily="49" charset="-122"/>
                <a:ea typeface="仿宋" panose="02010609060101010101" pitchFamily="49" charset="-122"/>
              </a:rPr>
              <a:t>使</a:t>
            </a:r>
            <a:r>
              <a:rPr lang="zh-CN" altLang="zh-CN" sz="2000" dirty="0">
                <a:solidFill>
                  <a:schemeClr val="tx1"/>
                </a:solidFill>
                <a:latin typeface="仿宋" panose="02010609060101010101" pitchFamily="49" charset="-122"/>
                <a:ea typeface="仿宋" panose="02010609060101010101" pitchFamily="49" charset="-122"/>
              </a:rPr>
              <a:t>用“查找和替换”对话框查找文</a:t>
            </a:r>
            <a:r>
              <a:rPr lang="zh-CN" altLang="zh-CN" sz="2000" dirty="0" smtClean="0">
                <a:solidFill>
                  <a:schemeClr val="tx1"/>
                </a:solidFill>
                <a:latin typeface="仿宋" panose="02010609060101010101" pitchFamily="49" charset="-122"/>
                <a:ea typeface="仿宋" panose="02010609060101010101" pitchFamily="49" charset="-122"/>
              </a:rPr>
              <a:t>本</a:t>
            </a:r>
            <a:r>
              <a:rPr lang="zh-CN" altLang="en-US" sz="2000" dirty="0" smtClean="0">
                <a:solidFill>
                  <a:schemeClr val="tx1"/>
                </a:solidFill>
                <a:latin typeface="仿宋" panose="02010609060101010101" pitchFamily="49" charset="-122"/>
                <a:ea typeface="仿宋" panose="02010609060101010101" pitchFamily="49" charset="-122"/>
              </a:rPr>
              <a:t>。</a:t>
            </a:r>
            <a:endParaRPr lang="en-US" altLang="zh-CN" sz="2000" dirty="0">
              <a:solidFill>
                <a:schemeClr val="tx1"/>
              </a:solidFill>
              <a:latin typeface="仿宋" panose="02010609060101010101" pitchFamily="49" charset="-122"/>
              <a:ea typeface="仿宋" panose="02010609060101010101" pitchFamily="49" charset="-122"/>
            </a:endParaRPr>
          </a:p>
        </p:txBody>
      </p:sp>
      <p:sp>
        <p:nvSpPr>
          <p:cNvPr id="2" name="TextBox 1"/>
          <p:cNvSpPr txBox="1"/>
          <p:nvPr/>
        </p:nvSpPr>
        <p:spPr>
          <a:xfrm>
            <a:off x="169678" y="2348880"/>
            <a:ext cx="8633147" cy="831318"/>
          </a:xfrm>
          <a:prstGeom prst="rect">
            <a:avLst/>
          </a:prstGeom>
          <a:noFill/>
        </p:spPr>
        <p:txBody>
          <a:bodyPr wrap="square">
            <a:spAutoFit/>
          </a:bodyPr>
          <a:lstStyle/>
          <a:p>
            <a:pPr>
              <a:lnSpc>
                <a:spcPts val="3100"/>
              </a:lnSpc>
              <a:defRPr/>
            </a:pPr>
            <a:r>
              <a:rPr lang="zh-CN" altLang="en-US" sz="2000" i="1" dirty="0" smtClean="0">
                <a:solidFill>
                  <a:srgbClr val="C00000"/>
                </a:solidFill>
                <a:latin typeface="+mn-ea"/>
                <a:ea typeface="+mn-ea"/>
              </a:rPr>
              <a:t>注意：</a:t>
            </a:r>
            <a:r>
              <a:rPr lang="zh-CN" altLang="zh-CN" sz="2000" i="1" dirty="0" smtClean="0">
                <a:solidFill>
                  <a:srgbClr val="C00000"/>
                </a:solidFill>
                <a:latin typeface="+mn-ea"/>
                <a:ea typeface="+mn-ea"/>
              </a:rPr>
              <a:t>可</a:t>
            </a:r>
            <a:r>
              <a:rPr lang="zh-CN" altLang="zh-CN" sz="2000" i="1" dirty="0">
                <a:solidFill>
                  <a:srgbClr val="C00000"/>
                </a:solidFill>
                <a:latin typeface="+mn-ea"/>
                <a:ea typeface="+mn-ea"/>
              </a:rPr>
              <a:t>使用通配符“</a:t>
            </a:r>
            <a:r>
              <a:rPr lang="en-US" altLang="zh-CN" sz="2000" i="1" dirty="0">
                <a:solidFill>
                  <a:srgbClr val="C00000"/>
                </a:solidFill>
                <a:latin typeface="+mn-ea"/>
                <a:ea typeface="+mn-ea"/>
              </a:rPr>
              <a:t>*</a:t>
            </a:r>
            <a:r>
              <a:rPr lang="zh-CN" altLang="zh-CN" sz="2000" i="1" dirty="0">
                <a:solidFill>
                  <a:srgbClr val="C00000"/>
                </a:solidFill>
                <a:latin typeface="+mn-ea"/>
                <a:ea typeface="+mn-ea"/>
              </a:rPr>
              <a:t>”、“？”等进行模糊查</a:t>
            </a:r>
            <a:r>
              <a:rPr lang="zh-CN" altLang="zh-CN" sz="2000" i="1" dirty="0" smtClean="0">
                <a:solidFill>
                  <a:srgbClr val="C00000"/>
                </a:solidFill>
                <a:latin typeface="+mn-ea"/>
                <a:ea typeface="+mn-ea"/>
              </a:rPr>
              <a:t>找</a:t>
            </a:r>
            <a:r>
              <a:rPr lang="zh-CN" altLang="en-US" sz="2000" i="1" dirty="0">
                <a:solidFill>
                  <a:srgbClr val="C00000"/>
                </a:solidFill>
                <a:latin typeface="+mn-ea"/>
                <a:ea typeface="+mn-ea"/>
              </a:rPr>
              <a:t>！</a:t>
            </a:r>
            <a:endParaRPr lang="en-US" altLang="zh-CN" sz="2000" i="1" dirty="0">
              <a:solidFill>
                <a:srgbClr val="C00000"/>
              </a:solidFill>
              <a:latin typeface="+mn-ea"/>
              <a:ea typeface="+mn-ea"/>
            </a:endParaRPr>
          </a:p>
          <a:p>
            <a:pPr>
              <a:lnSpc>
                <a:spcPts val="3100"/>
              </a:lnSpc>
              <a:defRPr/>
            </a:pPr>
            <a:r>
              <a:rPr lang="zh-CN" altLang="zh-CN" sz="2000" i="1" dirty="0">
                <a:solidFill>
                  <a:srgbClr val="C00000"/>
                </a:solidFill>
                <a:latin typeface="+mn-ea"/>
                <a:ea typeface="+mn-ea"/>
              </a:rPr>
              <a:t>“？”代表可以匹配任一字符，“</a:t>
            </a:r>
            <a:r>
              <a:rPr lang="en-US" altLang="zh-CN" sz="2000" i="1" dirty="0">
                <a:solidFill>
                  <a:srgbClr val="C00000"/>
                </a:solidFill>
                <a:latin typeface="+mn-ea"/>
                <a:ea typeface="+mn-ea"/>
              </a:rPr>
              <a:t>*</a:t>
            </a:r>
            <a:r>
              <a:rPr lang="zh-CN" altLang="zh-CN" sz="2000" i="1" dirty="0">
                <a:solidFill>
                  <a:srgbClr val="C00000"/>
                </a:solidFill>
                <a:latin typeface="+mn-ea"/>
                <a:ea typeface="+mn-ea"/>
              </a:rPr>
              <a:t>”代表可以匹配任意字符。</a:t>
            </a:r>
            <a:endParaRPr lang="zh-CN" altLang="en-US" sz="2000" i="1" dirty="0">
              <a:solidFill>
                <a:srgbClr val="C00000"/>
              </a:solidFill>
              <a:latin typeface="+mn-ea"/>
              <a:ea typeface="+mn-ea"/>
            </a:endParaRPr>
          </a:p>
        </p:txBody>
      </p:sp>
      <p:sp>
        <p:nvSpPr>
          <p:cNvPr id="3" name="TextBox 2"/>
          <p:cNvSpPr txBox="1"/>
          <p:nvPr/>
        </p:nvSpPr>
        <p:spPr>
          <a:xfrm>
            <a:off x="35496" y="5193196"/>
            <a:ext cx="9108504" cy="1438855"/>
          </a:xfrm>
          <a:prstGeom prst="rect">
            <a:avLst/>
          </a:prstGeom>
          <a:solidFill>
            <a:srgbClr val="FFFFCC"/>
          </a:solidFill>
        </p:spPr>
        <p:txBody>
          <a:bodyPr wrap="square" rtlCol="0">
            <a:spAutoFit/>
          </a:bodyPr>
          <a:lstStyle/>
          <a:p>
            <a:pPr indent="457200">
              <a:lnSpc>
                <a:spcPts val="3500"/>
              </a:lnSpc>
            </a:pPr>
            <a:r>
              <a:rPr lang="en-US" altLang="zh-CN" sz="2400" dirty="0" smtClean="0">
                <a:solidFill>
                  <a:srgbClr val="C00000"/>
                </a:solidFill>
                <a:latin typeface="仿宋" panose="02010609060101010101" pitchFamily="49" charset="-122"/>
                <a:ea typeface="仿宋" panose="02010609060101010101" pitchFamily="49" charset="-122"/>
              </a:rPr>
              <a:t>【</a:t>
            </a:r>
            <a:r>
              <a:rPr lang="zh-CN" altLang="en-US" sz="2400" dirty="0" smtClean="0">
                <a:solidFill>
                  <a:srgbClr val="C00000"/>
                </a:solidFill>
                <a:latin typeface="仿宋" panose="02010609060101010101" pitchFamily="49" charset="-122"/>
                <a:ea typeface="仿宋" panose="02010609060101010101" pitchFamily="49" charset="-122"/>
              </a:rPr>
              <a:t>例</a:t>
            </a:r>
            <a:r>
              <a:rPr lang="en-US" altLang="zh-CN" sz="2400" dirty="0" smtClean="0">
                <a:solidFill>
                  <a:srgbClr val="C00000"/>
                </a:solidFill>
                <a:latin typeface="仿宋" panose="02010609060101010101" pitchFamily="49" charset="-122"/>
                <a:ea typeface="仿宋" panose="02010609060101010101" pitchFamily="49" charset="-122"/>
              </a:rPr>
              <a:t>4.1】</a:t>
            </a:r>
            <a:r>
              <a:rPr lang="zh-CN" altLang="en-US" sz="2400" dirty="0" smtClean="0">
                <a:solidFill>
                  <a:schemeClr val="tx1"/>
                </a:solidFill>
                <a:latin typeface="仿宋" panose="02010609060101010101" pitchFamily="49" charset="-122"/>
                <a:ea typeface="仿宋" panose="02010609060101010101" pitchFamily="49" charset="-122"/>
              </a:rPr>
              <a:t>打开</a:t>
            </a:r>
            <a:r>
              <a:rPr lang="zh-CN" altLang="zh-CN" sz="2400" dirty="0" smtClean="0">
                <a:solidFill>
                  <a:schemeClr val="tx1"/>
                </a:solidFill>
                <a:latin typeface="仿宋" panose="02010609060101010101" pitchFamily="49" charset="-122"/>
                <a:ea typeface="仿宋" panose="02010609060101010101" pitchFamily="49" charset="-122"/>
              </a:rPr>
              <a:t>“云计算”文档，</a:t>
            </a:r>
            <a:r>
              <a:rPr lang="zh-CN" altLang="en-US" sz="2400" dirty="0" smtClean="0">
                <a:solidFill>
                  <a:schemeClr val="tx1"/>
                </a:solidFill>
                <a:latin typeface="仿宋" panose="02010609060101010101" pitchFamily="49" charset="-122"/>
                <a:ea typeface="仿宋" panose="02010609060101010101" pitchFamily="49" charset="-122"/>
              </a:rPr>
              <a:t>将文</a:t>
            </a:r>
            <a:r>
              <a:rPr lang="zh-CN" altLang="zh-CN" sz="2400" dirty="0" smtClean="0">
                <a:solidFill>
                  <a:schemeClr val="tx1"/>
                </a:solidFill>
                <a:latin typeface="仿宋" panose="02010609060101010101" pitchFamily="49" charset="-122"/>
                <a:ea typeface="仿宋" panose="02010609060101010101" pitchFamily="49" charset="-122"/>
              </a:rPr>
              <a:t>中</a:t>
            </a:r>
            <a:r>
              <a:rPr lang="zh-CN" altLang="zh-CN" sz="2400" dirty="0">
                <a:solidFill>
                  <a:schemeClr val="tx1"/>
                </a:solidFill>
                <a:latin typeface="仿宋" panose="02010609060101010101" pitchFamily="49" charset="-122"/>
                <a:ea typeface="仿宋" panose="02010609060101010101" pitchFamily="49" charset="-122"/>
              </a:rPr>
              <a:t>所有</a:t>
            </a:r>
            <a:r>
              <a:rPr lang="zh-CN" altLang="zh-CN" sz="2400" dirty="0" smtClean="0">
                <a:solidFill>
                  <a:schemeClr val="tx1"/>
                </a:solidFill>
                <a:latin typeface="仿宋" panose="02010609060101010101" pitchFamily="49" charset="-122"/>
                <a:ea typeface="仿宋" panose="02010609060101010101" pitchFamily="49" charset="-122"/>
              </a:rPr>
              <a:t>的“变革”</a:t>
            </a:r>
            <a:r>
              <a:rPr lang="zh-CN" altLang="zh-CN" sz="2400" dirty="0">
                <a:solidFill>
                  <a:schemeClr val="tx1"/>
                </a:solidFill>
                <a:latin typeface="仿宋" panose="02010609060101010101" pitchFamily="49" charset="-122"/>
                <a:ea typeface="仿宋" panose="02010609060101010101" pitchFamily="49" charset="-122"/>
              </a:rPr>
              <a:t>替换为“革命</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将光标置于文件末尾，在该位置插入素材库的：“云计算的定义</a:t>
            </a:r>
            <a:r>
              <a:rPr lang="en-US" altLang="zh-CN" sz="2400" dirty="0">
                <a:solidFill>
                  <a:schemeClr val="tx1"/>
                </a:solidFill>
                <a:latin typeface="仿宋" panose="02010609060101010101" pitchFamily="49" charset="-122"/>
                <a:ea typeface="仿宋" panose="02010609060101010101" pitchFamily="49" charset="-122"/>
              </a:rPr>
              <a:t>.</a:t>
            </a:r>
            <a:r>
              <a:rPr lang="en-US" altLang="zh-CN" sz="2400" dirty="0" err="1">
                <a:solidFill>
                  <a:schemeClr val="tx1"/>
                </a:solidFill>
                <a:latin typeface="仿宋" panose="02010609060101010101" pitchFamily="49" charset="-122"/>
                <a:ea typeface="仿宋" panose="02010609060101010101" pitchFamily="49" charset="-122"/>
              </a:rPr>
              <a:t>docx</a:t>
            </a:r>
            <a:r>
              <a:rPr lang="zh-CN" altLang="zh-CN" sz="2400" dirty="0" smtClean="0">
                <a:solidFill>
                  <a:schemeClr val="tx1"/>
                </a:solidFill>
                <a:latin typeface="仿宋" panose="02010609060101010101" pitchFamily="49" charset="-122"/>
                <a:ea typeface="仿宋" panose="02010609060101010101" pitchFamily="49" charset="-122"/>
              </a:rPr>
              <a:t>”。</a:t>
            </a:r>
            <a:r>
              <a:rPr lang="zh-CN" altLang="en-US" sz="2400" dirty="0" smtClean="0">
                <a:solidFill>
                  <a:schemeClr val="tx1"/>
                </a:solidFill>
                <a:latin typeface="仿宋" panose="02010609060101010101" pitchFamily="49" charset="-122"/>
                <a:ea typeface="仿宋" panose="02010609060101010101" pitchFamily="49" charset="-122"/>
              </a:rPr>
              <a:t>文档另存为</a:t>
            </a:r>
            <a:r>
              <a:rPr lang="en-US" altLang="zh-CN" sz="2400" dirty="0" smtClean="0">
                <a:solidFill>
                  <a:schemeClr val="tx1"/>
                </a:solidFill>
                <a:latin typeface="仿宋" panose="02010609060101010101" pitchFamily="49" charset="-122"/>
                <a:ea typeface="仿宋" panose="02010609060101010101" pitchFamily="49" charset="-122"/>
              </a:rPr>
              <a:t>w1.docx</a:t>
            </a:r>
            <a:r>
              <a:rPr lang="zh-CN" altLang="en-US" sz="2400" dirty="0" smtClean="0">
                <a:solidFill>
                  <a:schemeClr val="tx1"/>
                </a:solidFill>
                <a:latin typeface="仿宋" panose="02010609060101010101" pitchFamily="49" charset="-122"/>
                <a:ea typeface="仿宋" panose="02010609060101010101" pitchFamily="49" charset="-122"/>
              </a:rPr>
              <a:t>。</a:t>
            </a:r>
            <a:endParaRPr lang="zh-CN" altLang="zh-CN" sz="2400" dirty="0">
              <a:solidFill>
                <a:schemeClr val="tx1"/>
              </a:solidFill>
              <a:latin typeface="仿宋" panose="02010609060101010101" pitchFamily="49" charset="-122"/>
              <a:ea typeface="仿宋" panose="02010609060101010101" pitchFamily="49" charset="-122"/>
            </a:endParaRPr>
          </a:p>
        </p:txBody>
      </p:sp>
      <p:sp>
        <p:nvSpPr>
          <p:cNvPr id="4" name="矩形 3"/>
          <p:cNvSpPr/>
          <p:nvPr/>
        </p:nvSpPr>
        <p:spPr>
          <a:xfrm>
            <a:off x="215516" y="908720"/>
            <a:ext cx="2970685" cy="461665"/>
          </a:xfrm>
          <a:prstGeom prst="rect">
            <a:avLst/>
          </a:prstGeom>
        </p:spPr>
        <p:txBody>
          <a:bodyPr wrap="none">
            <a:spAutoFit/>
          </a:bodyPr>
          <a:lstStyle/>
          <a:p>
            <a:r>
              <a:rPr lang="en-US" altLang="zh-CN" sz="2400" dirty="0" smtClean="0">
                <a:solidFill>
                  <a:schemeClr val="tx1"/>
                </a:solidFill>
                <a:latin typeface="仿宋" panose="02010609060101010101" pitchFamily="49" charset="-122"/>
                <a:ea typeface="仿宋" panose="02010609060101010101" pitchFamily="49" charset="-122"/>
              </a:rPr>
              <a:t>3.</a:t>
            </a:r>
            <a:r>
              <a:rPr lang="zh-CN" altLang="en-US" sz="2400" dirty="0" smtClean="0">
                <a:solidFill>
                  <a:schemeClr val="tx1"/>
                </a:solidFill>
                <a:latin typeface="仿宋" panose="02010609060101010101" pitchFamily="49" charset="-122"/>
                <a:ea typeface="仿宋" panose="02010609060101010101" pitchFamily="49" charset="-122"/>
              </a:rPr>
              <a:t>文</a:t>
            </a:r>
            <a:r>
              <a:rPr lang="zh-CN" altLang="zh-CN" sz="2400" dirty="0">
                <a:solidFill>
                  <a:schemeClr val="tx1"/>
                </a:solidFill>
                <a:latin typeface="仿宋" panose="02010609060101010101" pitchFamily="49" charset="-122"/>
                <a:ea typeface="仿宋" panose="02010609060101010101" pitchFamily="49" charset="-122"/>
              </a:rPr>
              <a:t>本的查找与替换</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10" name="矩形 9"/>
          <p:cNvSpPr/>
          <p:nvPr/>
        </p:nvSpPr>
        <p:spPr>
          <a:xfrm>
            <a:off x="215516" y="3284984"/>
            <a:ext cx="7524836" cy="461665"/>
          </a:xfrm>
          <a:prstGeom prst="rect">
            <a:avLst/>
          </a:prstGeom>
        </p:spPr>
        <p:txBody>
          <a:bodyPr wrap="square">
            <a:spAutoFit/>
          </a:bodyPr>
          <a:lstStyle/>
          <a:p>
            <a:r>
              <a:rPr lang="en-US" altLang="zh-CN" sz="2400" dirty="0" smtClean="0">
                <a:solidFill>
                  <a:schemeClr val="tx1"/>
                </a:solidFill>
                <a:latin typeface="仿宋" panose="02010609060101010101" pitchFamily="49" charset="-122"/>
                <a:ea typeface="仿宋" panose="02010609060101010101" pitchFamily="49" charset="-122"/>
              </a:rPr>
              <a:t>4.</a:t>
            </a:r>
            <a:r>
              <a:rPr lang="zh-CN" altLang="en-US" sz="2400" dirty="0" smtClean="0">
                <a:solidFill>
                  <a:schemeClr val="tx1"/>
                </a:solidFill>
                <a:latin typeface="仿宋" panose="02010609060101010101" pitchFamily="49" charset="-122"/>
                <a:ea typeface="仿宋" panose="02010609060101010101" pitchFamily="49" charset="-122"/>
              </a:rPr>
              <a:t>文档的合并（参考讲义相关内容，自学）</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12" name="Rectangle 3"/>
          <p:cNvSpPr>
            <a:spLocks noChangeArrowheads="1"/>
          </p:cNvSpPr>
          <p:nvPr/>
        </p:nvSpPr>
        <p:spPr bwMode="auto">
          <a:xfrm>
            <a:off x="213109" y="3789040"/>
            <a:ext cx="302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spcAft>
                <a:spcPts val="600"/>
              </a:spcAft>
            </a:pPr>
            <a:r>
              <a:rPr lang="en-US" altLang="zh-CN" sz="2400" dirty="0" smtClean="0">
                <a:solidFill>
                  <a:schemeClr val="tx1"/>
                </a:solidFill>
                <a:latin typeface="仿宋" panose="02010609060101010101" pitchFamily="49" charset="-122"/>
                <a:ea typeface="仿宋" panose="02010609060101010101" pitchFamily="49" charset="-122"/>
              </a:rPr>
              <a:t>5.</a:t>
            </a:r>
            <a:r>
              <a:rPr lang="zh-CN" altLang="zh-CN" sz="2400" dirty="0" smtClean="0">
                <a:solidFill>
                  <a:schemeClr val="tx1"/>
                </a:solidFill>
                <a:latin typeface="仿宋" panose="02010609060101010101" pitchFamily="49" charset="-122"/>
                <a:ea typeface="仿宋" panose="02010609060101010101" pitchFamily="49" charset="-122"/>
              </a:rPr>
              <a:t>撤</a:t>
            </a:r>
            <a:r>
              <a:rPr lang="zh-CN" altLang="zh-CN" sz="2400" dirty="0">
                <a:solidFill>
                  <a:schemeClr val="tx1"/>
                </a:solidFill>
                <a:latin typeface="仿宋" panose="02010609060101010101" pitchFamily="49" charset="-122"/>
                <a:ea typeface="仿宋" panose="02010609060101010101" pitchFamily="49" charset="-122"/>
              </a:rPr>
              <a:t>销与恢复</a:t>
            </a:r>
            <a:endParaRPr lang="en-US" altLang="zh-CN" sz="2400" dirty="0">
              <a:solidFill>
                <a:schemeClr val="tx1"/>
              </a:solidFill>
              <a:latin typeface="仿宋" panose="02010609060101010101" pitchFamily="49" charset="-122"/>
              <a:ea typeface="仿宋" panose="02010609060101010101" pitchFamily="49" charset="-122"/>
            </a:endParaRPr>
          </a:p>
        </p:txBody>
      </p:sp>
      <p:sp>
        <p:nvSpPr>
          <p:cNvPr id="13" name="TextBox 1"/>
          <p:cNvSpPr txBox="1">
            <a:spLocks noChangeArrowheads="1"/>
          </p:cNvSpPr>
          <p:nvPr/>
        </p:nvSpPr>
        <p:spPr bwMode="auto">
          <a:xfrm>
            <a:off x="539552" y="4257092"/>
            <a:ext cx="7740860" cy="88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ts val="3100"/>
              </a:lnSpc>
              <a:buFontTx/>
              <a:buBlip>
                <a:blip r:embed="rId2"/>
              </a:buBlip>
            </a:pPr>
            <a:r>
              <a:rPr lang="zh-CN" altLang="zh-CN" sz="2000" dirty="0">
                <a:solidFill>
                  <a:srgbClr val="FF0000"/>
                </a:solidFill>
                <a:latin typeface="仿宋" panose="02010609060101010101" pitchFamily="49" charset="-122"/>
                <a:ea typeface="仿宋" panose="02010609060101010101" pitchFamily="49" charset="-122"/>
              </a:rPr>
              <a:t>撤销</a:t>
            </a:r>
            <a:r>
              <a:rPr lang="zh-CN" altLang="en-US" sz="2000" dirty="0">
                <a:solidFill>
                  <a:srgbClr val="FF0000"/>
                </a:solidFill>
                <a:latin typeface="仿宋" panose="02010609060101010101" pitchFamily="49" charset="-122"/>
                <a:ea typeface="仿宋" panose="02010609060101010101" pitchFamily="49" charset="-122"/>
              </a:rPr>
              <a:t>：</a:t>
            </a:r>
            <a:r>
              <a:rPr lang="zh-CN" altLang="en-US" sz="2000" b="0" dirty="0">
                <a:solidFill>
                  <a:schemeClr val="tx1"/>
                </a:solidFill>
                <a:latin typeface="仿宋" panose="02010609060101010101" pitchFamily="49" charset="-122"/>
                <a:ea typeface="仿宋" panose="02010609060101010101" pitchFamily="49" charset="-122"/>
              </a:rPr>
              <a:t>取消用户上一次所做的操作，也可以撤消前面多项操</a:t>
            </a:r>
            <a:r>
              <a:rPr lang="zh-CN" altLang="en-US" sz="2000" b="0" dirty="0" smtClean="0">
                <a:solidFill>
                  <a:schemeClr val="tx1"/>
                </a:solidFill>
                <a:latin typeface="仿宋" panose="02010609060101010101" pitchFamily="49" charset="-122"/>
                <a:ea typeface="仿宋" panose="02010609060101010101" pitchFamily="49" charset="-122"/>
              </a:rPr>
              <a:t>作</a:t>
            </a:r>
            <a:r>
              <a:rPr lang="zh-CN" altLang="zh-CN" sz="2000" b="0" dirty="0" smtClean="0">
                <a:solidFill>
                  <a:schemeClr val="tx1"/>
                </a:solidFill>
                <a:latin typeface="仿宋" panose="02010609060101010101" pitchFamily="49" charset="-122"/>
                <a:ea typeface="仿宋" panose="02010609060101010101" pitchFamily="49" charset="-122"/>
              </a:rPr>
              <a:t>。</a:t>
            </a:r>
            <a:endParaRPr lang="en-US" altLang="zh-CN" sz="2000" b="0" dirty="0" smtClean="0">
              <a:solidFill>
                <a:schemeClr val="tx1"/>
              </a:solidFill>
              <a:latin typeface="仿宋" panose="02010609060101010101" pitchFamily="49" charset="-122"/>
              <a:ea typeface="仿宋" panose="02010609060101010101" pitchFamily="49" charset="-122"/>
            </a:endParaRPr>
          </a:p>
          <a:p>
            <a:pPr>
              <a:lnSpc>
                <a:spcPts val="3100"/>
              </a:lnSpc>
              <a:buFontTx/>
              <a:buBlip>
                <a:blip r:embed="rId2"/>
              </a:buBlip>
            </a:pPr>
            <a:r>
              <a:rPr lang="zh-CN" altLang="zh-CN" sz="2000" dirty="0" smtClean="0">
                <a:solidFill>
                  <a:srgbClr val="FF0000"/>
                </a:solidFill>
                <a:latin typeface="仿宋" panose="02010609060101010101" pitchFamily="49" charset="-122"/>
                <a:ea typeface="仿宋" panose="02010609060101010101" pitchFamily="49" charset="-122"/>
              </a:rPr>
              <a:t>恢复</a:t>
            </a:r>
            <a:r>
              <a:rPr lang="zh-CN" altLang="en-US" sz="2000" dirty="0" smtClean="0">
                <a:solidFill>
                  <a:srgbClr val="FF0000"/>
                </a:solidFill>
                <a:latin typeface="仿宋" panose="02010609060101010101" pitchFamily="49" charset="-122"/>
                <a:ea typeface="仿宋" panose="02010609060101010101" pitchFamily="49" charset="-122"/>
              </a:rPr>
              <a:t>：</a:t>
            </a:r>
            <a:r>
              <a:rPr lang="zh-CN" altLang="en-US" sz="2000" b="0" dirty="0" smtClean="0">
                <a:solidFill>
                  <a:schemeClr val="tx1"/>
                </a:solidFill>
                <a:latin typeface="仿宋" panose="02010609060101010101" pitchFamily="49" charset="-122"/>
                <a:ea typeface="仿宋" panose="02010609060101010101" pitchFamily="49" charset="-122"/>
              </a:rPr>
              <a:t>恢复被“撤消”的各种操作</a:t>
            </a:r>
            <a:r>
              <a:rPr lang="zh-CN" altLang="zh-CN" sz="2000" b="0" dirty="0" smtClean="0">
                <a:solidFill>
                  <a:schemeClr val="tx1"/>
                </a:solidFill>
                <a:latin typeface="仿宋" panose="02010609060101010101" pitchFamily="49" charset="-122"/>
                <a:ea typeface="仿宋" panose="02010609060101010101" pitchFamily="49" charset="-122"/>
              </a:rPr>
              <a:t>。</a:t>
            </a:r>
            <a:endParaRPr lang="zh-CN" altLang="zh-CN" sz="2000" b="0" dirty="0">
              <a:solidFill>
                <a:schemeClr val="tx1"/>
              </a:solidFill>
              <a:latin typeface="仿宋" panose="02010609060101010101" pitchFamily="49" charset="-122"/>
              <a:ea typeface="仿宋" panose="02010609060101010101" pitchFamily="49" charset="-122"/>
            </a:endParaRPr>
          </a:p>
        </p:txBody>
      </p:sp>
      <p:sp>
        <p:nvSpPr>
          <p:cNvPr id="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4.2.3  </a:t>
            </a:r>
            <a:r>
              <a:rPr lang="zh-CN" altLang="zh-CN" sz="3600" dirty="0" smtClean="0">
                <a:solidFill>
                  <a:srgbClr val="C00000"/>
                </a:solidFill>
                <a:latin typeface="华文中宋" panose="02010600040101010101" pitchFamily="2" charset="-122"/>
                <a:ea typeface="华文中宋" panose="02010600040101010101" pitchFamily="2" charset="-122"/>
              </a:rPr>
              <a:t>文档</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浏览</a:t>
            </a:r>
            <a:r>
              <a:rPr lang="zh-CN" altLang="zh-CN" sz="3600" dirty="0">
                <a:solidFill>
                  <a:srgbClr val="C00000"/>
                </a:solidFill>
                <a:latin typeface="华文中宋" panose="02010600040101010101" pitchFamily="2" charset="-122"/>
                <a:ea typeface="华文中宋" panose="02010600040101010101" pitchFamily="2" charset="-122"/>
              </a:rPr>
              <a:t>和文本编辑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 name="日期占位符 4"/>
          <p:cNvSpPr>
            <a:spLocks noGrp="1"/>
          </p:cNvSpPr>
          <p:nvPr>
            <p:ph type="dt" sz="half" idx="10"/>
          </p:nvPr>
        </p:nvSpPr>
        <p:spPr/>
        <p:txBody>
          <a:bodyPr/>
          <a:lstStyle/>
          <a:p>
            <a:pPr>
              <a:defRPr/>
            </a:pPr>
            <a:fld id="{D67BD570-493E-44F3-8614-6F99F8E0A255}"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60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604" name="Rectangle 3"/>
          <p:cNvSpPr>
            <a:spLocks noChangeArrowheads="1"/>
          </p:cNvSpPr>
          <p:nvPr/>
        </p:nvSpPr>
        <p:spPr bwMode="auto">
          <a:xfrm>
            <a:off x="107950" y="1019175"/>
            <a:ext cx="8605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647700">
              <a:lnSpc>
                <a:spcPct val="150000"/>
              </a:lnSpc>
              <a:spcBef>
                <a:spcPts val="600"/>
              </a:spcBef>
              <a:spcAft>
                <a:spcPts val="600"/>
              </a:spcAft>
            </a:pPr>
            <a:r>
              <a:rPr lang="zh-CN" altLang="zh-CN" sz="2400" b="0">
                <a:solidFill>
                  <a:schemeClr val="tx1"/>
                </a:solidFill>
                <a:latin typeface="宋体" panose="02010600030101010101" pitchFamily="2" charset="-122"/>
              </a:rPr>
              <a:t>完成文本录入和内容编辑后，接下来可进行文档的排版</a:t>
            </a:r>
            <a:r>
              <a:rPr lang="zh-CN" altLang="en-US" sz="2400" b="0">
                <a:solidFill>
                  <a:schemeClr val="tx1"/>
                </a:solidFill>
                <a:latin typeface="宋体" panose="02010600030101010101" pitchFamily="2" charset="-122"/>
              </a:rPr>
              <a:t>。</a:t>
            </a:r>
            <a:endParaRPr lang="en-US" altLang="zh-CN" sz="2400" b="0">
              <a:solidFill>
                <a:schemeClr val="tx1"/>
              </a:solidFill>
              <a:latin typeface="宋体" panose="02010600030101010101" pitchFamily="2" charset="-122"/>
            </a:endParaRPr>
          </a:p>
        </p:txBody>
      </p:sp>
      <p:sp>
        <p:nvSpPr>
          <p:cNvPr id="2560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5606" name="矩形 1"/>
          <p:cNvSpPr>
            <a:spLocks noChangeArrowheads="1"/>
          </p:cNvSpPr>
          <p:nvPr/>
        </p:nvSpPr>
        <p:spPr bwMode="auto">
          <a:xfrm>
            <a:off x="358775" y="4545013"/>
            <a:ext cx="86058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字符格式化</a:t>
            </a:r>
            <a:r>
              <a:rPr lang="en-US" altLang="zh-CN" sz="2400" dirty="0">
                <a:solidFill>
                  <a:srgbClr val="C00000"/>
                </a:solidFill>
                <a:latin typeface="楷体" panose="02010609060101010101" pitchFamily="49" charset="-122"/>
                <a:ea typeface="楷体" panose="02010609060101010101" pitchFamily="49" charset="-122"/>
              </a:rPr>
              <a:t>: </a:t>
            </a:r>
            <a:r>
              <a:rPr lang="zh-CN" altLang="en-US" sz="2400" dirty="0">
                <a:solidFill>
                  <a:schemeClr val="tx1"/>
                </a:solidFill>
                <a:latin typeface="楷体" panose="02010609060101010101" pitchFamily="49" charset="-122"/>
                <a:ea typeface="楷体" panose="02010609060101010101" pitchFamily="49" charset="-122"/>
              </a:rPr>
              <a:t>选择字体、字号、字形、颜色、字符间距等</a:t>
            </a:r>
            <a:endParaRPr lang="zh-CN" altLang="en-US" sz="2400" dirty="0">
              <a:solidFill>
                <a:schemeClr val="tx1"/>
              </a:solidFill>
              <a:latin typeface="楷体" panose="02010609060101010101" pitchFamily="49" charset="-122"/>
              <a:ea typeface="楷体" panose="02010609060101010101" pitchFamily="49" charset="-122"/>
            </a:endParaRPr>
          </a:p>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段落格式化：</a:t>
            </a:r>
            <a:r>
              <a:rPr lang="zh-CN" altLang="en-US" sz="2400" dirty="0">
                <a:solidFill>
                  <a:schemeClr val="tx1"/>
                </a:solidFill>
                <a:latin typeface="楷体" panose="02010609060101010101" pitchFamily="49" charset="-122"/>
                <a:ea typeface="楷体" panose="02010609060101010101" pitchFamily="49" charset="-122"/>
              </a:rPr>
              <a:t>段落缩进、文本对齐方式、行间距、段落间距等 </a:t>
            </a:r>
            <a:r>
              <a:rPr lang="zh-CN" altLang="en-US" sz="2000" dirty="0">
                <a:solidFill>
                  <a:schemeClr val="tx1"/>
                </a:solidFill>
                <a:latin typeface="楷体" panose="02010609060101010101" pitchFamily="49" charset="-122"/>
                <a:ea typeface="楷体" panose="02010609060101010101" pitchFamily="49" charset="-122"/>
              </a:rPr>
              <a:t>    </a:t>
            </a:r>
            <a:endParaRPr lang="zh-CN" altLang="en-US" sz="2000" dirty="0">
              <a:solidFill>
                <a:schemeClr val="tx1"/>
              </a:solidFill>
              <a:latin typeface="楷体" panose="02010609060101010101" pitchFamily="49" charset="-122"/>
              <a:ea typeface="楷体" panose="02010609060101010101" pitchFamily="49" charset="-122"/>
            </a:endParaRPr>
          </a:p>
          <a:p>
            <a:pPr eaLnBrk="1" hangingPunct="1">
              <a:lnSpc>
                <a:spcPct val="150000"/>
              </a:lnSpc>
            </a:pPr>
            <a:r>
              <a:rPr lang="zh-CN" altLang="en-US" sz="2400" dirty="0">
                <a:solidFill>
                  <a:srgbClr val="C00000"/>
                </a:solidFill>
                <a:latin typeface="楷体" panose="02010609060101010101" pitchFamily="49" charset="-122"/>
                <a:ea typeface="楷体" panose="02010609060101010101" pitchFamily="49" charset="-122"/>
              </a:rPr>
              <a:t>页面设置  ：</a:t>
            </a:r>
            <a:r>
              <a:rPr lang="zh-CN" altLang="en-US" sz="2400" dirty="0">
                <a:solidFill>
                  <a:schemeClr val="tx1"/>
                </a:solidFill>
                <a:latin typeface="楷体" panose="02010609060101010101" pitchFamily="49" charset="-122"/>
                <a:ea typeface="楷体" panose="02010609060101010101" pitchFamily="49" charset="-122"/>
              </a:rPr>
              <a:t>纸张大小、页边距、页码、页眉</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页脚等</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5607" name="TextBox 3"/>
          <p:cNvSpPr txBox="1">
            <a:spLocks noChangeArrowheads="1"/>
          </p:cNvSpPr>
          <p:nvPr/>
        </p:nvSpPr>
        <p:spPr bwMode="auto">
          <a:xfrm>
            <a:off x="4032250" y="2097088"/>
            <a:ext cx="198755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800" dirty="0">
                <a:solidFill>
                  <a:srgbClr val="0000FF"/>
                </a:solidFill>
                <a:latin typeface="宋体" panose="02010600030101010101" pitchFamily="2" charset="-122"/>
              </a:rPr>
              <a:t>页面设置</a:t>
            </a:r>
            <a:endParaRPr lang="en-US" altLang="zh-CN" sz="2800" dirty="0">
              <a:solidFill>
                <a:srgbClr val="0000FF"/>
              </a:solidFill>
              <a:latin typeface="宋体" panose="02010600030101010101" pitchFamily="2" charset="-122"/>
            </a:endParaRPr>
          </a:p>
          <a:p>
            <a:pPr>
              <a:lnSpc>
                <a:spcPct val="150000"/>
              </a:lnSpc>
            </a:pPr>
            <a:r>
              <a:rPr lang="zh-CN" altLang="en-US" sz="2800" dirty="0">
                <a:solidFill>
                  <a:srgbClr val="0000FF"/>
                </a:solidFill>
                <a:latin typeface="宋体" panose="02010600030101010101" pitchFamily="2" charset="-122"/>
              </a:rPr>
              <a:t>段落格式化</a:t>
            </a:r>
            <a:endParaRPr lang="en-US" altLang="zh-CN" sz="2800" dirty="0">
              <a:solidFill>
                <a:srgbClr val="0000FF"/>
              </a:solidFill>
              <a:latin typeface="宋体" panose="02010600030101010101" pitchFamily="2" charset="-122"/>
            </a:endParaRPr>
          </a:p>
          <a:p>
            <a:pPr>
              <a:lnSpc>
                <a:spcPct val="150000"/>
              </a:lnSpc>
            </a:pPr>
            <a:r>
              <a:rPr lang="zh-CN" altLang="en-US" sz="2800" dirty="0">
                <a:solidFill>
                  <a:srgbClr val="0000FF"/>
                </a:solidFill>
                <a:latin typeface="宋体" panose="02010600030101010101" pitchFamily="2" charset="-122"/>
              </a:rPr>
              <a:t>字符格式化</a:t>
            </a:r>
            <a:endParaRPr lang="zh-CN" altLang="en-US" sz="2800" dirty="0">
              <a:solidFill>
                <a:srgbClr val="0000FF"/>
              </a:solidFill>
              <a:latin typeface="宋体" panose="02010600030101010101" pitchFamily="2" charset="-122"/>
            </a:endParaRPr>
          </a:p>
        </p:txBody>
      </p:sp>
      <p:sp>
        <p:nvSpPr>
          <p:cNvPr id="5" name="左大括号 4"/>
          <p:cNvSpPr/>
          <p:nvPr/>
        </p:nvSpPr>
        <p:spPr bwMode="auto">
          <a:xfrm>
            <a:off x="3563938" y="2457450"/>
            <a:ext cx="360362" cy="1368425"/>
          </a:xfrm>
          <a:prstGeom prst="leftBrace">
            <a:avLst/>
          </a:prstGeom>
          <a:noFill/>
          <a:ln w="25400" cap="flat" cmpd="sng" algn="ctr">
            <a:solidFill>
              <a:schemeClr val="accent1">
                <a:lumMod val="75000"/>
              </a:schemeClr>
            </a:solidFill>
            <a:prstDash val="solid"/>
            <a:round/>
            <a:headEnd type="none" w="med" len="med"/>
            <a:tailEnd type="none" w="med" len="med"/>
          </a:ln>
          <a:effectLst/>
        </p:spPr>
        <p:txBody>
          <a:bodyPr/>
          <a:lstStyle/>
          <a:p>
            <a:pPr>
              <a:defRPr/>
            </a:pPr>
            <a:endParaRPr lang="zh-CN" altLang="en-US"/>
          </a:p>
        </p:txBody>
      </p:sp>
      <p:sp>
        <p:nvSpPr>
          <p:cNvPr id="25609" name="TextBox 5"/>
          <p:cNvSpPr txBox="1">
            <a:spLocks noChangeArrowheads="1"/>
          </p:cNvSpPr>
          <p:nvPr/>
        </p:nvSpPr>
        <p:spPr bwMode="auto">
          <a:xfrm>
            <a:off x="1692275" y="2852738"/>
            <a:ext cx="19431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2800" dirty="0">
                <a:solidFill>
                  <a:srgbClr val="C00000"/>
                </a:solidFill>
              </a:rPr>
              <a:t>三个层次</a:t>
            </a:r>
            <a:endParaRPr lang="zh-CN" altLang="en-US" sz="2800" dirty="0">
              <a:solidFill>
                <a:srgbClr val="C00000"/>
              </a:solidFill>
            </a:endParaRPr>
          </a:p>
        </p:txBody>
      </p:sp>
      <p:sp>
        <p:nvSpPr>
          <p:cNvPr id="2" name="日期占位符 1"/>
          <p:cNvSpPr>
            <a:spLocks noGrp="1"/>
          </p:cNvSpPr>
          <p:nvPr>
            <p:ph type="dt" sz="half" idx="10"/>
          </p:nvPr>
        </p:nvSpPr>
        <p:spPr/>
        <p:txBody>
          <a:bodyPr/>
          <a:lstStyle/>
          <a:p>
            <a:pPr>
              <a:defRPr/>
            </a:pPr>
            <a:fld id="{F0FBED05-3DE5-499A-9696-75DBC400FA1B}"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4000">
              <a:solidFill>
                <a:srgbClr val="C00000"/>
              </a:solidFill>
              <a:latin typeface="华文中宋" panose="02010600040101010101" pitchFamily="2" charset="-122"/>
              <a:ea typeface="华文中宋" panose="02010600040101010101" pitchFamily="2" charset="-122"/>
            </a:endParaRPr>
          </a:p>
        </p:txBody>
      </p:sp>
      <p:grpSp>
        <p:nvGrpSpPr>
          <p:cNvPr id="26627" name="Group 2"/>
          <p:cNvGrpSpPr/>
          <p:nvPr/>
        </p:nvGrpSpPr>
        <p:grpSpPr bwMode="auto">
          <a:xfrm>
            <a:off x="647700" y="255588"/>
            <a:ext cx="8027988" cy="6234112"/>
            <a:chOff x="408" y="60"/>
            <a:chExt cx="5057" cy="4277"/>
          </a:xfrm>
        </p:grpSpPr>
        <p:sp>
          <p:nvSpPr>
            <p:cNvPr id="26628" name="AutoShape 3"/>
            <p:cNvSpPr/>
            <p:nvPr/>
          </p:nvSpPr>
          <p:spPr bwMode="auto">
            <a:xfrm rot="5358811" flipV="1">
              <a:off x="2959" y="-1003"/>
              <a:ext cx="159" cy="2676"/>
            </a:xfrm>
            <a:prstGeom prst="leftBrace">
              <a:avLst>
                <a:gd name="adj1" fmla="val 140252"/>
                <a:gd name="adj2" fmla="val 48458"/>
              </a:avLst>
            </a:prstGeom>
            <a:noFill/>
            <a:ln w="28575"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29" name="Text Box 4"/>
            <p:cNvSpPr txBox="1">
              <a:spLocks noChangeArrowheads="1"/>
            </p:cNvSpPr>
            <p:nvPr/>
          </p:nvSpPr>
          <p:spPr bwMode="auto">
            <a:xfrm>
              <a:off x="2608" y="60"/>
              <a:ext cx="737" cy="195"/>
            </a:xfrm>
            <a:prstGeom prst="rect">
              <a:avLst/>
            </a:prstGeom>
            <a:noFill/>
            <a:ln w="9525">
              <a:solidFill>
                <a:srgbClr val="000066"/>
              </a:solidFill>
              <a:miter lim="800000"/>
            </a:ln>
            <a:extLst>
              <a:ext uri="{909E8E84-426E-40DD-AFC4-6F175D3DCCD1}">
                <a14:hiddenFill xmlns:a14="http://schemas.microsoft.com/office/drawing/2010/main">
                  <a:solidFill>
                    <a:srgbClr val="FFFFFF"/>
                  </a:solidFill>
                </a14:hiddenFill>
              </a:ext>
            </a:extLst>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1600">
                  <a:solidFill>
                    <a:srgbClr val="C00000"/>
                  </a:solidFill>
                </a:rPr>
                <a:t>纸张宽度</a:t>
              </a:r>
              <a:endParaRPr lang="zh-CN" altLang="en-US" sz="1600">
                <a:solidFill>
                  <a:srgbClr val="C00000"/>
                </a:solidFill>
              </a:endParaRPr>
            </a:p>
          </p:txBody>
        </p:sp>
        <p:sp>
          <p:nvSpPr>
            <p:cNvPr id="26630" name="Text Box 5"/>
            <p:cNvSpPr txBox="1">
              <a:spLocks noChangeArrowheads="1"/>
            </p:cNvSpPr>
            <p:nvPr/>
          </p:nvSpPr>
          <p:spPr bwMode="auto">
            <a:xfrm>
              <a:off x="578" y="2296"/>
              <a:ext cx="737" cy="195"/>
            </a:xfrm>
            <a:prstGeom prst="rect">
              <a:avLst/>
            </a:prstGeom>
            <a:noFill/>
            <a:ln w="9525">
              <a:solidFill>
                <a:srgbClr val="000066"/>
              </a:solidFill>
              <a:miter lim="800000"/>
            </a:ln>
            <a:extLst>
              <a:ext uri="{909E8E84-426E-40DD-AFC4-6F175D3DCCD1}">
                <a14:hiddenFill xmlns:a14="http://schemas.microsoft.com/office/drawing/2010/main">
                  <a:solidFill>
                    <a:srgbClr val="FFFFFF"/>
                  </a:solidFill>
                </a14:hiddenFill>
              </a:ext>
            </a:extLst>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1600">
                  <a:solidFill>
                    <a:srgbClr val="C00000"/>
                  </a:solidFill>
                </a:rPr>
                <a:t>纸张高度</a:t>
              </a:r>
              <a:endParaRPr lang="zh-CN" altLang="en-US" sz="1600">
                <a:solidFill>
                  <a:srgbClr val="C00000"/>
                </a:solidFill>
              </a:endParaRPr>
            </a:p>
          </p:txBody>
        </p:sp>
        <p:sp>
          <p:nvSpPr>
            <p:cNvPr id="26631" name="AutoShape 6"/>
            <p:cNvSpPr/>
            <p:nvPr/>
          </p:nvSpPr>
          <p:spPr bwMode="auto">
            <a:xfrm>
              <a:off x="1338" y="459"/>
              <a:ext cx="295" cy="3861"/>
            </a:xfrm>
            <a:prstGeom prst="leftBrace">
              <a:avLst>
                <a:gd name="adj1" fmla="val 109068"/>
                <a:gd name="adj2" fmla="val 50667"/>
              </a:avLst>
            </a:prstGeom>
            <a:noFill/>
            <a:ln w="28575"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6632" name="Picture 7"/>
            <p:cNvPicPr>
              <a:picLocks noChangeAspect="1" noChangeArrowheads="1"/>
            </p:cNvPicPr>
            <p:nvPr/>
          </p:nvPicPr>
          <p:blipFill>
            <a:blip r:embed="rId1">
              <a:extLst>
                <a:ext uri="{28A0092B-C50C-407E-A947-70E740481C1C}">
                  <a14:useLocalDpi xmlns:a14="http://schemas.microsoft.com/office/drawing/2010/main" val="0"/>
                </a:ext>
              </a:extLst>
            </a:blip>
            <a:srcRect l="50217" t="20078" r="15196" b="15443"/>
            <a:stretch>
              <a:fillRect/>
            </a:stretch>
          </p:blipFill>
          <p:spPr bwMode="auto">
            <a:xfrm>
              <a:off x="1653" y="436"/>
              <a:ext cx="2779" cy="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633" name="Line 8"/>
            <p:cNvSpPr>
              <a:spLocks noChangeShapeType="1"/>
            </p:cNvSpPr>
            <p:nvPr/>
          </p:nvSpPr>
          <p:spPr bwMode="auto">
            <a:xfrm>
              <a:off x="2976" y="437"/>
              <a:ext cx="0" cy="328"/>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4" name="Line 9"/>
            <p:cNvSpPr>
              <a:spLocks noChangeShapeType="1"/>
            </p:cNvSpPr>
            <p:nvPr/>
          </p:nvSpPr>
          <p:spPr bwMode="auto">
            <a:xfrm>
              <a:off x="2124" y="1335"/>
              <a:ext cx="219"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 name="Line 10"/>
            <p:cNvSpPr>
              <a:spLocks noChangeShapeType="1"/>
            </p:cNvSpPr>
            <p:nvPr/>
          </p:nvSpPr>
          <p:spPr bwMode="auto">
            <a:xfrm>
              <a:off x="3739" y="1335"/>
              <a:ext cx="219"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6" name="Line 11"/>
            <p:cNvSpPr>
              <a:spLocks noChangeShapeType="1"/>
            </p:cNvSpPr>
            <p:nvPr/>
          </p:nvSpPr>
          <p:spPr bwMode="auto">
            <a:xfrm>
              <a:off x="1688" y="2299"/>
              <a:ext cx="393"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7" name="Line 12"/>
            <p:cNvSpPr>
              <a:spLocks noChangeShapeType="1"/>
            </p:cNvSpPr>
            <p:nvPr/>
          </p:nvSpPr>
          <p:spPr bwMode="auto">
            <a:xfrm>
              <a:off x="4023" y="2453"/>
              <a:ext cx="393" cy="0"/>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8" name="Text Box 13"/>
            <p:cNvSpPr txBox="1">
              <a:spLocks noChangeArrowheads="1"/>
            </p:cNvSpPr>
            <p:nvPr/>
          </p:nvSpPr>
          <p:spPr bwMode="auto">
            <a:xfrm>
              <a:off x="3150" y="4073"/>
              <a:ext cx="43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下边距</a:t>
              </a:r>
              <a:endParaRPr lang="zh-CN" altLang="en-US" sz="1400">
                <a:solidFill>
                  <a:schemeClr val="accent2"/>
                </a:solidFill>
                <a:latin typeface="宋体" panose="02010600030101010101" pitchFamily="2" charset="-122"/>
              </a:endParaRPr>
            </a:p>
          </p:txBody>
        </p:sp>
        <p:sp>
          <p:nvSpPr>
            <p:cNvPr id="26639" name="Line 14"/>
            <p:cNvSpPr>
              <a:spLocks noChangeShapeType="1"/>
            </p:cNvSpPr>
            <p:nvPr/>
          </p:nvSpPr>
          <p:spPr bwMode="auto">
            <a:xfrm>
              <a:off x="3194" y="3987"/>
              <a:ext cx="0" cy="307"/>
            </a:xfrm>
            <a:prstGeom prst="line">
              <a:avLst/>
            </a:prstGeom>
            <a:noFill/>
            <a:ln w="381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0" name="Text Box 15"/>
            <p:cNvSpPr txBox="1">
              <a:spLocks noChangeArrowheads="1"/>
            </p:cNvSpPr>
            <p:nvPr/>
          </p:nvSpPr>
          <p:spPr bwMode="auto">
            <a:xfrm>
              <a:off x="4002" y="2472"/>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tx1"/>
                  </a:solidFill>
                  <a:latin typeface="宋体" panose="02010600030101010101" pitchFamily="2" charset="-122"/>
                </a:rPr>
                <a:t> </a:t>
              </a:r>
              <a:r>
                <a:rPr lang="zh-CN" altLang="en-US" sz="1400">
                  <a:solidFill>
                    <a:schemeClr val="accent2"/>
                  </a:solidFill>
                  <a:latin typeface="宋体" panose="02010600030101010101" pitchFamily="2" charset="-122"/>
                </a:rPr>
                <a:t>右边距</a:t>
              </a:r>
              <a:endParaRPr lang="zh-CN" altLang="en-US" sz="1400">
                <a:solidFill>
                  <a:schemeClr val="accent2"/>
                </a:solidFill>
                <a:latin typeface="宋体" panose="02010600030101010101" pitchFamily="2" charset="-122"/>
              </a:endParaRPr>
            </a:p>
          </p:txBody>
        </p:sp>
        <p:sp>
          <p:nvSpPr>
            <p:cNvPr id="26641" name="Text Box 16"/>
            <p:cNvSpPr txBox="1">
              <a:spLocks noChangeArrowheads="1"/>
            </p:cNvSpPr>
            <p:nvPr/>
          </p:nvSpPr>
          <p:spPr bwMode="auto">
            <a:xfrm>
              <a:off x="1666" y="2120"/>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左边距</a:t>
              </a:r>
              <a:endParaRPr lang="zh-CN" altLang="en-US" sz="1400">
                <a:solidFill>
                  <a:schemeClr val="accent2"/>
                </a:solidFill>
                <a:latin typeface="宋体" panose="02010600030101010101" pitchFamily="2" charset="-122"/>
              </a:endParaRPr>
            </a:p>
          </p:txBody>
        </p:sp>
        <p:sp>
          <p:nvSpPr>
            <p:cNvPr id="26642" name="Text Box 17"/>
            <p:cNvSpPr txBox="1">
              <a:spLocks noChangeArrowheads="1"/>
            </p:cNvSpPr>
            <p:nvPr/>
          </p:nvSpPr>
          <p:spPr bwMode="auto">
            <a:xfrm>
              <a:off x="2932" y="524"/>
              <a:ext cx="437"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latin typeface="宋体" panose="02010600030101010101" pitchFamily="2" charset="-122"/>
                </a:rPr>
                <a:t> </a:t>
              </a:r>
              <a:r>
                <a:rPr lang="zh-CN" altLang="en-US" sz="1400">
                  <a:solidFill>
                    <a:schemeClr val="accent2"/>
                  </a:solidFill>
                  <a:latin typeface="宋体" panose="02010600030101010101" pitchFamily="2" charset="-122"/>
                </a:rPr>
                <a:t>上边距</a:t>
              </a:r>
              <a:endParaRPr lang="zh-CN" altLang="en-US" sz="1400">
                <a:solidFill>
                  <a:schemeClr val="accent2"/>
                </a:solidFill>
                <a:latin typeface="宋体" panose="02010600030101010101" pitchFamily="2" charset="-122"/>
              </a:endParaRPr>
            </a:p>
          </p:txBody>
        </p:sp>
        <p:sp>
          <p:nvSpPr>
            <p:cNvPr id="26643" name="AutoShape 18"/>
            <p:cNvSpPr>
              <a:spLocks noChangeArrowheads="1"/>
            </p:cNvSpPr>
            <p:nvPr/>
          </p:nvSpPr>
          <p:spPr bwMode="auto">
            <a:xfrm>
              <a:off x="4307" y="875"/>
              <a:ext cx="410" cy="196"/>
            </a:xfrm>
            <a:prstGeom prst="wedgeRectCallout">
              <a:avLst>
                <a:gd name="adj1" fmla="val -141463"/>
                <a:gd name="adj2" fmla="val 173468"/>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lstStyle/>
            <a:p>
              <a:pPr>
                <a:spcBef>
                  <a:spcPct val="50000"/>
                </a:spcBef>
              </a:pPr>
              <a:r>
                <a:rPr lang="zh-CN" altLang="en-US" sz="1400">
                  <a:solidFill>
                    <a:schemeClr val="accent2"/>
                  </a:solidFill>
                </a:rPr>
                <a:t>右缩进</a:t>
              </a:r>
              <a:endParaRPr lang="zh-CN" altLang="en-US" sz="1400"/>
            </a:p>
          </p:txBody>
        </p:sp>
        <p:sp>
          <p:nvSpPr>
            <p:cNvPr id="26644" name="AutoShape 19"/>
            <p:cNvSpPr>
              <a:spLocks noChangeArrowheads="1"/>
            </p:cNvSpPr>
            <p:nvPr/>
          </p:nvSpPr>
          <p:spPr bwMode="auto">
            <a:xfrm>
              <a:off x="1449" y="1570"/>
              <a:ext cx="410" cy="182"/>
            </a:xfrm>
            <a:prstGeom prst="wedgeRectCallout">
              <a:avLst>
                <a:gd name="adj1" fmla="val 118537"/>
                <a:gd name="adj2" fmla="val -17197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 tIns="3600" rIns="7200" bIns="3600"/>
            <a:lstStyle/>
            <a:p>
              <a:pPr>
                <a:spcBef>
                  <a:spcPct val="50000"/>
                </a:spcBef>
              </a:pPr>
              <a:r>
                <a:rPr lang="zh-CN" altLang="en-US" sz="1400">
                  <a:solidFill>
                    <a:schemeClr val="accent2"/>
                  </a:solidFill>
                </a:rPr>
                <a:t>左缩进</a:t>
              </a:r>
              <a:endParaRPr lang="zh-CN" altLang="en-US" sz="1400"/>
            </a:p>
          </p:txBody>
        </p:sp>
        <p:sp>
          <p:nvSpPr>
            <p:cNvPr id="26645" name="AutoShape 20"/>
            <p:cNvSpPr>
              <a:spLocks noChangeArrowheads="1"/>
            </p:cNvSpPr>
            <p:nvPr/>
          </p:nvSpPr>
          <p:spPr bwMode="auto">
            <a:xfrm>
              <a:off x="4484" y="1547"/>
              <a:ext cx="981" cy="573"/>
            </a:xfrm>
            <a:prstGeom prst="wedgeRoundRectCallout">
              <a:avLst>
                <a:gd name="adj1" fmla="val -103620"/>
                <a:gd name="adj2" fmla="val -2561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段落格式化</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段落缩进、对齐方式、间距等</a:t>
              </a:r>
              <a:endParaRPr lang="zh-CN" altLang="en-US" sz="1400">
                <a:solidFill>
                  <a:schemeClr val="tx1"/>
                </a:solidFill>
                <a:latin typeface="宋体" panose="02010600030101010101" pitchFamily="2" charset="-122"/>
              </a:endParaRPr>
            </a:p>
          </p:txBody>
        </p:sp>
        <p:sp>
          <p:nvSpPr>
            <p:cNvPr id="26646" name="AutoShape 21"/>
            <p:cNvSpPr>
              <a:spLocks noChangeArrowheads="1"/>
            </p:cNvSpPr>
            <p:nvPr/>
          </p:nvSpPr>
          <p:spPr bwMode="auto">
            <a:xfrm>
              <a:off x="4548" y="2589"/>
              <a:ext cx="895" cy="524"/>
            </a:xfrm>
            <a:prstGeom prst="wedgeRoundRectCallout">
              <a:avLst>
                <a:gd name="adj1" fmla="val -110222"/>
                <a:gd name="adj2" fmla="val 0"/>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字符格式化</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文字的字体、字号及字形等</a:t>
              </a:r>
              <a:endParaRPr lang="zh-CN" altLang="en-US" sz="1400">
                <a:solidFill>
                  <a:schemeClr val="tx1"/>
                </a:solidFill>
                <a:latin typeface="宋体" panose="02010600030101010101" pitchFamily="2" charset="-122"/>
              </a:endParaRPr>
            </a:p>
          </p:txBody>
        </p:sp>
        <p:sp>
          <p:nvSpPr>
            <p:cNvPr id="26647" name="AutoShape 22"/>
            <p:cNvSpPr>
              <a:spLocks noChangeArrowheads="1"/>
            </p:cNvSpPr>
            <p:nvPr/>
          </p:nvSpPr>
          <p:spPr bwMode="auto">
            <a:xfrm>
              <a:off x="408" y="119"/>
              <a:ext cx="923" cy="646"/>
            </a:xfrm>
            <a:prstGeom prst="wedgeRoundRectCallout">
              <a:avLst>
                <a:gd name="adj1" fmla="val 94505"/>
                <a:gd name="adj2" fmla="val -2426"/>
                <a:gd name="adj3" fmla="val 16667"/>
              </a:avLst>
            </a:prstGeom>
            <a:solidFill>
              <a:srgbClr val="FFFFCC"/>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400">
                  <a:solidFill>
                    <a:srgbClr val="FF3300"/>
                  </a:solidFill>
                  <a:latin typeface="宋体" panose="02010600030101010101" pitchFamily="2" charset="-122"/>
                </a:rPr>
                <a:t>页面设置</a:t>
              </a:r>
              <a:endParaRPr lang="zh-CN" altLang="en-US" sz="1400">
                <a:solidFill>
                  <a:srgbClr val="FF3300"/>
                </a:solidFill>
                <a:latin typeface="宋体" panose="02010600030101010101" pitchFamily="2" charset="-122"/>
              </a:endParaRPr>
            </a:p>
            <a:p>
              <a:pPr algn="ctr"/>
              <a:r>
                <a:rPr lang="zh-CN" altLang="en-US" sz="1400">
                  <a:solidFill>
                    <a:schemeClr val="tx1"/>
                  </a:solidFill>
                  <a:latin typeface="宋体" panose="02010600030101010101" pitchFamily="2" charset="-122"/>
                </a:rPr>
                <a:t>纸张大小、页边距、页码等</a:t>
              </a:r>
              <a:endParaRPr lang="zh-CN" altLang="en-US" sz="1400">
                <a:solidFill>
                  <a:schemeClr val="tx1"/>
                </a:solidFill>
                <a:latin typeface="宋体" panose="02010600030101010101" pitchFamily="2" charset="-122"/>
              </a:endParaRPr>
            </a:p>
          </p:txBody>
        </p:sp>
        <p:sp>
          <p:nvSpPr>
            <p:cNvPr id="26648" name="AutoShape 23"/>
            <p:cNvSpPr>
              <a:spLocks noChangeArrowheads="1"/>
            </p:cNvSpPr>
            <p:nvPr/>
          </p:nvSpPr>
          <p:spPr bwMode="auto">
            <a:xfrm>
              <a:off x="4626" y="210"/>
              <a:ext cx="477" cy="294"/>
            </a:xfrm>
            <a:prstGeom prst="wedgeRoundRectCallout">
              <a:avLst>
                <a:gd name="adj1" fmla="val -178509"/>
                <a:gd name="adj2" fmla="val 132315"/>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chemeClr val="tx1"/>
                  </a:solidFill>
                </a:rPr>
                <a:t>正文区右边界</a:t>
              </a:r>
              <a:endParaRPr lang="zh-CN" altLang="en-US" sz="1400">
                <a:solidFill>
                  <a:schemeClr val="tx1"/>
                </a:solidFill>
              </a:endParaRPr>
            </a:p>
          </p:txBody>
        </p:sp>
        <p:sp>
          <p:nvSpPr>
            <p:cNvPr id="26649" name="AutoShape 24"/>
            <p:cNvSpPr>
              <a:spLocks noChangeArrowheads="1"/>
            </p:cNvSpPr>
            <p:nvPr/>
          </p:nvSpPr>
          <p:spPr bwMode="auto">
            <a:xfrm>
              <a:off x="725" y="890"/>
              <a:ext cx="454" cy="317"/>
            </a:xfrm>
            <a:prstGeom prst="wedgeRoundRectCallout">
              <a:avLst>
                <a:gd name="adj1" fmla="val 254185"/>
                <a:gd name="adj2" fmla="val -93218"/>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chemeClr val="tx1"/>
                  </a:solidFill>
                </a:rPr>
                <a:t>正文区左边界</a:t>
              </a:r>
              <a:endParaRPr lang="zh-CN" altLang="en-US" sz="1400">
                <a:solidFill>
                  <a:schemeClr val="tx1"/>
                </a:solidFill>
              </a:endParaRPr>
            </a:p>
          </p:txBody>
        </p:sp>
        <p:sp>
          <p:nvSpPr>
            <p:cNvPr id="26650" name="Line 25"/>
            <p:cNvSpPr>
              <a:spLocks noChangeShapeType="1"/>
            </p:cNvSpPr>
            <p:nvPr/>
          </p:nvSpPr>
          <p:spPr bwMode="auto">
            <a:xfrm>
              <a:off x="2358" y="1230"/>
              <a:ext cx="136" cy="0"/>
            </a:xfrm>
            <a:prstGeom prst="line">
              <a:avLst/>
            </a:prstGeom>
            <a:noFill/>
            <a:ln w="127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1" name="AutoShape 26"/>
            <p:cNvSpPr>
              <a:spLocks noChangeArrowheads="1"/>
            </p:cNvSpPr>
            <p:nvPr/>
          </p:nvSpPr>
          <p:spPr bwMode="auto">
            <a:xfrm>
              <a:off x="1565" y="958"/>
              <a:ext cx="340" cy="295"/>
            </a:xfrm>
            <a:prstGeom prst="wedgeRoundRectCallout">
              <a:avLst>
                <a:gd name="adj1" fmla="val 183236"/>
                <a:gd name="adj2" fmla="val 36440"/>
                <a:gd name="adj3" fmla="val 16667"/>
              </a:avLst>
            </a:prstGeom>
            <a:solidFill>
              <a:srgbClr val="FFFFCC"/>
            </a:solidFill>
            <a:ln w="9525">
              <a:solidFill>
                <a:srgbClr val="00CC00"/>
              </a:solidFill>
              <a:miter lim="800000"/>
            </a:ln>
          </p:spPr>
          <p:txBody>
            <a:bodyPr lIns="0" tIns="0" rIns="0" bIns="0" anchor="ctr"/>
            <a:lstStyle/>
            <a:p>
              <a:pPr algn="ctr">
                <a:lnSpc>
                  <a:spcPct val="88000"/>
                </a:lnSpc>
              </a:pPr>
              <a:r>
                <a:rPr lang="zh-CN" altLang="en-US" sz="1400">
                  <a:solidFill>
                    <a:schemeClr val="tx1"/>
                  </a:solidFill>
                </a:rPr>
                <a:t>首行</a:t>
              </a:r>
              <a:endParaRPr lang="zh-CN" altLang="en-US" sz="1400">
                <a:solidFill>
                  <a:schemeClr val="tx1"/>
                </a:solidFill>
              </a:endParaRPr>
            </a:p>
            <a:p>
              <a:pPr algn="ctr">
                <a:lnSpc>
                  <a:spcPct val="88000"/>
                </a:lnSpc>
              </a:pPr>
              <a:r>
                <a:rPr lang="zh-CN" altLang="en-US" sz="1400">
                  <a:solidFill>
                    <a:schemeClr val="tx1"/>
                  </a:solidFill>
                </a:rPr>
                <a:t>缩进</a:t>
              </a:r>
              <a:endParaRPr lang="zh-CN" altLang="en-US" sz="1400">
                <a:solidFill>
                  <a:schemeClr val="tx1"/>
                </a:solidFill>
              </a:endParaRPr>
            </a:p>
          </p:txBody>
        </p:sp>
        <p:sp>
          <p:nvSpPr>
            <p:cNvPr id="26652" name="AutoShape 27"/>
            <p:cNvSpPr>
              <a:spLocks noChangeArrowheads="1"/>
            </p:cNvSpPr>
            <p:nvPr/>
          </p:nvSpPr>
          <p:spPr bwMode="auto">
            <a:xfrm>
              <a:off x="1043" y="3838"/>
              <a:ext cx="295" cy="250"/>
            </a:xfrm>
            <a:prstGeom prst="wedgeRoundRectCallout">
              <a:avLst>
                <a:gd name="adj1" fmla="val 319153"/>
                <a:gd name="adj2" fmla="val 20000"/>
                <a:gd name="adj3" fmla="val 16667"/>
              </a:avLst>
            </a:prstGeom>
            <a:solidFill>
              <a:srgbClr val="FFFFCC"/>
            </a:solidFill>
            <a:ln w="9525">
              <a:solidFill>
                <a:srgbClr val="FF3300"/>
              </a:solidFill>
              <a:miter lim="800000"/>
            </a:ln>
          </p:spPr>
          <p:txBody>
            <a:bodyPr lIns="0" tIns="0" rIns="0" bIns="0" anchor="ctr"/>
            <a:lstStyle/>
            <a:p>
              <a:pPr algn="ctr">
                <a:lnSpc>
                  <a:spcPct val="88000"/>
                </a:lnSpc>
              </a:pPr>
              <a:r>
                <a:rPr lang="zh-CN" altLang="en-US" sz="1400">
                  <a:solidFill>
                    <a:srgbClr val="006600"/>
                  </a:solidFill>
                </a:rPr>
                <a:t>页脚</a:t>
              </a:r>
              <a:endParaRPr lang="zh-CN" altLang="en-US" sz="1400">
                <a:solidFill>
                  <a:srgbClr val="006600"/>
                </a:solidFill>
              </a:endParaRPr>
            </a:p>
          </p:txBody>
        </p:sp>
        <p:sp>
          <p:nvSpPr>
            <p:cNvPr id="26653" name="Text Box 28"/>
            <p:cNvSpPr txBox="1">
              <a:spLocks noChangeArrowheads="1"/>
            </p:cNvSpPr>
            <p:nvPr/>
          </p:nvSpPr>
          <p:spPr bwMode="auto">
            <a:xfrm rot="1950092">
              <a:off x="2880" y="1933"/>
              <a:ext cx="363" cy="1096"/>
            </a:xfrm>
            <a:prstGeom prst="rect">
              <a:avLst/>
            </a:prstGeom>
            <a:solidFill>
              <a:schemeClr val="bg1">
                <a:alpha val="8196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FF0000"/>
                  </a:solidFill>
                  <a:latin typeface="华文新魏" panose="02010800040101010101" pitchFamily="2" charset="-122"/>
                  <a:ea typeface="华文新魏" panose="02010800040101010101" pitchFamily="2" charset="-122"/>
                </a:rPr>
                <a:t>正</a:t>
              </a:r>
              <a:endParaRPr lang="zh-CN" altLang="en-US" sz="360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a:solidFill>
                    <a:srgbClr val="FF0000"/>
                  </a:solidFill>
                  <a:latin typeface="华文新魏" panose="02010800040101010101" pitchFamily="2" charset="-122"/>
                  <a:ea typeface="华文新魏" panose="02010800040101010101" pitchFamily="2" charset="-122"/>
                </a:rPr>
                <a:t>文</a:t>
              </a:r>
              <a:endParaRPr lang="zh-CN" altLang="en-US" sz="360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a:solidFill>
                    <a:srgbClr val="FF0000"/>
                  </a:solidFill>
                  <a:latin typeface="华文新魏" panose="02010800040101010101" pitchFamily="2" charset="-122"/>
                  <a:ea typeface="华文新魏" panose="02010800040101010101" pitchFamily="2" charset="-122"/>
                </a:rPr>
                <a:t>区</a:t>
              </a:r>
              <a:endParaRPr lang="zh-CN" altLang="en-US" sz="3600">
                <a:solidFill>
                  <a:srgbClr val="FF0000"/>
                </a:solidFill>
                <a:latin typeface="华文新魏" panose="02010800040101010101" pitchFamily="2" charset="-122"/>
                <a:ea typeface="华文新魏" panose="02010800040101010101" pitchFamily="2" charset="-122"/>
              </a:endParaRPr>
            </a:p>
          </p:txBody>
        </p:sp>
      </p:grpSp>
      <p:sp>
        <p:nvSpPr>
          <p:cNvPr id="2" name="日期占位符 1"/>
          <p:cNvSpPr>
            <a:spLocks noGrp="1"/>
          </p:cNvSpPr>
          <p:nvPr>
            <p:ph type="dt" sz="half" idx="10"/>
          </p:nvPr>
        </p:nvSpPr>
        <p:spPr/>
        <p:txBody>
          <a:bodyPr/>
          <a:lstStyle/>
          <a:p>
            <a:pPr>
              <a:defRPr/>
            </a:pPr>
            <a:fld id="{79DB6771-3D9C-426E-8175-CEE9A9DD8E9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2" name="Rectangle 3"/>
          <p:cNvSpPr>
            <a:spLocks noChangeArrowheads="1"/>
          </p:cNvSpPr>
          <p:nvPr/>
        </p:nvSpPr>
        <p:spPr bwMode="auto">
          <a:xfrm>
            <a:off x="71438" y="800100"/>
            <a:ext cx="32400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a:pPr>
            <a:r>
              <a:rPr lang="zh-CN" altLang="en-US" sz="2800">
                <a:solidFill>
                  <a:srgbClr val="C00000"/>
                </a:solidFill>
                <a:latin typeface="宋体" panose="02010600030101010101" pitchFamily="2" charset="-122"/>
              </a:rPr>
              <a:t>字符格式化</a:t>
            </a:r>
            <a:endParaRPr lang="en-US" altLang="zh-CN" sz="2800">
              <a:solidFill>
                <a:srgbClr val="C00000"/>
              </a:solidFill>
              <a:latin typeface="宋体" panose="02010600030101010101" pitchFamily="2" charset="-122"/>
            </a:endParaRPr>
          </a:p>
        </p:txBody>
      </p:sp>
      <p:sp>
        <p:nvSpPr>
          <p:cNvPr id="26630" name="TextBox 2"/>
          <p:cNvSpPr txBox="1">
            <a:spLocks noChangeArrowheads="1"/>
          </p:cNvSpPr>
          <p:nvPr/>
        </p:nvSpPr>
        <p:spPr bwMode="auto">
          <a:xfrm>
            <a:off x="323850" y="1485900"/>
            <a:ext cx="86042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buFontTx/>
              <a:buBlip>
                <a:blip r:embed="rId1"/>
              </a:buBlip>
              <a:defRPr/>
            </a:pPr>
            <a:r>
              <a:rPr lang="zh-CN" altLang="zh-CN" sz="2400" dirty="0" smtClean="0">
                <a:solidFill>
                  <a:srgbClr val="FF0000"/>
                </a:solidFill>
                <a:latin typeface="+mn-ea"/>
                <a:ea typeface="+mn-ea"/>
              </a:rPr>
              <a:t>方法</a:t>
            </a:r>
            <a:r>
              <a:rPr lang="en-US" altLang="zh-CN" sz="2400" dirty="0" smtClean="0">
                <a:solidFill>
                  <a:srgbClr val="FF0000"/>
                </a:solidFill>
                <a:latin typeface="+mn-ea"/>
                <a:ea typeface="+mn-ea"/>
              </a:rPr>
              <a:t>1</a:t>
            </a:r>
            <a:r>
              <a:rPr lang="zh-CN" altLang="zh-CN" sz="2400" dirty="0" smtClean="0">
                <a:solidFill>
                  <a:srgbClr val="FF0000"/>
                </a:solidFill>
                <a:latin typeface="+mn-ea"/>
                <a:ea typeface="+mn-ea"/>
              </a:rPr>
              <a:t>：</a:t>
            </a:r>
            <a:r>
              <a:rPr lang="zh-CN" altLang="zh-CN" sz="2400" b="0" dirty="0" smtClean="0">
                <a:solidFill>
                  <a:schemeClr val="tx1"/>
                </a:solidFill>
                <a:latin typeface="+mn-ea"/>
                <a:ea typeface="+mn-ea"/>
              </a:rPr>
              <a:t>选定文本后</a:t>
            </a:r>
            <a:r>
              <a:rPr lang="zh-CN" altLang="zh-CN" sz="2400" dirty="0" smtClean="0">
                <a:solidFill>
                  <a:srgbClr val="0000FF"/>
                </a:solidFill>
                <a:latin typeface="+mn-ea"/>
                <a:ea typeface="+mn-ea"/>
              </a:rPr>
              <a:t>右击鼠标</a:t>
            </a:r>
            <a:r>
              <a:rPr lang="zh-CN" altLang="zh-CN" sz="2400" b="0" dirty="0" smtClean="0">
                <a:solidFill>
                  <a:schemeClr val="tx1"/>
                </a:solidFill>
                <a:latin typeface="+mn-ea"/>
                <a:ea typeface="+mn-ea"/>
              </a:rPr>
              <a:t>，在弹出的快捷菜单中选择</a:t>
            </a:r>
            <a:r>
              <a:rPr lang="zh-CN" altLang="zh-CN" sz="2400" dirty="0" smtClean="0">
                <a:solidFill>
                  <a:srgbClr val="0000FF"/>
                </a:solidFill>
                <a:latin typeface="+mn-ea"/>
                <a:ea typeface="+mn-ea"/>
              </a:rPr>
              <a:t>“字体”</a:t>
            </a:r>
            <a:r>
              <a:rPr lang="zh-CN" altLang="zh-CN" sz="2400" b="0" dirty="0" smtClean="0">
                <a:solidFill>
                  <a:schemeClr val="tx1"/>
                </a:solidFill>
                <a:latin typeface="+mn-ea"/>
                <a:ea typeface="+mn-ea"/>
              </a:rPr>
              <a:t>选项，进入</a:t>
            </a:r>
            <a:r>
              <a:rPr lang="zh-CN" altLang="zh-CN" sz="2400" dirty="0" smtClean="0">
                <a:solidFill>
                  <a:srgbClr val="0000FF"/>
                </a:solidFill>
                <a:latin typeface="+mn-ea"/>
                <a:ea typeface="+mn-ea"/>
              </a:rPr>
              <a:t>“字体”对话框</a:t>
            </a:r>
            <a:r>
              <a:rPr lang="zh-CN" altLang="zh-CN" sz="2400" b="0" dirty="0" smtClean="0">
                <a:solidFill>
                  <a:schemeClr val="tx1"/>
                </a:solidFill>
                <a:latin typeface="+mn-ea"/>
                <a:ea typeface="+mn-ea"/>
              </a:rPr>
              <a:t>。</a:t>
            </a:r>
            <a:endParaRPr lang="en-US" altLang="zh-CN" sz="2400" b="0" dirty="0" smtClean="0">
              <a:solidFill>
                <a:schemeClr val="tx1"/>
              </a:solidFill>
              <a:latin typeface="+mn-ea"/>
              <a:ea typeface="+mn-ea"/>
            </a:endParaRPr>
          </a:p>
          <a:p>
            <a:pPr>
              <a:spcBef>
                <a:spcPts val="600"/>
              </a:spcBef>
              <a:buFontTx/>
              <a:buBlip>
                <a:blip r:embed="rId1"/>
              </a:buBlip>
              <a:defRPr/>
            </a:pPr>
            <a:r>
              <a:rPr lang="zh-CN" altLang="en-US" sz="2400" dirty="0" smtClean="0">
                <a:solidFill>
                  <a:srgbClr val="FF0000"/>
                </a:solidFill>
                <a:latin typeface="+mn-ea"/>
                <a:ea typeface="+mn-ea"/>
              </a:rPr>
              <a:t>方法</a:t>
            </a:r>
            <a:r>
              <a:rPr lang="en-US" altLang="zh-CN" sz="2400" dirty="0" smtClean="0">
                <a:solidFill>
                  <a:srgbClr val="FF0000"/>
                </a:solidFill>
                <a:latin typeface="+mn-ea"/>
                <a:ea typeface="+mn-ea"/>
              </a:rPr>
              <a:t>2</a:t>
            </a:r>
            <a:r>
              <a:rPr lang="zh-CN" altLang="en-US" sz="2400" dirty="0" smtClean="0">
                <a:solidFill>
                  <a:srgbClr val="FF0000"/>
                </a:solidFill>
                <a:latin typeface="+mn-ea"/>
                <a:ea typeface="+mn-ea"/>
              </a:rPr>
              <a:t>：</a:t>
            </a:r>
            <a:r>
              <a:rPr lang="zh-CN" altLang="zh-CN" sz="2400" b="0" dirty="0" smtClean="0">
                <a:solidFill>
                  <a:schemeClr val="tx1"/>
                </a:solidFill>
                <a:latin typeface="+mn-ea"/>
                <a:ea typeface="+mn-ea"/>
              </a:rPr>
              <a:t>选定文本后单击</a:t>
            </a:r>
            <a:r>
              <a:rPr lang="zh-CN" altLang="zh-CN" sz="2400" dirty="0" smtClean="0">
                <a:solidFill>
                  <a:srgbClr val="0000FF"/>
                </a:solidFill>
                <a:latin typeface="+mn-ea"/>
                <a:ea typeface="+mn-ea"/>
              </a:rPr>
              <a:t>“开始”</a:t>
            </a:r>
            <a:r>
              <a:rPr lang="en-US" altLang="zh-CN" sz="2400" dirty="0" smtClean="0">
                <a:solidFill>
                  <a:srgbClr val="0000FF"/>
                </a:solidFill>
                <a:latin typeface="+mn-ea"/>
                <a:ea typeface="+mn-ea"/>
              </a:rPr>
              <a:t>/</a:t>
            </a:r>
            <a:r>
              <a:rPr lang="zh-CN" altLang="zh-CN" sz="2400" dirty="0" smtClean="0">
                <a:solidFill>
                  <a:srgbClr val="0000FF"/>
                </a:solidFill>
                <a:latin typeface="+mn-ea"/>
                <a:ea typeface="+mn-ea"/>
              </a:rPr>
              <a:t>“字体”</a:t>
            </a:r>
            <a:r>
              <a:rPr lang="zh-CN" altLang="zh-CN" sz="2400" b="0" dirty="0" smtClean="0">
                <a:solidFill>
                  <a:schemeClr val="tx1"/>
                </a:solidFill>
                <a:latin typeface="+mn-ea"/>
                <a:ea typeface="+mn-ea"/>
              </a:rPr>
              <a:t>功能组右下侧下拉按钮，在弹出的</a:t>
            </a:r>
            <a:r>
              <a:rPr lang="zh-CN" altLang="zh-CN" sz="2400" dirty="0" smtClean="0">
                <a:solidFill>
                  <a:srgbClr val="0000FF"/>
                </a:solidFill>
                <a:latin typeface="+mn-ea"/>
                <a:ea typeface="+mn-ea"/>
              </a:rPr>
              <a:t>“字体”对话框</a:t>
            </a:r>
            <a:r>
              <a:rPr lang="zh-CN" altLang="zh-CN" sz="2400" b="0" dirty="0" smtClean="0">
                <a:solidFill>
                  <a:schemeClr val="tx1"/>
                </a:solidFill>
                <a:latin typeface="+mn-ea"/>
                <a:ea typeface="+mn-ea"/>
              </a:rPr>
              <a:t>中，即可进行相应的字符格式设置。</a:t>
            </a:r>
            <a:endParaRPr lang="zh-CN" altLang="en-US" sz="2400" b="0" dirty="0" smtClean="0">
              <a:solidFill>
                <a:schemeClr val="tx1"/>
              </a:solidFill>
              <a:latin typeface="+mn-ea"/>
              <a:ea typeface="+mn-ea"/>
            </a:endParaRPr>
          </a:p>
        </p:txBody>
      </p:sp>
      <p:pic>
        <p:nvPicPr>
          <p:cNvPr id="2765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3286125"/>
            <a:ext cx="55816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427538" y="5984875"/>
            <a:ext cx="1765300" cy="461963"/>
          </a:xfrm>
          <a:prstGeom prst="rect">
            <a:avLst/>
          </a:prstGeom>
          <a:noFill/>
        </p:spPr>
        <p:txBody>
          <a:bodyPr>
            <a:spAutoFit/>
          </a:bodyPr>
          <a:lstStyle/>
          <a:p>
            <a:pPr>
              <a:defRPr/>
            </a:pPr>
            <a:r>
              <a:rPr lang="zh-CN" altLang="en-US" sz="2400" dirty="0">
                <a:solidFill>
                  <a:schemeClr val="tx1"/>
                </a:solidFill>
                <a:latin typeface="+mn-ea"/>
                <a:ea typeface="+mn-ea"/>
              </a:rPr>
              <a:t>字体对话框</a:t>
            </a:r>
            <a:endParaRPr lang="zh-CN" altLang="en-US" sz="2400" dirty="0">
              <a:solidFill>
                <a:schemeClr val="tx1"/>
              </a:solidFill>
              <a:latin typeface="+mn-ea"/>
              <a:ea typeface="+mn-ea"/>
            </a:endParaRPr>
          </a:p>
        </p:txBody>
      </p:sp>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4DFD567D-5D45-4ECF-BE6D-7221732BF09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790326"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2851" y="1376363"/>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44276"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45864"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45864"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 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45864"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63A8A433-2438-48DD-9345-9A9855A8761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7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76" name="Rectangle 3"/>
          <p:cNvSpPr>
            <a:spLocks noChangeArrowheads="1"/>
          </p:cNvSpPr>
          <p:nvPr/>
        </p:nvSpPr>
        <p:spPr bwMode="auto">
          <a:xfrm>
            <a:off x="34925" y="944563"/>
            <a:ext cx="91090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574675">
              <a:lnSpc>
                <a:spcPct val="150000"/>
              </a:lnSpc>
              <a:spcBef>
                <a:spcPts val="600"/>
              </a:spcBef>
              <a:spcAft>
                <a:spcPts val="600"/>
              </a:spcAft>
            </a:pPr>
            <a:r>
              <a:rPr lang="zh-CN" altLang="zh-CN" sz="2400" b="0">
                <a:solidFill>
                  <a:schemeClr val="tx1"/>
                </a:solidFill>
                <a:latin typeface="华文中宋" panose="02010600040101010101" pitchFamily="2" charset="-122"/>
                <a:ea typeface="华文中宋" panose="02010600040101010101" pitchFamily="2" charset="-122"/>
              </a:rPr>
              <a:t>使用字体对话框中的</a:t>
            </a:r>
            <a:r>
              <a:rPr lang="zh-CN" altLang="zh-CN" sz="2400" b="0">
                <a:solidFill>
                  <a:srgbClr val="0000FF"/>
                </a:solidFill>
                <a:latin typeface="华文中宋" panose="02010600040101010101" pitchFamily="2" charset="-122"/>
                <a:ea typeface="华文中宋" panose="02010600040101010101" pitchFamily="2" charset="-122"/>
              </a:rPr>
              <a:t>“字体”</a:t>
            </a:r>
            <a:r>
              <a:rPr lang="zh-CN" altLang="zh-CN" sz="2400" b="0">
                <a:solidFill>
                  <a:schemeClr val="tx1"/>
                </a:solidFill>
                <a:latin typeface="华文中宋" panose="02010600040101010101" pitchFamily="2" charset="-122"/>
                <a:ea typeface="华文中宋" panose="02010600040101010101" pitchFamily="2" charset="-122"/>
              </a:rPr>
              <a:t>选项卡还可为字符设置各种修饰效果，包括下划线、着重号、字体颜色、上标、下标、删除线等；使用“高级”选项卡则可设置字符的缩放和位置等</a:t>
            </a:r>
            <a:r>
              <a:rPr lang="zh-CN" altLang="en-US" sz="2400" b="0">
                <a:solidFill>
                  <a:schemeClr val="tx1"/>
                </a:solidFill>
                <a:latin typeface="华文中宋" panose="02010600040101010101" pitchFamily="2" charset="-122"/>
                <a:ea typeface="华文中宋" panose="02010600040101010101" pitchFamily="2" charset="-122"/>
              </a:rPr>
              <a:t>。</a:t>
            </a:r>
            <a:endParaRPr lang="zh-CN" altLang="en-US" sz="2400" b="0">
              <a:solidFill>
                <a:schemeClr val="tx1"/>
              </a:solidFill>
              <a:latin typeface="华文中宋" panose="02010600040101010101" pitchFamily="2" charset="-122"/>
              <a:ea typeface="华文中宋" panose="02010600040101010101" pitchFamily="2" charset="-122"/>
            </a:endParaRPr>
          </a:p>
        </p:txBody>
      </p:sp>
      <p:sp>
        <p:nvSpPr>
          <p:cNvPr id="28677"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字符的修饰效果</a:t>
            </a:r>
            <a:endParaRPr lang="zh-CN" altLang="en-US" sz="3600">
              <a:solidFill>
                <a:srgbClr val="C00000"/>
              </a:solidFill>
              <a:latin typeface="华文行楷" panose="02010800040101010101" pitchFamily="2" charset="-122"/>
              <a:ea typeface="华文行楷" panose="02010800040101010101" pitchFamily="2" charset="-122"/>
            </a:endParaRPr>
          </a:p>
        </p:txBody>
      </p:sp>
      <p:pic>
        <p:nvPicPr>
          <p:cNvPr id="28678" name="Picture 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600" y="2832100"/>
            <a:ext cx="7164388"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64FEF8BD-9B8A-40DE-8C9A-3D9234AFD30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699"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944563"/>
            <a:ext cx="9109075" cy="1200150"/>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a:t>
            </a:r>
            <a:r>
              <a:rPr lang="en-US" altLang="zh-CN" sz="2400" dirty="0">
                <a:solidFill>
                  <a:srgbClr val="C00000"/>
                </a:solidFill>
                <a:latin typeface="+mn-ea"/>
                <a:ea typeface="+mn-ea"/>
              </a:rPr>
              <a:t>.</a:t>
            </a:r>
            <a:r>
              <a:rPr lang="zh-CN" altLang="zh-CN" sz="2400" dirty="0" smtClean="0">
                <a:solidFill>
                  <a:srgbClr val="C00000"/>
                </a:solidFill>
                <a:latin typeface="+mn-ea"/>
                <a:ea typeface="+mn-ea"/>
              </a:rPr>
              <a:t>2</a:t>
            </a:r>
            <a:r>
              <a:rPr lang="en-US" altLang="zh-CN" sz="2400" dirty="0" smtClean="0">
                <a:solidFill>
                  <a:srgbClr val="C00000"/>
                </a:solidFill>
                <a:latin typeface="+mn-ea"/>
                <a:ea typeface="+mn-ea"/>
              </a:rPr>
              <a:t>】 </a:t>
            </a:r>
            <a:r>
              <a:rPr lang="zh-CN" altLang="zh-CN" sz="2400" dirty="0">
                <a:solidFill>
                  <a:schemeClr val="accent1">
                    <a:lumMod val="50000"/>
                  </a:schemeClr>
                </a:solidFill>
                <a:latin typeface="+mn-ea"/>
                <a:ea typeface="+mn-ea"/>
              </a:rPr>
              <a:t>设置“</a:t>
            </a:r>
            <a:r>
              <a:rPr lang="en-US" altLang="zh-CN" sz="2400" dirty="0" smtClean="0">
                <a:solidFill>
                  <a:schemeClr val="accent1">
                    <a:lumMod val="50000"/>
                  </a:schemeClr>
                </a:solidFill>
                <a:latin typeface="+mn-ea"/>
                <a:ea typeface="+mn-ea"/>
              </a:rPr>
              <a:t>w1.docx</a:t>
            </a:r>
            <a:r>
              <a:rPr lang="zh-CN" altLang="zh-CN" sz="2400" dirty="0">
                <a:solidFill>
                  <a:schemeClr val="accent1">
                    <a:lumMod val="50000"/>
                  </a:schemeClr>
                </a:solidFill>
                <a:latin typeface="+mn-ea"/>
                <a:ea typeface="+mn-ea"/>
              </a:rPr>
              <a:t>”文档的标题文字格式，将字体、字形和字号分别设置为“</a:t>
            </a:r>
            <a:r>
              <a:rPr lang="zh-CN" altLang="zh-CN" sz="2400" dirty="0">
                <a:solidFill>
                  <a:srgbClr val="FF0000"/>
                </a:solidFill>
                <a:latin typeface="+mn-ea"/>
                <a:ea typeface="+mn-ea"/>
              </a:rPr>
              <a:t>楷体</a:t>
            </a:r>
            <a:r>
              <a:rPr lang="zh-CN" altLang="zh-CN" sz="2400" dirty="0">
                <a:solidFill>
                  <a:schemeClr val="accent1">
                    <a:lumMod val="50000"/>
                  </a:schemeClr>
                </a:solidFill>
                <a:latin typeface="+mn-ea"/>
                <a:ea typeface="+mn-ea"/>
              </a:rPr>
              <a:t>”、“</a:t>
            </a:r>
            <a:r>
              <a:rPr lang="zh-CN" altLang="zh-CN" sz="2400" dirty="0">
                <a:solidFill>
                  <a:srgbClr val="FF0000"/>
                </a:solidFill>
                <a:latin typeface="+mn-ea"/>
                <a:ea typeface="+mn-ea"/>
              </a:rPr>
              <a:t>加粗</a:t>
            </a:r>
            <a:r>
              <a:rPr lang="zh-CN" altLang="zh-CN" sz="2400" dirty="0">
                <a:solidFill>
                  <a:schemeClr val="accent1">
                    <a:lumMod val="50000"/>
                  </a:schemeClr>
                </a:solidFill>
                <a:latin typeface="+mn-ea"/>
                <a:ea typeface="+mn-ea"/>
              </a:rPr>
              <a:t>”和“</a:t>
            </a:r>
            <a:r>
              <a:rPr lang="zh-CN" altLang="zh-CN" sz="2400" dirty="0">
                <a:solidFill>
                  <a:srgbClr val="FF0000"/>
                </a:solidFill>
                <a:latin typeface="+mn-ea"/>
                <a:ea typeface="+mn-ea"/>
              </a:rPr>
              <a:t>小二</a:t>
            </a:r>
            <a:r>
              <a:rPr lang="zh-CN" altLang="zh-CN" sz="2400" dirty="0">
                <a:solidFill>
                  <a:schemeClr val="accent1">
                    <a:lumMod val="50000"/>
                  </a:schemeClr>
                </a:solidFill>
                <a:latin typeface="+mn-ea"/>
                <a:ea typeface="+mn-ea"/>
              </a:rPr>
              <a:t>”号，标题的字符间距调整为</a:t>
            </a:r>
            <a:r>
              <a:rPr lang="zh-CN" altLang="zh-CN" sz="2400" dirty="0">
                <a:solidFill>
                  <a:srgbClr val="FF0000"/>
                </a:solidFill>
                <a:latin typeface="+mn-ea"/>
                <a:ea typeface="+mn-ea"/>
              </a:rPr>
              <a:t>加宽</a:t>
            </a:r>
            <a:r>
              <a:rPr lang="en-US" altLang="zh-CN" sz="2400" dirty="0">
                <a:solidFill>
                  <a:srgbClr val="FF0000"/>
                </a:solidFill>
                <a:latin typeface="+mn-ea"/>
                <a:ea typeface="+mn-ea"/>
              </a:rPr>
              <a:t>2</a:t>
            </a:r>
            <a:r>
              <a:rPr lang="zh-CN" altLang="zh-CN" sz="2400" dirty="0">
                <a:solidFill>
                  <a:srgbClr val="FF0000"/>
                </a:solidFill>
                <a:latin typeface="+mn-ea"/>
                <a:ea typeface="+mn-ea"/>
              </a:rPr>
              <a:t>磅</a:t>
            </a:r>
            <a:r>
              <a:rPr lang="zh-CN" altLang="zh-CN" sz="2400" dirty="0">
                <a:solidFill>
                  <a:schemeClr val="accent1">
                    <a:lumMod val="50000"/>
                  </a:schemeClr>
                </a:solidFill>
                <a:latin typeface="+mn-ea"/>
                <a:ea typeface="+mn-ea"/>
              </a:rPr>
              <a:t>。</a:t>
            </a:r>
            <a:endParaRPr lang="zh-CN" altLang="en-US" sz="2400" dirty="0">
              <a:solidFill>
                <a:schemeClr val="accent1">
                  <a:lumMod val="50000"/>
                </a:schemeClr>
              </a:solidFill>
              <a:latin typeface="+mn-ea"/>
              <a:ea typeface="+mn-ea"/>
            </a:endParaRPr>
          </a:p>
        </p:txBody>
      </p:sp>
      <p:sp>
        <p:nvSpPr>
          <p:cNvPr id="29701"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字体格式化应用实例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107950" y="2120900"/>
            <a:ext cx="4191000" cy="3216275"/>
          </a:xfrm>
          <a:prstGeom prst="rect">
            <a:avLst/>
          </a:prstGeom>
          <a:noFill/>
        </p:spPr>
        <p:txBody>
          <a:bodyPr>
            <a:spAutoFit/>
          </a:bodyPr>
          <a:lstStyle/>
          <a:p>
            <a:pPr marL="457200" indent="-457200">
              <a:buClr>
                <a:srgbClr val="FF6600"/>
              </a:buClr>
              <a:buFont typeface="+mj-ea"/>
              <a:buAutoNum type="circleNumDbPlain"/>
              <a:defRPr/>
            </a:pPr>
            <a:r>
              <a:rPr lang="zh-CN" altLang="en-US" b="0" dirty="0">
                <a:solidFill>
                  <a:schemeClr val="tx1"/>
                </a:solidFill>
                <a:latin typeface="+mn-ea"/>
                <a:ea typeface="+mn-ea"/>
              </a:rPr>
              <a:t>打开“</a:t>
            </a:r>
            <a:r>
              <a:rPr lang="en-US" altLang="zh-CN" b="0" dirty="0" smtClean="0">
                <a:solidFill>
                  <a:schemeClr val="tx1"/>
                </a:solidFill>
                <a:latin typeface="+mn-ea"/>
                <a:ea typeface="+mn-ea"/>
              </a:rPr>
              <a:t>w1.docx</a:t>
            </a:r>
            <a:r>
              <a:rPr lang="zh-CN" altLang="en-US" b="0" dirty="0">
                <a:solidFill>
                  <a:schemeClr val="tx1"/>
                </a:solidFill>
                <a:latin typeface="+mn-ea"/>
                <a:ea typeface="+mn-ea"/>
              </a:rPr>
              <a:t>”，</a:t>
            </a:r>
            <a:r>
              <a:rPr lang="zh-CN" altLang="zh-CN" b="0" dirty="0">
                <a:solidFill>
                  <a:schemeClr val="tx1"/>
                </a:solidFill>
                <a:latin typeface="+mn-ea"/>
                <a:ea typeface="+mn-ea"/>
              </a:rPr>
              <a:t>选中文档</a:t>
            </a:r>
            <a:r>
              <a:rPr lang="zh-CN" altLang="en-US" b="0" dirty="0">
                <a:solidFill>
                  <a:schemeClr val="tx1"/>
                </a:solidFill>
                <a:latin typeface="+mn-ea"/>
                <a:ea typeface="+mn-ea"/>
              </a:rPr>
              <a:t>标题“云计算”</a:t>
            </a:r>
            <a:r>
              <a:rPr lang="zh-CN" altLang="zh-CN" b="0" dirty="0">
                <a:solidFill>
                  <a:schemeClr val="tx1"/>
                </a:solidFill>
                <a:latin typeface="+mn-ea"/>
                <a:ea typeface="+mn-ea"/>
              </a:rPr>
              <a:t> ，</a:t>
            </a:r>
            <a:r>
              <a:rPr lang="zh-CN" altLang="en-US" b="0" dirty="0">
                <a:solidFill>
                  <a:schemeClr val="tx1"/>
                </a:solidFill>
                <a:latin typeface="+mn-ea"/>
                <a:ea typeface="+mn-ea"/>
              </a:rPr>
              <a:t>打开</a:t>
            </a:r>
            <a:r>
              <a:rPr lang="zh-CN" altLang="zh-CN" b="0" dirty="0">
                <a:solidFill>
                  <a:schemeClr val="tx1"/>
                </a:solidFill>
                <a:latin typeface="+mn-ea"/>
                <a:ea typeface="+mn-ea"/>
              </a:rPr>
              <a:t>“字体”</a:t>
            </a:r>
            <a:r>
              <a:rPr lang="zh-CN" altLang="en-US" b="0" dirty="0">
                <a:solidFill>
                  <a:schemeClr val="tx1"/>
                </a:solidFill>
                <a:latin typeface="+mn-ea"/>
                <a:ea typeface="+mn-ea"/>
              </a:rPr>
              <a:t>对话框；</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b="0" dirty="0">
                <a:solidFill>
                  <a:schemeClr val="tx1"/>
                </a:solidFill>
                <a:latin typeface="+mn-ea"/>
                <a:ea typeface="+mn-ea"/>
              </a:rPr>
              <a:t>在“字体”对话框的“字体”选项卡中，选择字体</a:t>
            </a:r>
            <a:r>
              <a:rPr lang="zh-CN" altLang="en-US" b="0" dirty="0">
                <a:solidFill>
                  <a:schemeClr val="tx1"/>
                </a:solidFill>
                <a:latin typeface="+mn-ea"/>
                <a:ea typeface="+mn-ea"/>
              </a:rPr>
              <a:t>为</a:t>
            </a:r>
            <a:r>
              <a:rPr lang="zh-CN" altLang="zh-CN" dirty="0">
                <a:solidFill>
                  <a:srgbClr val="0000FF"/>
                </a:solidFill>
                <a:latin typeface="+mn-ea"/>
                <a:ea typeface="+mn-ea"/>
              </a:rPr>
              <a:t>“楷体”</a:t>
            </a:r>
            <a:r>
              <a:rPr lang="zh-CN" altLang="en-US" dirty="0">
                <a:solidFill>
                  <a:schemeClr val="tx1"/>
                </a:solidFill>
                <a:latin typeface="+mn-ea"/>
                <a:ea typeface="+mn-ea"/>
              </a:rPr>
              <a:t>，</a:t>
            </a:r>
            <a:r>
              <a:rPr lang="zh-CN" altLang="zh-CN" b="0" dirty="0">
                <a:solidFill>
                  <a:schemeClr val="tx1"/>
                </a:solidFill>
                <a:latin typeface="+mn-ea"/>
                <a:ea typeface="+mn-ea"/>
              </a:rPr>
              <a:t>在“字形”列表中选择字形</a:t>
            </a:r>
            <a:r>
              <a:rPr lang="zh-CN" altLang="en-US" b="0" dirty="0">
                <a:solidFill>
                  <a:schemeClr val="tx1"/>
                </a:solidFill>
                <a:latin typeface="+mn-ea"/>
                <a:ea typeface="+mn-ea"/>
              </a:rPr>
              <a:t>为</a:t>
            </a:r>
            <a:r>
              <a:rPr lang="zh-CN" altLang="zh-CN" dirty="0">
                <a:solidFill>
                  <a:srgbClr val="0000FF"/>
                </a:solidFill>
                <a:latin typeface="+mn-ea"/>
                <a:ea typeface="+mn-ea"/>
              </a:rPr>
              <a:t>“加粗”</a:t>
            </a:r>
            <a:r>
              <a:rPr lang="zh-CN" altLang="en-US" dirty="0">
                <a:solidFill>
                  <a:schemeClr val="tx1"/>
                </a:solidFill>
                <a:latin typeface="+mn-ea"/>
                <a:ea typeface="+mn-ea"/>
              </a:rPr>
              <a:t>，</a:t>
            </a:r>
            <a:r>
              <a:rPr lang="zh-CN" altLang="zh-CN" b="0" dirty="0">
                <a:solidFill>
                  <a:schemeClr val="tx1"/>
                </a:solidFill>
                <a:latin typeface="+mn-ea"/>
                <a:ea typeface="+mn-ea"/>
              </a:rPr>
              <a:t>在“字号”列表中选择字号</a:t>
            </a:r>
            <a:r>
              <a:rPr lang="zh-CN" altLang="en-US" b="0" dirty="0">
                <a:solidFill>
                  <a:schemeClr val="tx1"/>
                </a:solidFill>
                <a:latin typeface="+mn-ea"/>
                <a:ea typeface="+mn-ea"/>
              </a:rPr>
              <a:t>为</a:t>
            </a:r>
            <a:r>
              <a:rPr lang="zh-CN" altLang="zh-CN" dirty="0">
                <a:solidFill>
                  <a:srgbClr val="0000FF"/>
                </a:solidFill>
                <a:latin typeface="+mn-ea"/>
                <a:ea typeface="+mn-ea"/>
              </a:rPr>
              <a:t>“小二”</a:t>
            </a:r>
            <a:r>
              <a:rPr lang="zh-CN" altLang="en-US" b="0" dirty="0">
                <a:solidFill>
                  <a:schemeClr val="tx1"/>
                </a:solidFill>
                <a:latin typeface="+mn-ea"/>
                <a:ea typeface="+mn-ea"/>
              </a:rPr>
              <a:t>；</a:t>
            </a:r>
            <a:endParaRPr lang="en-US" altLang="zh-CN" b="0" dirty="0">
              <a:solidFill>
                <a:schemeClr val="tx1"/>
              </a:solidFill>
              <a:latin typeface="+mn-ea"/>
              <a:ea typeface="+mn-ea"/>
            </a:endParaRPr>
          </a:p>
        </p:txBody>
      </p:sp>
      <p:pic>
        <p:nvPicPr>
          <p:cNvPr id="29703" name="图片 1"/>
          <p:cNvPicPr>
            <a:picLocks noChangeAspect="1" noChangeArrowheads="1"/>
          </p:cNvPicPr>
          <p:nvPr/>
        </p:nvPicPr>
        <p:blipFill>
          <a:blip r:embed="rId1">
            <a:extLst>
              <a:ext uri="{28A0092B-C50C-407E-A947-70E740481C1C}">
                <a14:useLocalDpi xmlns:a14="http://schemas.microsoft.com/office/drawing/2010/main" val="0"/>
              </a:ext>
            </a:extLst>
          </a:blip>
          <a:srcRect t="3723" r="122"/>
          <a:stretch>
            <a:fillRect/>
          </a:stretch>
        </p:blipFill>
        <p:spPr bwMode="auto">
          <a:xfrm>
            <a:off x="4370388" y="2312988"/>
            <a:ext cx="4449762"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438" y="5268913"/>
            <a:ext cx="9037637" cy="1184275"/>
          </a:xfrm>
          <a:prstGeom prst="rect">
            <a:avLst/>
          </a:prstGeom>
          <a:noFill/>
        </p:spPr>
        <p:txBody>
          <a:bodyPr>
            <a:spAutoFit/>
          </a:bodyPr>
          <a:lstStyle/>
          <a:p>
            <a:pPr marL="457200" indent="-457200">
              <a:buClr>
                <a:srgbClr val="FF6600"/>
              </a:buClr>
              <a:buFont typeface="+mj-ea"/>
              <a:buAutoNum type="circleNumDbPlain" startAt="3"/>
              <a:defRPr/>
            </a:pPr>
            <a:r>
              <a:rPr lang="zh-CN" altLang="en-US" b="0" dirty="0">
                <a:solidFill>
                  <a:schemeClr val="tx1"/>
                </a:solidFill>
                <a:latin typeface="+mn-ea"/>
                <a:ea typeface="+mn-ea"/>
              </a:rPr>
              <a:t>在</a:t>
            </a:r>
            <a:r>
              <a:rPr lang="zh-CN" altLang="zh-CN" b="0" dirty="0">
                <a:solidFill>
                  <a:schemeClr val="tx1"/>
                </a:solidFill>
                <a:latin typeface="+mn-ea"/>
                <a:ea typeface="+mn-ea"/>
              </a:rPr>
              <a:t>“高级”选项卡</a:t>
            </a:r>
            <a:r>
              <a:rPr lang="zh-CN" altLang="en-US" b="0" dirty="0">
                <a:solidFill>
                  <a:schemeClr val="tx1"/>
                </a:solidFill>
                <a:latin typeface="+mn-ea"/>
                <a:ea typeface="+mn-ea"/>
              </a:rPr>
              <a:t>的</a:t>
            </a:r>
            <a:r>
              <a:rPr lang="zh-CN" altLang="zh-CN" b="0" dirty="0">
                <a:solidFill>
                  <a:schemeClr val="tx1"/>
                </a:solidFill>
                <a:latin typeface="+mn-ea"/>
                <a:ea typeface="+mn-ea"/>
              </a:rPr>
              <a:t>“间距”列表中选择</a:t>
            </a:r>
            <a:r>
              <a:rPr lang="zh-CN" altLang="zh-CN" dirty="0">
                <a:solidFill>
                  <a:srgbClr val="0000FF"/>
                </a:solidFill>
                <a:latin typeface="+mn-ea"/>
                <a:ea typeface="+mn-ea"/>
              </a:rPr>
              <a:t>“加宽”</a:t>
            </a:r>
            <a:r>
              <a:rPr lang="zh-CN" altLang="zh-CN" b="0" dirty="0">
                <a:solidFill>
                  <a:schemeClr val="tx1"/>
                </a:solidFill>
                <a:latin typeface="+mn-ea"/>
                <a:ea typeface="+mn-ea"/>
              </a:rPr>
              <a:t>，在“磅值”文本框中设置</a:t>
            </a:r>
            <a:r>
              <a:rPr lang="zh-CN" altLang="zh-CN" dirty="0">
                <a:solidFill>
                  <a:srgbClr val="0000FF"/>
                </a:solidFill>
                <a:latin typeface="+mn-ea"/>
                <a:ea typeface="+mn-ea"/>
              </a:rPr>
              <a:t>间距</a:t>
            </a:r>
            <a:r>
              <a:rPr lang="zh-CN" altLang="en-US" dirty="0">
                <a:solidFill>
                  <a:srgbClr val="0000FF"/>
                </a:solidFill>
                <a:latin typeface="+mn-ea"/>
                <a:ea typeface="+mn-ea"/>
              </a:rPr>
              <a:t>为</a:t>
            </a:r>
            <a:r>
              <a:rPr lang="zh-CN" altLang="zh-CN" dirty="0">
                <a:solidFill>
                  <a:srgbClr val="0000FF"/>
                </a:solidFill>
                <a:latin typeface="+mn-ea"/>
                <a:ea typeface="+mn-ea"/>
              </a:rPr>
              <a:t>“</a:t>
            </a:r>
            <a:r>
              <a:rPr lang="en-US" altLang="zh-CN" dirty="0">
                <a:solidFill>
                  <a:srgbClr val="0000FF"/>
                </a:solidFill>
                <a:latin typeface="+mn-ea"/>
                <a:ea typeface="+mn-ea"/>
              </a:rPr>
              <a:t>2</a:t>
            </a:r>
            <a:r>
              <a:rPr lang="zh-CN" altLang="zh-CN" dirty="0">
                <a:solidFill>
                  <a:srgbClr val="0000FF"/>
                </a:solidFill>
                <a:latin typeface="+mn-ea"/>
                <a:ea typeface="+mn-ea"/>
              </a:rPr>
              <a:t>磅”</a:t>
            </a:r>
            <a:r>
              <a:rPr lang="zh-CN" altLang="zh-CN" dirty="0">
                <a:solidFill>
                  <a:schemeClr val="tx1"/>
                </a:solidFill>
                <a:latin typeface="+mn-ea"/>
                <a:ea typeface="+mn-ea"/>
              </a:rPr>
              <a:t> </a:t>
            </a:r>
            <a:r>
              <a:rPr lang="zh-CN" altLang="en-US" dirty="0">
                <a:solidFill>
                  <a:schemeClr val="tx1"/>
                </a:solidFill>
                <a:latin typeface="+mn-ea"/>
                <a:ea typeface="+mn-ea"/>
              </a:rPr>
              <a:t>；</a:t>
            </a:r>
            <a:endParaRPr lang="en-US" altLang="zh-CN" dirty="0">
              <a:solidFill>
                <a:schemeClr val="tx1"/>
              </a:solidFill>
              <a:latin typeface="+mn-ea"/>
              <a:ea typeface="+mn-ea"/>
            </a:endParaRPr>
          </a:p>
          <a:p>
            <a:pPr marL="457200" indent="-457200">
              <a:spcBef>
                <a:spcPts val="600"/>
              </a:spcBef>
              <a:buClr>
                <a:srgbClr val="FF6600"/>
              </a:buClr>
              <a:buFont typeface="+mj-ea"/>
              <a:buAutoNum type="circleNumDbPlain" startAt="3"/>
              <a:defRPr/>
            </a:pPr>
            <a:r>
              <a:rPr lang="zh-CN" altLang="zh-CN" b="0" dirty="0">
                <a:solidFill>
                  <a:schemeClr val="tx1"/>
                </a:solidFill>
                <a:latin typeface="+mn-ea"/>
                <a:ea typeface="+mn-ea"/>
              </a:rPr>
              <a:t>所有设置完成后，退出“字体对话框”</a:t>
            </a:r>
            <a:r>
              <a:rPr lang="zh-CN" altLang="en-US" b="0" dirty="0">
                <a:solidFill>
                  <a:schemeClr val="tx1"/>
                </a:solidFill>
                <a:latin typeface="+mn-ea"/>
                <a:ea typeface="+mn-ea"/>
              </a:rPr>
              <a:t>，文件另存为</a:t>
            </a:r>
            <a:r>
              <a:rPr lang="zh-CN" altLang="en-US" dirty="0">
                <a:solidFill>
                  <a:schemeClr val="tx1"/>
                </a:solidFill>
                <a:latin typeface="+mn-ea"/>
                <a:ea typeface="+mn-ea"/>
              </a:rPr>
              <a:t>“</a:t>
            </a:r>
            <a:r>
              <a:rPr lang="en-US" altLang="zh-CN" dirty="0" smtClean="0">
                <a:solidFill>
                  <a:schemeClr val="tx1"/>
                </a:solidFill>
                <a:latin typeface="+mn-ea"/>
                <a:ea typeface="+mn-ea"/>
              </a:rPr>
              <a:t>w2.docx</a:t>
            </a:r>
            <a:r>
              <a:rPr lang="zh-CN" altLang="en-US" dirty="0">
                <a:solidFill>
                  <a:schemeClr val="tx1"/>
                </a:solidFill>
                <a:latin typeface="+mn-ea"/>
                <a:ea typeface="+mn-ea"/>
              </a:rPr>
              <a:t>”</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sp>
        <p:nvSpPr>
          <p:cNvPr id="11" name="AutoShape 5"/>
          <p:cNvSpPr>
            <a:spLocks noChangeArrowheads="1"/>
          </p:cNvSpPr>
          <p:nvPr/>
        </p:nvSpPr>
        <p:spPr bwMode="auto">
          <a:xfrm>
            <a:off x="6877050" y="2852738"/>
            <a:ext cx="1655763" cy="431800"/>
          </a:xfrm>
          <a:prstGeom prst="wedgeRectCallout">
            <a:avLst>
              <a:gd name="adj1" fmla="val -64065"/>
              <a:gd name="adj2" fmla="val 9194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设置标题格式</a:t>
            </a:r>
            <a:endParaRPr lang="zh-CN" altLang="en-US" sz="1600" dirty="0">
              <a:solidFill>
                <a:srgbClr val="FF0000"/>
              </a:solidFill>
              <a:latin typeface="+mn-ea"/>
              <a:ea typeface="+mn-ea"/>
            </a:endParaRPr>
          </a:p>
        </p:txBody>
      </p:sp>
      <p:sp>
        <p:nvSpPr>
          <p:cNvPr id="4" name="日期占位符 3"/>
          <p:cNvSpPr>
            <a:spLocks noGrp="1"/>
          </p:cNvSpPr>
          <p:nvPr>
            <p:ph type="dt" sz="half" idx="10"/>
          </p:nvPr>
        </p:nvSpPr>
        <p:spPr/>
        <p:txBody>
          <a:bodyPr/>
          <a:lstStyle/>
          <a:p>
            <a:pPr>
              <a:defRPr/>
            </a:pPr>
            <a:fld id="{208018A2-7019-4437-868D-DC0D8B4F54C2}"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4" name="Rectangle 3"/>
          <p:cNvSpPr>
            <a:spLocks noChangeArrowheads="1"/>
          </p:cNvSpPr>
          <p:nvPr/>
        </p:nvSpPr>
        <p:spPr bwMode="auto">
          <a:xfrm>
            <a:off x="71438" y="741363"/>
            <a:ext cx="32400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2"/>
            </a:pPr>
            <a:r>
              <a:rPr lang="zh-CN" altLang="en-US" sz="2600">
                <a:solidFill>
                  <a:srgbClr val="C00000"/>
                </a:solidFill>
                <a:latin typeface="宋体" panose="02010600030101010101" pitchFamily="2" charset="-122"/>
              </a:rPr>
              <a:t>段落格式化</a:t>
            </a:r>
            <a:endParaRPr lang="en-US" altLang="zh-CN" sz="26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44463" y="1268413"/>
            <a:ext cx="907256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每当按下回车键就形成了一个段落，</a:t>
            </a:r>
            <a:r>
              <a:rPr lang="zh-CN" altLang="en-US" sz="2200" kern="0" dirty="0">
                <a:solidFill>
                  <a:srgbClr val="008000"/>
                </a:solidFill>
                <a:latin typeface="+mn-ea"/>
              </a:rPr>
              <a:t>形成</a:t>
            </a:r>
            <a:r>
              <a:rPr lang="zh-CN" altLang="zh-CN" sz="2200" kern="0" dirty="0" smtClean="0">
                <a:solidFill>
                  <a:srgbClr val="008000"/>
                </a:solidFill>
                <a:latin typeface="+mn-ea"/>
              </a:rPr>
              <a:t>段落</a:t>
            </a:r>
            <a:r>
              <a:rPr lang="zh-CN" altLang="zh-CN" sz="2200" kern="0" dirty="0">
                <a:solidFill>
                  <a:srgbClr val="008000"/>
                </a:solidFill>
                <a:latin typeface="+mn-ea"/>
              </a:rPr>
              <a:t>标记</a:t>
            </a:r>
            <a:r>
              <a:rPr lang="zh-CN" altLang="zh-CN" sz="2200" b="0" kern="0" dirty="0">
                <a:latin typeface="+mn-ea"/>
              </a:rPr>
              <a:t>。段落标记符不仅用来标记一个段落的结束，它还保留着有关该段落的所有格式设置。</a:t>
            </a:r>
            <a:endParaRPr lang="zh-CN" altLang="en-US" sz="2200" b="0" kern="0" dirty="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段落格式化设置：</a:t>
            </a:r>
            <a:r>
              <a:rPr lang="zh-CN" altLang="en-US" sz="2200" b="0" kern="0" dirty="0" smtClean="0">
                <a:latin typeface="+mn-ea"/>
              </a:rPr>
              <a:t>段落缩进、文本对齐方式、行间距及段间间距等。</a:t>
            </a:r>
            <a:endParaRPr lang="zh-CN" altLang="en-US" sz="2200" b="0" kern="0" dirty="0" smtClean="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008000"/>
                </a:solidFill>
                <a:latin typeface="+mn-ea"/>
              </a:rPr>
              <a:t>段落格式化操作：</a:t>
            </a:r>
            <a:r>
              <a:rPr lang="zh-CN" altLang="en-US" sz="2200" b="0" kern="0" dirty="0" smtClean="0">
                <a:latin typeface="+mn-ea"/>
              </a:rPr>
              <a:t>只对插入点或所选定文本所在的段落起作用。</a:t>
            </a:r>
            <a:endParaRPr lang="zh-CN" altLang="en-US" sz="2200" b="0" kern="0" dirty="0" smtClean="0">
              <a:latin typeface="+mn-ea"/>
            </a:endParaRPr>
          </a:p>
        </p:txBody>
      </p:sp>
      <p:grpSp>
        <p:nvGrpSpPr>
          <p:cNvPr id="30727" name="Group 6"/>
          <p:cNvGrpSpPr/>
          <p:nvPr/>
        </p:nvGrpSpPr>
        <p:grpSpPr bwMode="auto">
          <a:xfrm>
            <a:off x="971550" y="3429000"/>
            <a:ext cx="7308850" cy="3168650"/>
            <a:chOff x="1743" y="1440"/>
            <a:chExt cx="6726" cy="2034"/>
          </a:xfrm>
        </p:grpSpPr>
        <p:pic>
          <p:nvPicPr>
            <p:cNvPr id="30728" name="Picture 7"/>
            <p:cNvPicPr>
              <a:picLocks noChangeAspect="1" noChangeArrowheads="1"/>
            </p:cNvPicPr>
            <p:nvPr/>
          </p:nvPicPr>
          <p:blipFill>
            <a:blip r:embed="rId2">
              <a:extLst>
                <a:ext uri="{28A0092B-C50C-407E-A947-70E740481C1C}">
                  <a14:useLocalDpi xmlns:a14="http://schemas.microsoft.com/office/drawing/2010/main" val="0"/>
                </a:ext>
              </a:extLst>
            </a:blip>
            <a:srcRect t="20300" b="49223"/>
            <a:stretch>
              <a:fillRect/>
            </a:stretch>
          </p:blipFill>
          <p:spPr bwMode="auto">
            <a:xfrm>
              <a:off x="2085" y="2148"/>
              <a:ext cx="6042"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Line 8"/>
            <p:cNvSpPr>
              <a:spLocks noChangeShapeType="1"/>
            </p:cNvSpPr>
            <p:nvPr/>
          </p:nvSpPr>
          <p:spPr bwMode="auto">
            <a:xfrm>
              <a:off x="2712" y="2547"/>
              <a:ext cx="399" cy="0"/>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0" name="Line 9"/>
            <p:cNvSpPr>
              <a:spLocks noChangeShapeType="1"/>
            </p:cNvSpPr>
            <p:nvPr/>
          </p:nvSpPr>
          <p:spPr bwMode="auto">
            <a:xfrm>
              <a:off x="6360" y="2547"/>
              <a:ext cx="513" cy="0"/>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0731" name="AutoShape 10"/>
            <p:cNvSpPr>
              <a:spLocks noChangeArrowheads="1"/>
            </p:cNvSpPr>
            <p:nvPr/>
          </p:nvSpPr>
          <p:spPr bwMode="auto">
            <a:xfrm>
              <a:off x="2484" y="1440"/>
              <a:ext cx="1095" cy="354"/>
            </a:xfrm>
            <a:prstGeom prst="wedgeRoundRectCallout">
              <a:avLst>
                <a:gd name="adj1" fmla="val 11551"/>
                <a:gd name="adj2" fmla="val 168644"/>
                <a:gd name="adj3" fmla="val 16667"/>
              </a:avLst>
            </a:prstGeom>
            <a:solidFill>
              <a:srgbClr val="FFFFCC"/>
            </a:solidFill>
            <a:ln w="9525">
              <a:solidFill>
                <a:srgbClr val="FF3399"/>
              </a:solidFill>
              <a:miter lim="800000"/>
            </a:ln>
          </p:spPr>
          <p:txBody>
            <a:bodyPr lIns="0" tIns="0" rIns="0" bIns="0"/>
            <a:lstStyle/>
            <a:p>
              <a:pPr algn="ctr"/>
              <a:r>
                <a:rPr lang="zh-CN" altLang="en-US" sz="1600">
                  <a:solidFill>
                    <a:schemeClr val="tx1"/>
                  </a:solidFill>
                </a:rPr>
                <a:t>左缩进标记</a:t>
              </a:r>
              <a:endParaRPr lang="zh-CN" altLang="en-US" sz="1600">
                <a:solidFill>
                  <a:schemeClr val="tx1"/>
                </a:solidFill>
              </a:endParaRPr>
            </a:p>
          </p:txBody>
        </p:sp>
        <p:sp>
          <p:nvSpPr>
            <p:cNvPr id="30732" name="AutoShape 11"/>
            <p:cNvSpPr>
              <a:spLocks noChangeArrowheads="1"/>
            </p:cNvSpPr>
            <p:nvPr/>
          </p:nvSpPr>
          <p:spPr bwMode="auto">
            <a:xfrm>
              <a:off x="3681" y="1440"/>
              <a:ext cx="1368" cy="342"/>
            </a:xfrm>
            <a:prstGeom prst="wedgeRoundRectCallout">
              <a:avLst>
                <a:gd name="adj1" fmla="val -68861"/>
                <a:gd name="adj2" fmla="val 158481"/>
                <a:gd name="adj3" fmla="val 16667"/>
              </a:avLst>
            </a:prstGeom>
            <a:solidFill>
              <a:srgbClr val="FFFFCC"/>
            </a:solidFill>
            <a:ln w="9525">
              <a:solidFill>
                <a:srgbClr val="FF3399"/>
              </a:solidFill>
              <a:miter lim="800000"/>
            </a:ln>
          </p:spPr>
          <p:txBody>
            <a:bodyPr lIns="18000" tIns="10800" rIns="18000" bIns="10800"/>
            <a:lstStyle/>
            <a:p>
              <a:pPr algn="ctr"/>
              <a:r>
                <a:rPr lang="zh-CN" altLang="en-US" sz="1600">
                  <a:solidFill>
                    <a:schemeClr val="tx1"/>
                  </a:solidFill>
                </a:rPr>
                <a:t>首行缩进标记</a:t>
              </a:r>
              <a:endParaRPr lang="zh-CN" altLang="en-US" sz="1600">
                <a:solidFill>
                  <a:schemeClr val="tx1"/>
                </a:solidFill>
              </a:endParaRPr>
            </a:p>
          </p:txBody>
        </p:sp>
        <p:sp>
          <p:nvSpPr>
            <p:cNvPr id="30733" name="AutoShape 12"/>
            <p:cNvSpPr>
              <a:spLocks noChangeArrowheads="1"/>
            </p:cNvSpPr>
            <p:nvPr/>
          </p:nvSpPr>
          <p:spPr bwMode="auto">
            <a:xfrm>
              <a:off x="5961" y="1440"/>
              <a:ext cx="1254" cy="342"/>
            </a:xfrm>
            <a:prstGeom prst="wedgeRoundRectCallout">
              <a:avLst>
                <a:gd name="adj1" fmla="val -18981"/>
                <a:gd name="adj2" fmla="val 175731"/>
                <a:gd name="adj3" fmla="val 16667"/>
              </a:avLst>
            </a:prstGeom>
            <a:solidFill>
              <a:srgbClr val="FFFFCC"/>
            </a:solidFill>
            <a:ln w="9525">
              <a:solidFill>
                <a:srgbClr val="FF3399"/>
              </a:solidFill>
              <a:miter lim="800000"/>
            </a:ln>
          </p:spPr>
          <p:txBody>
            <a:bodyPr lIns="54000" tIns="10800" rIns="54000" bIns="10800"/>
            <a:lstStyle/>
            <a:p>
              <a:pPr algn="ctr"/>
              <a:r>
                <a:rPr lang="zh-CN" altLang="en-US" sz="1800">
                  <a:solidFill>
                    <a:schemeClr val="tx1"/>
                  </a:solidFill>
                </a:rPr>
                <a:t>右缩进标记</a:t>
              </a:r>
              <a:endParaRPr lang="zh-CN" altLang="en-US" sz="1800">
                <a:solidFill>
                  <a:schemeClr val="tx1"/>
                </a:solidFill>
              </a:endParaRPr>
            </a:p>
          </p:txBody>
        </p:sp>
        <p:sp>
          <p:nvSpPr>
            <p:cNvPr id="30734" name="AutoShape 13"/>
            <p:cNvSpPr>
              <a:spLocks noChangeArrowheads="1"/>
            </p:cNvSpPr>
            <p:nvPr/>
          </p:nvSpPr>
          <p:spPr bwMode="auto">
            <a:xfrm>
              <a:off x="7329" y="1725"/>
              <a:ext cx="684" cy="342"/>
            </a:xfrm>
            <a:prstGeom prst="wedgeRectCallout">
              <a:avLst>
                <a:gd name="adj1" fmla="val -154782"/>
                <a:gd name="adj2" fmla="val 178949"/>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右缩进</a:t>
              </a:r>
              <a:endParaRPr lang="zh-CN" altLang="en-US" sz="1800">
                <a:solidFill>
                  <a:schemeClr val="tx1"/>
                </a:solidFill>
              </a:endParaRPr>
            </a:p>
          </p:txBody>
        </p:sp>
        <p:sp>
          <p:nvSpPr>
            <p:cNvPr id="30735" name="AutoShape 14"/>
            <p:cNvSpPr>
              <a:spLocks noChangeArrowheads="1"/>
            </p:cNvSpPr>
            <p:nvPr/>
          </p:nvSpPr>
          <p:spPr bwMode="auto">
            <a:xfrm>
              <a:off x="1743" y="1668"/>
              <a:ext cx="690" cy="342"/>
            </a:xfrm>
            <a:prstGeom prst="wedgeRectCallout">
              <a:avLst>
                <a:gd name="adj1" fmla="val 119856"/>
                <a:gd name="adj2" fmla="val 190644"/>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左缩进</a:t>
              </a:r>
              <a:endParaRPr lang="zh-CN" altLang="en-US" sz="1800">
                <a:solidFill>
                  <a:schemeClr val="tx1"/>
                </a:solidFill>
              </a:endParaRPr>
            </a:p>
          </p:txBody>
        </p:sp>
        <p:sp>
          <p:nvSpPr>
            <p:cNvPr id="30736" name="AutoShape 15"/>
            <p:cNvSpPr>
              <a:spLocks noChangeArrowheads="1"/>
            </p:cNvSpPr>
            <p:nvPr/>
          </p:nvSpPr>
          <p:spPr bwMode="auto">
            <a:xfrm>
              <a:off x="3852" y="1953"/>
              <a:ext cx="855" cy="363"/>
            </a:xfrm>
            <a:prstGeom prst="wedgeRectCallout">
              <a:avLst>
                <a:gd name="adj1" fmla="val -114093"/>
                <a:gd name="adj2" fmla="val 137329"/>
              </a:avLst>
            </a:prstGeom>
            <a:solidFill>
              <a:srgbClr val="FFFFCC"/>
            </a:solidFill>
            <a:ln w="9525">
              <a:solidFill>
                <a:srgbClr val="FF3399"/>
              </a:solidFill>
              <a:miter lim="800000"/>
            </a:ln>
          </p:spPr>
          <p:txBody>
            <a:bodyPr lIns="0" tIns="0" rIns="0" bIns="0"/>
            <a:lstStyle/>
            <a:p>
              <a:pPr algn="ctr"/>
              <a:r>
                <a:rPr lang="zh-CN" altLang="en-US" sz="1800">
                  <a:solidFill>
                    <a:schemeClr val="tx1"/>
                  </a:solidFill>
                </a:rPr>
                <a:t>首行缩进</a:t>
              </a:r>
              <a:endParaRPr lang="zh-CN" altLang="en-US" sz="1800">
                <a:solidFill>
                  <a:schemeClr val="tx1"/>
                </a:solidFill>
              </a:endParaRPr>
            </a:p>
          </p:txBody>
        </p:sp>
        <p:sp>
          <p:nvSpPr>
            <p:cNvPr id="30737" name="AutoShape 16"/>
            <p:cNvSpPr>
              <a:spLocks noChangeArrowheads="1"/>
            </p:cNvSpPr>
            <p:nvPr/>
          </p:nvSpPr>
          <p:spPr bwMode="auto">
            <a:xfrm>
              <a:off x="7272" y="3036"/>
              <a:ext cx="1197" cy="342"/>
            </a:xfrm>
            <a:prstGeom prst="wedgeRectCallout">
              <a:avLst>
                <a:gd name="adj1" fmla="val -78486"/>
                <a:gd name="adj2" fmla="val -171347"/>
              </a:avLst>
            </a:prstGeom>
            <a:solidFill>
              <a:srgbClr val="FFFFCC"/>
            </a:solidFill>
            <a:ln w="9525">
              <a:solidFill>
                <a:srgbClr val="FF3399"/>
              </a:solidFill>
              <a:miter lim="800000"/>
            </a:ln>
          </p:spPr>
          <p:txBody>
            <a:bodyPr lIns="0" tIns="0" rIns="0" bIns="0"/>
            <a:lstStyle/>
            <a:p>
              <a:pPr algn="ctr"/>
              <a:endParaRPr lang="en-US" altLang="zh-CN" sz="1600"/>
            </a:p>
            <a:p>
              <a:pPr algn="ctr"/>
              <a:r>
                <a:rPr lang="zh-CN" altLang="en-US" sz="1600">
                  <a:solidFill>
                    <a:schemeClr val="tx1"/>
                  </a:solidFill>
                </a:rPr>
                <a:t>正文区右边界</a:t>
              </a:r>
              <a:endParaRPr lang="zh-CN" altLang="en-US" sz="1600">
                <a:solidFill>
                  <a:schemeClr val="tx1"/>
                </a:solidFill>
              </a:endParaRPr>
            </a:p>
          </p:txBody>
        </p:sp>
        <p:sp>
          <p:nvSpPr>
            <p:cNvPr id="30738" name="AutoShape 17"/>
            <p:cNvSpPr>
              <a:spLocks noChangeArrowheads="1"/>
            </p:cNvSpPr>
            <p:nvPr/>
          </p:nvSpPr>
          <p:spPr bwMode="auto">
            <a:xfrm>
              <a:off x="1800" y="3036"/>
              <a:ext cx="1254" cy="342"/>
            </a:xfrm>
            <a:prstGeom prst="wedgeRectCallout">
              <a:avLst>
                <a:gd name="adj1" fmla="val 23685"/>
                <a:gd name="adj2" fmla="val -166958"/>
              </a:avLst>
            </a:prstGeom>
            <a:solidFill>
              <a:srgbClr val="FFFFCC"/>
            </a:solidFill>
            <a:ln w="9525">
              <a:solidFill>
                <a:srgbClr val="FF3399"/>
              </a:solidFill>
              <a:miter lim="800000"/>
            </a:ln>
          </p:spPr>
          <p:txBody>
            <a:bodyPr lIns="0" tIns="0" rIns="0" bIns="0"/>
            <a:lstStyle/>
            <a:p>
              <a:pPr algn="ctr"/>
              <a:endParaRPr lang="en-US" altLang="zh-CN" sz="1600"/>
            </a:p>
            <a:p>
              <a:pPr algn="ctr"/>
              <a:r>
                <a:rPr lang="zh-CN" altLang="en-US" sz="1600">
                  <a:solidFill>
                    <a:schemeClr val="tx1"/>
                  </a:solidFill>
                </a:rPr>
                <a:t>正文区左边界</a:t>
              </a:r>
              <a:endParaRPr lang="zh-CN" altLang="en-US" sz="1600">
                <a:solidFill>
                  <a:schemeClr val="tx1"/>
                </a:solidFill>
              </a:endParaRPr>
            </a:p>
          </p:txBody>
        </p:sp>
        <p:sp>
          <p:nvSpPr>
            <p:cNvPr id="30739" name="Line 18"/>
            <p:cNvSpPr>
              <a:spLocks noChangeShapeType="1"/>
            </p:cNvSpPr>
            <p:nvPr/>
          </p:nvSpPr>
          <p:spPr bwMode="auto">
            <a:xfrm>
              <a:off x="6339" y="2409"/>
              <a:ext cx="0" cy="68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40" name="Line 19"/>
            <p:cNvSpPr>
              <a:spLocks noChangeShapeType="1"/>
            </p:cNvSpPr>
            <p:nvPr/>
          </p:nvSpPr>
          <p:spPr bwMode="auto">
            <a:xfrm>
              <a:off x="3144" y="2409"/>
              <a:ext cx="0" cy="68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41" name="Line 20"/>
            <p:cNvSpPr>
              <a:spLocks noChangeShapeType="1"/>
            </p:cNvSpPr>
            <p:nvPr/>
          </p:nvSpPr>
          <p:spPr bwMode="auto">
            <a:xfrm flipV="1">
              <a:off x="3153" y="2685"/>
              <a:ext cx="246" cy="6"/>
            </a:xfrm>
            <a:prstGeom prst="line">
              <a:avLst/>
            </a:prstGeom>
            <a:noFill/>
            <a:ln w="6350">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2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灯片编号占位符 2"/>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2" name="日期占位符 1"/>
          <p:cNvSpPr>
            <a:spLocks noGrp="1"/>
          </p:cNvSpPr>
          <p:nvPr>
            <p:ph type="dt" sz="half" idx="10"/>
          </p:nvPr>
        </p:nvSpPr>
        <p:spPr/>
        <p:txBody>
          <a:bodyPr/>
          <a:lstStyle/>
          <a:p>
            <a:pPr>
              <a:defRPr/>
            </a:pPr>
            <a:fld id="{F7D14C4B-5FC2-4FD0-B41F-1E5718BE888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8" name="Rectangle 3"/>
          <p:cNvSpPr>
            <a:spLocks noChangeArrowheads="1"/>
          </p:cNvSpPr>
          <p:nvPr/>
        </p:nvSpPr>
        <p:spPr bwMode="auto">
          <a:xfrm>
            <a:off x="71438" y="766763"/>
            <a:ext cx="3240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ts val="600"/>
              </a:spcBef>
              <a:spcAft>
                <a:spcPts val="600"/>
              </a:spcAft>
            </a:pPr>
            <a:r>
              <a:rPr lang="zh-CN" altLang="en-US" sz="2400">
                <a:solidFill>
                  <a:srgbClr val="C00000"/>
                </a:solidFill>
                <a:latin typeface="华文中宋" panose="02010600040101010101" pitchFamily="2" charset="-122"/>
                <a:ea typeface="华文中宋" panose="02010600040101010101" pitchFamily="2" charset="-122"/>
              </a:rPr>
              <a:t>段落格式化操作：</a:t>
            </a:r>
            <a:endParaRPr lang="en-US" altLang="zh-CN" sz="2400">
              <a:solidFill>
                <a:srgbClr val="C00000"/>
              </a:solidFill>
              <a:latin typeface="华文中宋" panose="02010600040101010101" pitchFamily="2" charset="-122"/>
              <a:ea typeface="华文中宋" panose="02010600040101010101" pitchFamily="2" charset="-122"/>
            </a:endParaRPr>
          </a:p>
        </p:txBody>
      </p:sp>
      <p:sp>
        <p:nvSpPr>
          <p:cNvPr id="26630" name="TextBox 2"/>
          <p:cNvSpPr txBox="1">
            <a:spLocks noChangeArrowheads="1"/>
          </p:cNvSpPr>
          <p:nvPr/>
        </p:nvSpPr>
        <p:spPr bwMode="auto">
          <a:xfrm>
            <a:off x="215900" y="1290638"/>
            <a:ext cx="4356100"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spcBef>
                <a:spcPts val="0"/>
              </a:spcBef>
              <a:buFontTx/>
              <a:buBlip>
                <a:blip r:embed="rId1"/>
              </a:buBlip>
              <a:defRPr/>
            </a:pPr>
            <a:r>
              <a:rPr lang="zh-CN" altLang="zh-CN" dirty="0" smtClean="0">
                <a:solidFill>
                  <a:srgbClr val="FF0000"/>
                </a:solidFill>
                <a:latin typeface="+mn-ea"/>
                <a:ea typeface="+mn-ea"/>
              </a:rPr>
              <a:t>方法</a:t>
            </a:r>
            <a:r>
              <a:rPr lang="en-US" altLang="zh-CN" dirty="0" smtClean="0">
                <a:solidFill>
                  <a:srgbClr val="FF0000"/>
                </a:solidFill>
                <a:latin typeface="+mn-ea"/>
                <a:ea typeface="+mn-ea"/>
              </a:rPr>
              <a:t>1</a:t>
            </a:r>
            <a:r>
              <a:rPr lang="zh-CN" altLang="zh-CN" dirty="0" smtClean="0">
                <a:solidFill>
                  <a:srgbClr val="FF0000"/>
                </a:solidFill>
                <a:latin typeface="+mn-ea"/>
                <a:ea typeface="+mn-ea"/>
              </a:rPr>
              <a:t>：</a:t>
            </a:r>
            <a:r>
              <a:rPr lang="zh-CN" altLang="zh-CN" b="0" dirty="0" smtClean="0">
                <a:solidFill>
                  <a:schemeClr val="tx1"/>
                </a:solidFill>
                <a:latin typeface="+mn-ea"/>
                <a:ea typeface="+mn-ea"/>
              </a:rPr>
              <a:t>光标放置需要设置的段落任意位置，选定段落后右击鼠标，在弹出的快捷菜单中选择“段落”选项，从而进入“段落”对话框。</a:t>
            </a:r>
            <a:endParaRPr lang="en-US" altLang="zh-CN" b="0" dirty="0" smtClean="0">
              <a:solidFill>
                <a:schemeClr val="tx1"/>
              </a:solidFill>
              <a:latin typeface="+mn-ea"/>
              <a:ea typeface="+mn-ea"/>
            </a:endParaRPr>
          </a:p>
          <a:p>
            <a:pPr>
              <a:lnSpc>
                <a:spcPct val="150000"/>
              </a:lnSpc>
              <a:spcBef>
                <a:spcPts val="0"/>
              </a:spcBef>
              <a:buFontTx/>
              <a:buBlip>
                <a:blip r:embed="rId1"/>
              </a:buBlip>
              <a:defRPr/>
            </a:pPr>
            <a:r>
              <a:rPr lang="zh-CN" altLang="en-US" dirty="0" smtClean="0">
                <a:solidFill>
                  <a:srgbClr val="FF0000"/>
                </a:solidFill>
                <a:latin typeface="+mn-ea"/>
                <a:ea typeface="+mn-ea"/>
              </a:rPr>
              <a:t>方法</a:t>
            </a:r>
            <a:r>
              <a:rPr lang="en-US" altLang="zh-CN" dirty="0" smtClean="0">
                <a:solidFill>
                  <a:srgbClr val="FF0000"/>
                </a:solidFill>
                <a:latin typeface="+mn-ea"/>
                <a:ea typeface="+mn-ea"/>
              </a:rPr>
              <a:t>2</a:t>
            </a:r>
            <a:r>
              <a:rPr lang="zh-CN" altLang="en-US" dirty="0" smtClean="0">
                <a:solidFill>
                  <a:srgbClr val="FF0000"/>
                </a:solidFill>
                <a:latin typeface="+mn-ea"/>
                <a:ea typeface="+mn-ea"/>
              </a:rPr>
              <a:t>：</a:t>
            </a:r>
            <a:r>
              <a:rPr lang="zh-CN" altLang="zh-CN" b="0" dirty="0" smtClean="0">
                <a:solidFill>
                  <a:schemeClr val="tx1"/>
                </a:solidFill>
                <a:latin typeface="+mn-ea"/>
                <a:ea typeface="+mn-ea"/>
              </a:rPr>
              <a:t>单击“开始”选项卡中的“段落”功能组右下侧下拉按钮。在弹出的“段落”对话框中即可进行相应的段落格式设置。</a:t>
            </a:r>
            <a:endParaRPr lang="zh-CN" altLang="en-US" b="0" dirty="0" smtClean="0">
              <a:solidFill>
                <a:schemeClr val="tx1"/>
              </a:solidFill>
              <a:latin typeface="+mn-ea"/>
              <a:ea typeface="+mn-ea"/>
            </a:endParaRPr>
          </a:p>
        </p:txBody>
      </p:sp>
      <p:sp>
        <p:nvSpPr>
          <p:cNvPr id="7" name="TextBox 6"/>
          <p:cNvSpPr txBox="1"/>
          <p:nvPr/>
        </p:nvSpPr>
        <p:spPr>
          <a:xfrm>
            <a:off x="6227763" y="6156325"/>
            <a:ext cx="1765300" cy="368300"/>
          </a:xfrm>
          <a:prstGeom prst="rect">
            <a:avLst/>
          </a:prstGeom>
          <a:noFill/>
        </p:spPr>
        <p:txBody>
          <a:bodyPr>
            <a:spAutoFit/>
          </a:bodyPr>
          <a:lstStyle/>
          <a:p>
            <a:pPr>
              <a:defRPr/>
            </a:pPr>
            <a:r>
              <a:rPr lang="zh-CN" altLang="en-US" sz="1800" dirty="0">
                <a:solidFill>
                  <a:srgbClr val="0000FF"/>
                </a:solidFill>
                <a:latin typeface="+mn-ea"/>
                <a:ea typeface="+mn-ea"/>
              </a:rPr>
              <a:t>段落对话框</a:t>
            </a:r>
            <a:endParaRPr lang="zh-CN" altLang="en-US" sz="1800" dirty="0">
              <a:solidFill>
                <a:srgbClr val="0000FF"/>
              </a:solidFill>
              <a:latin typeface="+mn-ea"/>
              <a:ea typeface="+mn-ea"/>
            </a:endParaRPr>
          </a:p>
        </p:txBody>
      </p:sp>
      <p:pic>
        <p:nvPicPr>
          <p:cNvPr id="31752"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966788"/>
            <a:ext cx="4333875" cy="518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FB69DFEF-236E-4FA9-A068-40E790831DE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7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987425"/>
            <a:ext cx="9109075" cy="461963"/>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4.3】 </a:t>
            </a:r>
            <a:r>
              <a:rPr lang="zh-CN" altLang="en-US" sz="2400" dirty="0">
                <a:solidFill>
                  <a:srgbClr val="008000"/>
                </a:solidFill>
                <a:latin typeface="+mn-ea"/>
                <a:ea typeface="+mn-ea"/>
              </a:rPr>
              <a:t>对于</a:t>
            </a:r>
            <a:r>
              <a:rPr lang="zh-CN" altLang="zh-CN" sz="2400" dirty="0">
                <a:solidFill>
                  <a:srgbClr val="008000"/>
                </a:solidFill>
                <a:latin typeface="+mn-ea"/>
                <a:ea typeface="+mn-ea"/>
              </a:rPr>
              <a:t>“</a:t>
            </a:r>
            <a:r>
              <a:rPr lang="en-US" altLang="zh-CN" sz="2400" dirty="0" smtClean="0">
                <a:solidFill>
                  <a:srgbClr val="008000"/>
                </a:solidFill>
                <a:latin typeface="+mn-ea"/>
                <a:ea typeface="+mn-ea"/>
              </a:rPr>
              <a:t>w2.docx</a:t>
            </a:r>
            <a:r>
              <a:rPr lang="zh-CN" altLang="zh-CN" sz="2400" dirty="0">
                <a:solidFill>
                  <a:srgbClr val="008000"/>
                </a:solidFill>
                <a:latin typeface="+mn-ea"/>
                <a:ea typeface="+mn-ea"/>
              </a:rPr>
              <a:t>”文档</a:t>
            </a:r>
            <a:r>
              <a:rPr lang="zh-CN" altLang="en-US" sz="2400" dirty="0">
                <a:solidFill>
                  <a:srgbClr val="008000"/>
                </a:solidFill>
                <a:latin typeface="+mn-ea"/>
                <a:ea typeface="+mn-ea"/>
              </a:rPr>
              <a:t>，</a:t>
            </a:r>
            <a:r>
              <a:rPr lang="zh-CN" altLang="zh-CN" sz="2400" dirty="0">
                <a:solidFill>
                  <a:srgbClr val="008000"/>
                </a:solidFill>
                <a:latin typeface="+mn-ea"/>
                <a:ea typeface="+mn-ea"/>
              </a:rPr>
              <a:t>设置</a:t>
            </a:r>
            <a:r>
              <a:rPr lang="zh-CN" altLang="en-US" sz="2400" dirty="0">
                <a:solidFill>
                  <a:srgbClr val="008000"/>
                </a:solidFill>
                <a:latin typeface="+mn-ea"/>
                <a:ea typeface="+mn-ea"/>
              </a:rPr>
              <a:t>如下段落</a:t>
            </a:r>
            <a:r>
              <a:rPr lang="zh-CN" altLang="zh-CN" sz="2400" dirty="0">
                <a:solidFill>
                  <a:srgbClr val="008000"/>
                </a:solidFill>
                <a:latin typeface="+mn-ea"/>
                <a:ea typeface="+mn-ea"/>
              </a:rPr>
              <a:t>格式</a:t>
            </a:r>
            <a:r>
              <a:rPr lang="zh-CN" altLang="en-US" sz="2400" dirty="0">
                <a:solidFill>
                  <a:srgbClr val="008000"/>
                </a:solidFill>
                <a:latin typeface="+mn-ea"/>
                <a:ea typeface="+mn-ea"/>
              </a:rPr>
              <a:t>：</a:t>
            </a:r>
            <a:endParaRPr lang="zh-CN" altLang="en-US" sz="2400" dirty="0">
              <a:solidFill>
                <a:srgbClr val="008000"/>
              </a:solidFill>
              <a:latin typeface="+mn-ea"/>
              <a:ea typeface="+mn-ea"/>
            </a:endParaRPr>
          </a:p>
        </p:txBody>
      </p:sp>
      <p:sp>
        <p:nvSpPr>
          <p:cNvPr id="32773" name="Rectangle 2"/>
          <p:cNvSpPr>
            <a:spLocks noChangeArrowheads="1"/>
          </p:cNvSpPr>
          <p:nvPr/>
        </p:nvSpPr>
        <p:spPr bwMode="auto">
          <a:xfrm>
            <a:off x="0" y="44450"/>
            <a:ext cx="9144000" cy="900113"/>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段落格式化应用实例</a:t>
            </a:r>
            <a:endParaRPr lang="zh-CN" altLang="en-US" sz="3600">
              <a:solidFill>
                <a:srgbClr val="C00000"/>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07950" y="1520825"/>
            <a:ext cx="5111750" cy="3216275"/>
          </a:xfrm>
          <a:prstGeom prst="rect">
            <a:avLst/>
          </a:prstGeom>
          <a:noFill/>
        </p:spPr>
        <p:txBody>
          <a:bodyPr>
            <a:spAutoFit/>
          </a:bodyPr>
          <a:lstStyle/>
          <a:p>
            <a:pPr marL="457200" indent="-457200">
              <a:buClr>
                <a:srgbClr val="FF6600"/>
              </a:buClr>
              <a:buFont typeface="+mj-ea"/>
              <a:buAutoNum type="circleNumDbPlain"/>
              <a:defRPr/>
            </a:pPr>
            <a:r>
              <a:rPr lang="zh-CN" altLang="en-US" b="0" dirty="0">
                <a:solidFill>
                  <a:schemeClr val="tx1"/>
                </a:solidFill>
                <a:latin typeface="+mn-ea"/>
                <a:ea typeface="+mn-ea"/>
              </a:rPr>
              <a:t>在“</a:t>
            </a:r>
            <a:r>
              <a:rPr lang="en-US" altLang="zh-CN" b="0" dirty="0" smtClean="0">
                <a:solidFill>
                  <a:schemeClr val="tx1"/>
                </a:solidFill>
                <a:latin typeface="+mn-ea"/>
                <a:ea typeface="+mn-ea"/>
              </a:rPr>
              <a:t>w2.docx</a:t>
            </a:r>
            <a:r>
              <a:rPr lang="zh-CN" altLang="en-US" b="0" dirty="0">
                <a:solidFill>
                  <a:schemeClr val="tx1"/>
                </a:solidFill>
                <a:latin typeface="+mn-ea"/>
                <a:ea typeface="+mn-ea"/>
              </a:rPr>
              <a:t>”中，</a:t>
            </a:r>
            <a:r>
              <a:rPr lang="zh-CN" altLang="zh-CN" b="0" dirty="0">
                <a:solidFill>
                  <a:schemeClr val="tx1"/>
                </a:solidFill>
                <a:latin typeface="+mn-ea"/>
                <a:ea typeface="+mn-ea"/>
              </a:rPr>
              <a:t>选定文</a:t>
            </a:r>
            <a:r>
              <a:rPr lang="zh-CN" altLang="en-US" b="0" dirty="0">
                <a:solidFill>
                  <a:schemeClr val="tx1"/>
                </a:solidFill>
                <a:latin typeface="+mn-ea"/>
                <a:ea typeface="+mn-ea"/>
              </a:rPr>
              <a:t>本</a:t>
            </a:r>
            <a:r>
              <a:rPr lang="zh-CN" altLang="zh-CN" b="0" dirty="0">
                <a:solidFill>
                  <a:schemeClr val="tx1"/>
                </a:solidFill>
                <a:latin typeface="+mn-ea"/>
                <a:ea typeface="+mn-ea"/>
              </a:rPr>
              <a:t>标题段落， </a:t>
            </a:r>
            <a:r>
              <a:rPr lang="zh-CN" altLang="en-US" b="0" dirty="0">
                <a:solidFill>
                  <a:schemeClr val="tx1"/>
                </a:solidFill>
                <a:latin typeface="+mn-ea"/>
                <a:ea typeface="+mn-ea"/>
              </a:rPr>
              <a:t>设置 </a:t>
            </a:r>
            <a:r>
              <a:rPr lang="zh-CN" altLang="zh-CN" b="0" dirty="0">
                <a:solidFill>
                  <a:schemeClr val="tx1"/>
                </a:solidFill>
                <a:latin typeface="+mn-ea"/>
                <a:ea typeface="+mn-ea"/>
              </a:rPr>
              <a:t>“云计算”</a:t>
            </a:r>
            <a:r>
              <a:rPr lang="zh-CN" altLang="en-US" dirty="0">
                <a:solidFill>
                  <a:srgbClr val="0000FF"/>
                </a:solidFill>
                <a:latin typeface="+mn-ea"/>
                <a:ea typeface="+mn-ea"/>
              </a:rPr>
              <a:t>标题</a:t>
            </a:r>
            <a:r>
              <a:rPr lang="zh-CN" altLang="zh-CN" dirty="0">
                <a:solidFill>
                  <a:srgbClr val="0000FF"/>
                </a:solidFill>
                <a:latin typeface="+mn-ea"/>
                <a:ea typeface="+mn-ea"/>
              </a:rPr>
              <a:t>居中</a:t>
            </a:r>
            <a:r>
              <a:rPr lang="zh-CN" altLang="en-US" dirty="0">
                <a:solidFill>
                  <a:schemeClr val="tx1"/>
                </a:solidFill>
                <a:latin typeface="+mn-ea"/>
                <a:ea typeface="+mn-ea"/>
              </a:rPr>
              <a:t>；</a:t>
            </a:r>
            <a:endParaRPr lang="en-US" altLang="zh-CN"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b="0" dirty="0">
                <a:solidFill>
                  <a:schemeClr val="tx1"/>
                </a:solidFill>
                <a:latin typeface="+mn-ea"/>
                <a:ea typeface="+mn-ea"/>
              </a:rPr>
              <a:t>将光标定位在正文的第</a:t>
            </a:r>
            <a:r>
              <a:rPr lang="en-US" altLang="zh-CN" b="0" dirty="0">
                <a:solidFill>
                  <a:schemeClr val="tx1"/>
                </a:solidFill>
                <a:latin typeface="+mn-ea"/>
                <a:ea typeface="+mn-ea"/>
              </a:rPr>
              <a:t>1</a:t>
            </a:r>
            <a:r>
              <a:rPr lang="zh-CN" altLang="zh-CN" b="0" dirty="0">
                <a:solidFill>
                  <a:schemeClr val="tx1"/>
                </a:solidFill>
                <a:latin typeface="+mn-ea"/>
                <a:ea typeface="+mn-ea"/>
              </a:rPr>
              <a:t>个段落，设置</a:t>
            </a:r>
            <a:r>
              <a:rPr lang="zh-CN" altLang="en-US" dirty="0">
                <a:solidFill>
                  <a:srgbClr val="0000FF"/>
                </a:solidFill>
                <a:latin typeface="+mn-ea"/>
                <a:ea typeface="+mn-ea"/>
              </a:rPr>
              <a:t>左右缩</a:t>
            </a:r>
            <a:r>
              <a:rPr lang="zh-CN" altLang="zh-CN" dirty="0">
                <a:solidFill>
                  <a:srgbClr val="0000FF"/>
                </a:solidFill>
                <a:latin typeface="+mn-ea"/>
                <a:ea typeface="+mn-ea"/>
              </a:rPr>
              <a:t>进</a:t>
            </a:r>
            <a:r>
              <a:rPr lang="zh-CN" altLang="en-US" dirty="0">
                <a:solidFill>
                  <a:srgbClr val="0000FF"/>
                </a:solidFill>
                <a:latin typeface="+mn-ea"/>
                <a:ea typeface="+mn-ea"/>
              </a:rPr>
              <a:t>各</a:t>
            </a:r>
            <a:r>
              <a:rPr lang="en-US" altLang="zh-CN" dirty="0">
                <a:solidFill>
                  <a:srgbClr val="0000FF"/>
                </a:solidFill>
                <a:latin typeface="+mn-ea"/>
                <a:ea typeface="+mn-ea"/>
              </a:rPr>
              <a:t>3</a:t>
            </a:r>
            <a:r>
              <a:rPr lang="zh-CN" altLang="en-US" dirty="0">
                <a:solidFill>
                  <a:srgbClr val="0000FF"/>
                </a:solidFill>
                <a:latin typeface="+mn-ea"/>
                <a:ea typeface="+mn-ea"/>
              </a:rPr>
              <a:t>个</a:t>
            </a:r>
            <a:r>
              <a:rPr lang="zh-CN" altLang="zh-CN" dirty="0">
                <a:solidFill>
                  <a:srgbClr val="0000FF"/>
                </a:solidFill>
                <a:latin typeface="+mn-ea"/>
                <a:ea typeface="+mn-ea"/>
              </a:rPr>
              <a:t>字符</a:t>
            </a:r>
            <a:r>
              <a:rPr lang="zh-CN" altLang="zh-CN" b="0" dirty="0">
                <a:solidFill>
                  <a:schemeClr val="tx1"/>
                </a:solidFill>
                <a:latin typeface="+mn-ea"/>
                <a:ea typeface="+mn-ea"/>
              </a:rPr>
              <a:t>；设置缩进的“特殊格式”栏目为</a:t>
            </a:r>
            <a:r>
              <a:rPr lang="zh-CN" altLang="zh-CN" dirty="0">
                <a:solidFill>
                  <a:srgbClr val="0000FF"/>
                </a:solidFill>
                <a:latin typeface="+mn-ea"/>
                <a:ea typeface="+mn-ea"/>
              </a:rPr>
              <a:t>首行缩进</a:t>
            </a:r>
            <a:r>
              <a:rPr lang="zh-CN" altLang="zh-CN" b="0" dirty="0">
                <a:solidFill>
                  <a:schemeClr val="tx1"/>
                </a:solidFill>
                <a:latin typeface="+mn-ea"/>
                <a:ea typeface="+mn-ea"/>
              </a:rPr>
              <a:t>，并将</a:t>
            </a:r>
            <a:r>
              <a:rPr lang="zh-CN" altLang="zh-CN" dirty="0">
                <a:solidFill>
                  <a:srgbClr val="0000FF"/>
                </a:solidFill>
                <a:latin typeface="+mn-ea"/>
                <a:ea typeface="+mn-ea"/>
              </a:rPr>
              <a:t>“磅值”</a:t>
            </a:r>
            <a:r>
              <a:rPr lang="zh-CN" altLang="zh-CN" b="0" dirty="0">
                <a:solidFill>
                  <a:schemeClr val="tx1"/>
                </a:solidFill>
                <a:latin typeface="+mn-ea"/>
                <a:ea typeface="+mn-ea"/>
              </a:rPr>
              <a:t>栏目设为</a:t>
            </a:r>
            <a:r>
              <a:rPr lang="en-US" altLang="zh-CN" dirty="0">
                <a:solidFill>
                  <a:srgbClr val="0000FF"/>
                </a:solidFill>
                <a:latin typeface="+mn-ea"/>
                <a:ea typeface="+mn-ea"/>
              </a:rPr>
              <a:t>1</a:t>
            </a:r>
            <a:r>
              <a:rPr lang="zh-CN" altLang="zh-CN" dirty="0">
                <a:solidFill>
                  <a:srgbClr val="0000FF"/>
                </a:solidFill>
                <a:latin typeface="+mn-ea"/>
                <a:ea typeface="+mn-ea"/>
              </a:rPr>
              <a:t>字符</a:t>
            </a:r>
            <a:r>
              <a:rPr lang="zh-CN" altLang="zh-CN" b="0" dirty="0">
                <a:solidFill>
                  <a:schemeClr val="tx1"/>
                </a:solidFill>
                <a:latin typeface="+mn-ea"/>
                <a:ea typeface="+mn-ea"/>
              </a:rPr>
              <a:t>；将 “间距选项”的“段前”和“段后”栏目分别设置为</a:t>
            </a:r>
            <a:r>
              <a:rPr lang="en-US" altLang="zh-CN" dirty="0">
                <a:solidFill>
                  <a:srgbClr val="0000FF"/>
                </a:solidFill>
                <a:latin typeface="+mn-ea"/>
                <a:ea typeface="+mn-ea"/>
              </a:rPr>
              <a:t>0.5</a:t>
            </a:r>
            <a:r>
              <a:rPr lang="zh-CN" altLang="zh-CN" dirty="0">
                <a:solidFill>
                  <a:srgbClr val="0000FF"/>
                </a:solidFill>
                <a:latin typeface="+mn-ea"/>
                <a:ea typeface="+mn-ea"/>
              </a:rPr>
              <a:t>行</a:t>
            </a:r>
            <a:r>
              <a:rPr lang="zh-CN" altLang="zh-CN" dirty="0">
                <a:solidFill>
                  <a:schemeClr val="tx1"/>
                </a:solidFill>
                <a:latin typeface="+mn-ea"/>
                <a:ea typeface="+mn-ea"/>
              </a:rPr>
              <a:t>，</a:t>
            </a:r>
            <a:r>
              <a:rPr lang="zh-CN" altLang="zh-CN" b="0" dirty="0">
                <a:solidFill>
                  <a:schemeClr val="tx1"/>
                </a:solidFill>
                <a:latin typeface="+mn-ea"/>
                <a:ea typeface="+mn-ea"/>
              </a:rPr>
              <a:t>“行距”栏目设置为</a:t>
            </a:r>
            <a:r>
              <a:rPr lang="en-US" altLang="zh-CN" dirty="0">
                <a:solidFill>
                  <a:srgbClr val="0000FF"/>
                </a:solidFill>
                <a:latin typeface="+mn-ea"/>
                <a:ea typeface="+mn-ea"/>
              </a:rPr>
              <a:t>1.5</a:t>
            </a:r>
            <a:r>
              <a:rPr lang="zh-CN" altLang="zh-CN" dirty="0">
                <a:solidFill>
                  <a:srgbClr val="0000FF"/>
                </a:solidFill>
                <a:latin typeface="+mn-ea"/>
                <a:ea typeface="+mn-ea"/>
              </a:rPr>
              <a:t>倍行距</a:t>
            </a:r>
            <a:r>
              <a:rPr lang="zh-CN" altLang="en-US" dirty="0">
                <a:solidFill>
                  <a:schemeClr val="tx1"/>
                </a:solidFill>
                <a:latin typeface="+mn-ea"/>
                <a:ea typeface="+mn-ea"/>
              </a:rPr>
              <a:t>；</a:t>
            </a:r>
            <a:endParaRPr lang="en-US" altLang="zh-CN" dirty="0">
              <a:solidFill>
                <a:schemeClr val="tx1"/>
              </a:solidFill>
              <a:latin typeface="+mn-ea"/>
              <a:ea typeface="+mn-ea"/>
            </a:endParaRPr>
          </a:p>
        </p:txBody>
      </p:sp>
      <p:sp>
        <p:nvSpPr>
          <p:cNvPr id="2" name="TextBox 1"/>
          <p:cNvSpPr txBox="1"/>
          <p:nvPr/>
        </p:nvSpPr>
        <p:spPr>
          <a:xfrm>
            <a:off x="71438" y="4652963"/>
            <a:ext cx="9037637" cy="1862137"/>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chemeClr val="tx1"/>
                </a:solidFill>
                <a:latin typeface="+mn-ea"/>
                <a:ea typeface="+mn-ea"/>
              </a:rPr>
              <a:t> </a:t>
            </a:r>
            <a:r>
              <a:rPr lang="zh-CN" altLang="zh-CN" b="0" dirty="0">
                <a:solidFill>
                  <a:schemeClr val="tx1"/>
                </a:solidFill>
                <a:latin typeface="+mn-ea"/>
                <a:ea typeface="+mn-ea"/>
              </a:rPr>
              <a:t>将光标定位在正文的第</a:t>
            </a:r>
            <a:r>
              <a:rPr lang="en-US" altLang="zh-CN" b="0" dirty="0">
                <a:solidFill>
                  <a:schemeClr val="tx1"/>
                </a:solidFill>
                <a:latin typeface="+mn-ea"/>
                <a:ea typeface="+mn-ea"/>
              </a:rPr>
              <a:t>2</a:t>
            </a:r>
            <a:r>
              <a:rPr lang="zh-CN" altLang="zh-CN" b="0" dirty="0">
                <a:solidFill>
                  <a:schemeClr val="tx1"/>
                </a:solidFill>
                <a:latin typeface="+mn-ea"/>
                <a:ea typeface="+mn-ea"/>
              </a:rPr>
              <a:t>个段落，在“边框和底纹”对话框中，选择“边框”选项卡中的</a:t>
            </a:r>
            <a:r>
              <a:rPr lang="zh-CN" altLang="zh-CN" dirty="0">
                <a:solidFill>
                  <a:srgbClr val="0000FF"/>
                </a:solidFill>
                <a:latin typeface="+mn-ea"/>
                <a:ea typeface="+mn-ea"/>
              </a:rPr>
              <a:t>“方框”，宽度为</a:t>
            </a:r>
            <a:r>
              <a:rPr lang="en-US" altLang="zh-CN" dirty="0">
                <a:solidFill>
                  <a:srgbClr val="0000FF"/>
                </a:solidFill>
                <a:latin typeface="+mn-ea"/>
                <a:ea typeface="+mn-ea"/>
              </a:rPr>
              <a:t>1.5</a:t>
            </a:r>
            <a:r>
              <a:rPr lang="zh-CN" altLang="zh-CN" dirty="0">
                <a:solidFill>
                  <a:srgbClr val="0000FF"/>
                </a:solidFill>
                <a:latin typeface="+mn-ea"/>
                <a:ea typeface="+mn-ea"/>
              </a:rPr>
              <a:t>磅</a:t>
            </a:r>
            <a:r>
              <a:rPr lang="zh-CN" altLang="zh-CN" b="0" dirty="0">
                <a:solidFill>
                  <a:schemeClr val="tx1"/>
                </a:solidFill>
                <a:latin typeface="+mn-ea"/>
                <a:ea typeface="+mn-ea"/>
              </a:rPr>
              <a:t>，应用于“段落”；然后切换至“底纹”选项卡，</a:t>
            </a:r>
            <a:r>
              <a:rPr lang="zh-CN" altLang="zh-CN" dirty="0">
                <a:solidFill>
                  <a:srgbClr val="0000FF"/>
                </a:solidFill>
                <a:latin typeface="+mn-ea"/>
                <a:ea typeface="+mn-ea"/>
              </a:rPr>
              <a:t>填充颜色设为“浅绿色”</a:t>
            </a:r>
            <a:r>
              <a:rPr lang="zh-CN" altLang="zh-CN" b="0" dirty="0">
                <a:solidFill>
                  <a:schemeClr val="tx1"/>
                </a:solidFill>
                <a:latin typeface="+mn-ea"/>
                <a:ea typeface="+mn-ea"/>
              </a:rPr>
              <a:t>，应用于“段落”</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startAt="3"/>
              <a:defRPr/>
            </a:pPr>
            <a:r>
              <a:rPr lang="zh-CN" altLang="zh-CN" b="0" dirty="0">
                <a:solidFill>
                  <a:schemeClr val="tx1"/>
                </a:solidFill>
                <a:latin typeface="+mn-ea"/>
                <a:ea typeface="+mn-ea"/>
              </a:rPr>
              <a:t>所有设置完成后，</a:t>
            </a:r>
            <a:r>
              <a:rPr lang="zh-CN" altLang="en-US" b="0" dirty="0" smtClean="0">
                <a:solidFill>
                  <a:schemeClr val="tx1"/>
                </a:solidFill>
                <a:latin typeface="+mn-ea"/>
                <a:ea typeface="+mn-ea"/>
              </a:rPr>
              <a:t>文件另存为</a:t>
            </a:r>
            <a:r>
              <a:rPr lang="zh-CN" altLang="en-US" dirty="0">
                <a:solidFill>
                  <a:schemeClr val="tx1"/>
                </a:solidFill>
                <a:latin typeface="+mn-ea"/>
                <a:ea typeface="+mn-ea"/>
              </a:rPr>
              <a:t>“</a:t>
            </a:r>
            <a:r>
              <a:rPr lang="en-US" altLang="zh-CN" dirty="0" smtClean="0">
                <a:solidFill>
                  <a:schemeClr val="tx1"/>
                </a:solidFill>
                <a:latin typeface="+mn-ea"/>
                <a:ea typeface="+mn-ea"/>
              </a:rPr>
              <a:t>w3.docx</a:t>
            </a:r>
            <a:r>
              <a:rPr lang="zh-CN" altLang="en-US" dirty="0">
                <a:solidFill>
                  <a:schemeClr val="tx1"/>
                </a:solidFill>
                <a:latin typeface="+mn-ea"/>
                <a:ea typeface="+mn-ea"/>
              </a:rPr>
              <a:t>”</a:t>
            </a:r>
            <a:r>
              <a:rPr lang="zh-CN" altLang="en-US" b="0" dirty="0">
                <a:solidFill>
                  <a:schemeClr val="tx1"/>
                </a:solidFill>
                <a:latin typeface="+mn-ea"/>
                <a:ea typeface="+mn-ea"/>
              </a:rPr>
              <a:t>。</a:t>
            </a:r>
            <a:endParaRPr lang="zh-CN" altLang="en-US" b="0" dirty="0">
              <a:solidFill>
                <a:schemeClr val="tx1"/>
              </a:solidFill>
              <a:latin typeface="+mn-ea"/>
              <a:ea typeface="+mn-ea"/>
            </a:endParaRPr>
          </a:p>
        </p:txBody>
      </p:sp>
      <p:pic>
        <p:nvPicPr>
          <p:cNvPr id="3277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19700" y="1520825"/>
            <a:ext cx="3673475"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pPr>
              <a:defRPr/>
            </a:pPr>
            <a:fld id="{19AC1592-6EE1-4BAD-B0F5-FD9F310C4CD2}"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79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796" name="Rectangle 3"/>
          <p:cNvSpPr>
            <a:spLocks noChangeArrowheads="1"/>
          </p:cNvSpPr>
          <p:nvPr/>
        </p:nvSpPr>
        <p:spPr bwMode="auto">
          <a:xfrm>
            <a:off x="71438" y="739775"/>
            <a:ext cx="3240087"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3"/>
            </a:pPr>
            <a:r>
              <a:rPr lang="zh-CN" altLang="en-US" sz="2800">
                <a:solidFill>
                  <a:srgbClr val="C00000"/>
                </a:solidFill>
                <a:latin typeface="宋体" panose="02010600030101010101" pitchFamily="2" charset="-122"/>
              </a:rPr>
              <a:t>页面格式化</a:t>
            </a:r>
            <a:endParaRPr lang="en-US" altLang="zh-CN" sz="28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07950" y="1268413"/>
            <a:ext cx="9072563"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a:solidFill>
                  <a:srgbClr val="FF0000"/>
                </a:solidFill>
                <a:latin typeface="+mn-ea"/>
              </a:rPr>
              <a:t>页面格式设置：</a:t>
            </a:r>
            <a:r>
              <a:rPr lang="zh-CN" altLang="zh-CN" sz="2200" kern="0" dirty="0">
                <a:latin typeface="+mn-ea"/>
              </a:rPr>
              <a:t>一是，</a:t>
            </a:r>
            <a:r>
              <a:rPr lang="zh-CN" altLang="zh-CN" sz="2200" kern="0" dirty="0" smtClean="0">
                <a:latin typeface="+mn-ea"/>
              </a:rPr>
              <a:t>打印输出</a:t>
            </a:r>
            <a:r>
              <a:rPr lang="zh-CN" altLang="en-US" sz="2200" kern="0" dirty="0">
                <a:latin typeface="+mn-ea"/>
              </a:rPr>
              <a:t>时的</a:t>
            </a:r>
            <a:r>
              <a:rPr lang="zh-CN" altLang="zh-CN" sz="2200" kern="0" dirty="0" smtClean="0">
                <a:latin typeface="+mn-ea"/>
              </a:rPr>
              <a:t>纸张</a:t>
            </a:r>
            <a:r>
              <a:rPr lang="zh-CN" altLang="zh-CN" sz="2200" kern="0" dirty="0">
                <a:latin typeface="+mn-ea"/>
              </a:rPr>
              <a:t>大小、纸张方向、页边距的设置；二是</a:t>
            </a:r>
            <a:r>
              <a:rPr lang="zh-CN" altLang="zh-CN" sz="2200" kern="0" dirty="0" smtClean="0">
                <a:latin typeface="+mn-ea"/>
              </a:rPr>
              <a:t>，丰富</a:t>
            </a:r>
            <a:r>
              <a:rPr lang="zh-CN" altLang="zh-CN" sz="2200" kern="0" dirty="0">
                <a:latin typeface="+mn-ea"/>
              </a:rPr>
              <a:t>页面</a:t>
            </a:r>
            <a:r>
              <a:rPr lang="zh-CN" altLang="zh-CN" sz="2200" kern="0" dirty="0" smtClean="0">
                <a:latin typeface="+mn-ea"/>
              </a:rPr>
              <a:t>效果的</a:t>
            </a:r>
            <a:r>
              <a:rPr lang="zh-CN" altLang="zh-CN" sz="2200" kern="0" dirty="0">
                <a:latin typeface="+mn-ea"/>
              </a:rPr>
              <a:t>页面背景、页面边框、页面颜色的设置；三是，页面编排需要考虑的页眉、页脚、页码的</a:t>
            </a:r>
            <a:r>
              <a:rPr lang="zh-CN" altLang="zh-CN" sz="2200" kern="0" dirty="0" smtClean="0">
                <a:latin typeface="+mn-ea"/>
              </a:rPr>
              <a:t>设置。</a:t>
            </a:r>
            <a:endParaRPr lang="zh-CN" altLang="en-US" sz="2200" kern="0" dirty="0">
              <a:latin typeface="+mn-ea"/>
            </a:endParaRPr>
          </a:p>
        </p:txBody>
      </p:sp>
      <p:sp>
        <p:nvSpPr>
          <p:cNvPr id="25" name="Rectangle 3"/>
          <p:cNvSpPr txBox="1">
            <a:spLocks noChangeArrowheads="1"/>
          </p:cNvSpPr>
          <p:nvPr/>
        </p:nvSpPr>
        <p:spPr bwMode="auto">
          <a:xfrm>
            <a:off x="107950" y="2744788"/>
            <a:ext cx="53641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lnSpc>
                <a:spcPct val="150000"/>
              </a:lnSpc>
              <a:spcBef>
                <a:spcPts val="0"/>
              </a:spcBef>
              <a:spcAft>
                <a:spcPts val="0"/>
              </a:spcAft>
              <a:buFont typeface="Arial" panose="020B0604020202020204" pitchFamily="34" charset="0"/>
              <a:buBlip>
                <a:blip r:embed="rId1"/>
              </a:buBlip>
              <a:defRPr/>
            </a:pPr>
            <a:r>
              <a:rPr lang="zh-CN" altLang="en-US" sz="2200" kern="0" dirty="0" smtClean="0">
                <a:solidFill>
                  <a:srgbClr val="FF0000"/>
                </a:solidFill>
                <a:latin typeface="+mn-ea"/>
              </a:rPr>
              <a:t>纸张</a:t>
            </a:r>
            <a:r>
              <a:rPr lang="zh-CN" altLang="en-US" sz="2200" kern="0" dirty="0">
                <a:solidFill>
                  <a:srgbClr val="FF0000"/>
                </a:solidFill>
                <a:latin typeface="+mn-ea"/>
              </a:rPr>
              <a:t>大小和页边距决定了正文区的大小</a:t>
            </a:r>
            <a:r>
              <a:rPr lang="zh-CN" altLang="en-US" sz="2200" kern="0" dirty="0" smtClean="0">
                <a:solidFill>
                  <a:srgbClr val="FF0000"/>
                </a:solidFill>
                <a:latin typeface="+mn-ea"/>
              </a:rPr>
              <a:t>：</a:t>
            </a:r>
            <a:endParaRPr lang="en-US" altLang="zh-CN" sz="2200" kern="0" dirty="0" smtClean="0">
              <a:latin typeface="+mn-ea"/>
            </a:endParaRPr>
          </a:p>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latin typeface="+mn-ea"/>
              </a:rPr>
              <a:t>  正文</a:t>
            </a:r>
            <a:r>
              <a:rPr lang="zh-CN" altLang="en-US" sz="2200" kern="0" dirty="0">
                <a:latin typeface="+mn-ea"/>
              </a:rPr>
              <a:t>区宽度＝纸张宽度</a:t>
            </a:r>
            <a:r>
              <a:rPr lang="en-US" altLang="zh-CN" sz="2200" kern="0" dirty="0">
                <a:latin typeface="+mn-ea"/>
              </a:rPr>
              <a:t>-</a:t>
            </a:r>
            <a:r>
              <a:rPr lang="zh-CN" altLang="en-US" sz="2200" kern="0" dirty="0">
                <a:latin typeface="+mn-ea"/>
              </a:rPr>
              <a:t>左边距</a:t>
            </a:r>
            <a:r>
              <a:rPr lang="en-US" altLang="zh-CN" sz="2200" kern="0" dirty="0">
                <a:latin typeface="+mn-ea"/>
              </a:rPr>
              <a:t>-</a:t>
            </a:r>
            <a:r>
              <a:rPr lang="zh-CN" altLang="en-US" sz="2200" kern="0" dirty="0">
                <a:latin typeface="+mn-ea"/>
              </a:rPr>
              <a:t>右边</a:t>
            </a:r>
            <a:r>
              <a:rPr lang="zh-CN" altLang="en-US" sz="2200" kern="0" dirty="0" smtClean="0">
                <a:latin typeface="+mn-ea"/>
              </a:rPr>
              <a:t>距</a:t>
            </a:r>
            <a:endParaRPr lang="en-US" altLang="zh-CN" sz="2200" kern="0" dirty="0" smtClean="0">
              <a:latin typeface="+mn-ea"/>
            </a:endParaRPr>
          </a:p>
          <a:p>
            <a:pPr marL="0" indent="0" eaLnBrk="1" hangingPunct="1">
              <a:lnSpc>
                <a:spcPct val="150000"/>
              </a:lnSpc>
              <a:spcBef>
                <a:spcPts val="0"/>
              </a:spcBef>
              <a:spcAft>
                <a:spcPts val="0"/>
              </a:spcAft>
              <a:buFont typeface="Arial" panose="020B0604020202020204" pitchFamily="34" charset="0"/>
              <a:buNone/>
              <a:defRPr/>
            </a:pPr>
            <a:r>
              <a:rPr lang="en-US" altLang="zh-CN" sz="2200" kern="0" dirty="0">
                <a:latin typeface="+mn-ea"/>
              </a:rPr>
              <a:t> </a:t>
            </a:r>
            <a:r>
              <a:rPr lang="en-US" altLang="zh-CN" sz="2200" kern="0" dirty="0" smtClean="0">
                <a:latin typeface="+mn-ea"/>
              </a:rPr>
              <a:t> </a:t>
            </a:r>
            <a:r>
              <a:rPr lang="zh-CN" altLang="en-US" sz="2200" kern="0" dirty="0" smtClean="0">
                <a:latin typeface="+mn-ea"/>
              </a:rPr>
              <a:t>正文</a:t>
            </a:r>
            <a:r>
              <a:rPr lang="zh-CN" altLang="en-US" sz="2200" kern="0" dirty="0">
                <a:latin typeface="+mn-ea"/>
              </a:rPr>
              <a:t>区高度＝纸张高度</a:t>
            </a:r>
            <a:r>
              <a:rPr lang="en-US" altLang="zh-CN" sz="2200" kern="0" dirty="0">
                <a:latin typeface="+mn-ea"/>
              </a:rPr>
              <a:t>-</a:t>
            </a:r>
            <a:r>
              <a:rPr lang="zh-CN" altLang="en-US" sz="2200" kern="0" dirty="0">
                <a:latin typeface="+mn-ea"/>
              </a:rPr>
              <a:t>上边距</a:t>
            </a:r>
            <a:r>
              <a:rPr lang="en-US" altLang="zh-CN" sz="2200" kern="0" dirty="0">
                <a:latin typeface="+mn-ea"/>
              </a:rPr>
              <a:t>-</a:t>
            </a:r>
            <a:r>
              <a:rPr lang="zh-CN" altLang="en-US" sz="2200" kern="0" dirty="0">
                <a:latin typeface="+mn-ea"/>
              </a:rPr>
              <a:t>下边</a:t>
            </a:r>
            <a:r>
              <a:rPr lang="zh-CN" altLang="en-US" sz="2200" kern="0" dirty="0" smtClean="0">
                <a:latin typeface="+mn-ea"/>
              </a:rPr>
              <a:t>距</a:t>
            </a:r>
            <a:endParaRPr lang="zh-CN" altLang="en-US" sz="2200" kern="0" dirty="0">
              <a:latin typeface="+mn-ea"/>
            </a:endParaRPr>
          </a:p>
          <a:p>
            <a:pPr eaLnBrk="1" hangingPunct="1">
              <a:lnSpc>
                <a:spcPct val="150000"/>
              </a:lnSpc>
              <a:spcBef>
                <a:spcPts val="0"/>
              </a:spcBef>
              <a:spcAft>
                <a:spcPts val="0"/>
              </a:spcAft>
              <a:buFont typeface="Arial" panose="020B0604020202020204" pitchFamily="34" charset="0"/>
              <a:buBlip>
                <a:blip r:embed="rId1"/>
              </a:buBlip>
              <a:defRPr/>
            </a:pPr>
            <a:r>
              <a:rPr lang="zh-CN" altLang="zh-CN" sz="2200" kern="0" dirty="0">
                <a:solidFill>
                  <a:srgbClr val="FF0000"/>
                </a:solidFill>
                <a:latin typeface="+mn-ea"/>
              </a:rPr>
              <a:t>页面设置</a:t>
            </a:r>
            <a:r>
              <a:rPr lang="zh-CN" altLang="zh-CN" sz="2200" kern="0" dirty="0" smtClean="0">
                <a:solidFill>
                  <a:srgbClr val="FF0000"/>
                </a:solidFill>
                <a:latin typeface="+mn-ea"/>
              </a:rPr>
              <a:t>操作在</a:t>
            </a:r>
            <a:r>
              <a:rPr lang="zh-CN" altLang="zh-CN" sz="2200" kern="0" dirty="0">
                <a:solidFill>
                  <a:srgbClr val="FF0000"/>
                </a:solidFill>
                <a:latin typeface="+mn-ea"/>
              </a:rPr>
              <a:t>“页面布局”选项卡中进行。操作方法为：</a:t>
            </a:r>
            <a:r>
              <a:rPr lang="zh-CN" altLang="zh-CN" sz="2200" kern="0" dirty="0">
                <a:latin typeface="+mn-ea"/>
              </a:rPr>
              <a:t>单击“页面布局”选项卡，在随之展开的功能区中进行相应选项设置即可</a:t>
            </a:r>
            <a:r>
              <a:rPr lang="zh-CN" altLang="en-US" sz="2200" kern="0" dirty="0">
                <a:latin typeface="+mn-ea"/>
              </a:rPr>
              <a:t>。</a:t>
            </a:r>
            <a:endParaRPr lang="zh-CN" altLang="en-US" sz="2200" kern="0" dirty="0">
              <a:latin typeface="+mn-ea"/>
            </a:endParaRPr>
          </a:p>
        </p:txBody>
      </p:sp>
      <p:pic>
        <p:nvPicPr>
          <p:cNvPr id="33800"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2852738"/>
            <a:ext cx="3121025" cy="356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AutoShape 5"/>
          <p:cNvSpPr>
            <a:spLocks noChangeArrowheads="1"/>
          </p:cNvSpPr>
          <p:nvPr/>
        </p:nvSpPr>
        <p:spPr bwMode="auto">
          <a:xfrm>
            <a:off x="3743325" y="5949950"/>
            <a:ext cx="1655763"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页面布局选项卡</a:t>
            </a:r>
            <a:endParaRPr lang="zh-CN" altLang="en-US" sz="1600" dirty="0">
              <a:solidFill>
                <a:srgbClr val="FF0000"/>
              </a:solidFill>
              <a:latin typeface="+mn-ea"/>
              <a:ea typeface="+mn-ea"/>
            </a:endParaRPr>
          </a:p>
        </p:txBody>
      </p:sp>
      <p:sp>
        <p:nvSpPr>
          <p:cNvPr id="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ECF1FC84-F7F2-4EE8-87D8-9B117E630B2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44450"/>
            <a:ext cx="9144000" cy="6813550"/>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34819" name="Rectangle 2"/>
          <p:cNvSpPr>
            <a:spLocks noGrp="1" noChangeArrowheads="1"/>
          </p:cNvSpPr>
          <p:nvPr>
            <p:ph type="body" idx="4294967295"/>
          </p:nvPr>
        </p:nvSpPr>
        <p:spPr>
          <a:xfrm>
            <a:off x="0" y="0"/>
            <a:ext cx="9144000" cy="6858000"/>
          </a:xfrm>
          <a:ln>
            <a:solidFill>
              <a:schemeClr val="bg1"/>
            </a:solidFill>
            <a:miter lim="800000"/>
          </a:ln>
        </p:spPr>
        <p:txBody>
          <a:bodyPr/>
          <a:lstStyle/>
          <a:p>
            <a:pPr eaLnBrk="1" hangingPunct="1">
              <a:buFontTx/>
              <a:buChar char=" "/>
            </a:pPr>
            <a:endParaRPr lang="zh-CN" altLang="zh-CN" sz="2000" dirty="0" smtClean="0">
              <a:solidFill>
                <a:schemeClr val="bg1"/>
              </a:solidFill>
              <a:latin typeface="宋体" panose="02010600030101010101" pitchFamily="2" charset="-122"/>
              <a:ea typeface="宋体" panose="02010600030101010101" pitchFamily="2" charset="-122"/>
            </a:endParaRPr>
          </a:p>
        </p:txBody>
      </p:sp>
      <p:sp>
        <p:nvSpPr>
          <p:cNvPr id="34820" name="Text Box 3"/>
          <p:cNvSpPr txBox="1">
            <a:spLocks noChangeArrowheads="1"/>
          </p:cNvSpPr>
          <p:nvPr/>
        </p:nvSpPr>
        <p:spPr bwMode="auto">
          <a:xfrm>
            <a:off x="228600" y="3429000"/>
            <a:ext cx="457200" cy="1193800"/>
          </a:xfrm>
          <a:prstGeom prst="rect">
            <a:avLst/>
          </a:prstGeom>
          <a:solidFill>
            <a:srgbClr val="CCECFF"/>
          </a:solidFill>
          <a:ln w="9525">
            <a:solidFill>
              <a:schemeClr val="bg1"/>
            </a:solidFill>
            <a:miter lim="800000"/>
          </a:ln>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lnSpc>
                <a:spcPct val="80000"/>
              </a:lnSpc>
            </a:pPr>
            <a:r>
              <a:rPr lang="zh-CN" altLang="en-US" sz="2000">
                <a:solidFill>
                  <a:schemeClr val="tx1"/>
                </a:solidFill>
              </a:rPr>
              <a:t>纸</a:t>
            </a:r>
            <a:endParaRPr lang="zh-CN" altLang="en-US" sz="2000">
              <a:solidFill>
                <a:schemeClr val="tx1"/>
              </a:solidFill>
            </a:endParaRPr>
          </a:p>
          <a:p>
            <a:pPr algn="just">
              <a:lnSpc>
                <a:spcPct val="80000"/>
              </a:lnSpc>
            </a:pPr>
            <a:r>
              <a:rPr lang="zh-CN" altLang="en-US" sz="2000">
                <a:solidFill>
                  <a:schemeClr val="tx1"/>
                </a:solidFill>
              </a:rPr>
              <a:t>张</a:t>
            </a:r>
            <a:endParaRPr lang="zh-CN" altLang="en-US" sz="2000">
              <a:solidFill>
                <a:schemeClr val="tx1"/>
              </a:solidFill>
            </a:endParaRPr>
          </a:p>
          <a:p>
            <a:pPr algn="just">
              <a:lnSpc>
                <a:spcPct val="80000"/>
              </a:lnSpc>
            </a:pPr>
            <a:r>
              <a:rPr lang="zh-CN" altLang="en-US" sz="2000">
                <a:solidFill>
                  <a:schemeClr val="tx1"/>
                </a:solidFill>
              </a:rPr>
              <a:t>高</a:t>
            </a:r>
            <a:endParaRPr lang="zh-CN" altLang="en-US" sz="2000">
              <a:solidFill>
                <a:schemeClr val="tx1"/>
              </a:solidFill>
            </a:endParaRPr>
          </a:p>
          <a:p>
            <a:pPr algn="just">
              <a:lnSpc>
                <a:spcPct val="80000"/>
              </a:lnSpc>
            </a:pPr>
            <a:r>
              <a:rPr lang="zh-CN" altLang="en-US" sz="2000">
                <a:solidFill>
                  <a:schemeClr val="tx1"/>
                </a:solidFill>
              </a:rPr>
              <a:t>度</a:t>
            </a:r>
            <a:endParaRPr lang="zh-CN" altLang="en-US" sz="2000">
              <a:solidFill>
                <a:schemeClr val="tx1"/>
              </a:solidFill>
            </a:endParaRPr>
          </a:p>
        </p:txBody>
      </p:sp>
      <p:sp>
        <p:nvSpPr>
          <p:cNvPr id="34821" name="Text Box 4"/>
          <p:cNvSpPr txBox="1">
            <a:spLocks noChangeArrowheads="1"/>
          </p:cNvSpPr>
          <p:nvPr/>
        </p:nvSpPr>
        <p:spPr bwMode="auto">
          <a:xfrm>
            <a:off x="3886200" y="76200"/>
            <a:ext cx="1312863" cy="381000"/>
          </a:xfrm>
          <a:prstGeom prst="rect">
            <a:avLst/>
          </a:prstGeom>
          <a:solidFill>
            <a:srgbClr val="CCECFF"/>
          </a:solidFill>
          <a:ln w="9525">
            <a:solidFill>
              <a:schemeClr val="bg1"/>
            </a:solidFill>
            <a:miter lim="800000"/>
          </a:ln>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a:r>
              <a:rPr lang="zh-CN" altLang="en-US" sz="2000">
                <a:solidFill>
                  <a:schemeClr val="tx1"/>
                </a:solidFill>
              </a:rPr>
              <a:t>纸张宽度</a:t>
            </a:r>
            <a:endParaRPr lang="zh-CN" altLang="en-US" sz="2000">
              <a:solidFill>
                <a:schemeClr val="tx1"/>
              </a:solidFill>
            </a:endParaRPr>
          </a:p>
        </p:txBody>
      </p:sp>
      <p:sp>
        <p:nvSpPr>
          <p:cNvPr id="34822" name="Text Box 5"/>
          <p:cNvSpPr txBox="1">
            <a:spLocks noChangeArrowheads="1"/>
          </p:cNvSpPr>
          <p:nvPr/>
        </p:nvSpPr>
        <p:spPr bwMode="auto">
          <a:xfrm>
            <a:off x="1333500" y="1016000"/>
            <a:ext cx="6577013" cy="5842000"/>
          </a:xfrm>
          <a:prstGeom prst="rect">
            <a:avLst/>
          </a:prstGeom>
          <a:solidFill>
            <a:srgbClr val="EAEAEA"/>
          </a:solidFill>
          <a:ln w="9525">
            <a:solidFill>
              <a:schemeClr val="bg1"/>
            </a:solidFill>
            <a:miter lim="800000"/>
          </a:ln>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r>
              <a:rPr lang="en-US" altLang="zh-CN" sz="2000">
                <a:solidFill>
                  <a:schemeClr val="tx1"/>
                </a:solidFill>
              </a:rPr>
              <a:t>                                    </a:t>
            </a:r>
            <a:r>
              <a:rPr lang="zh-CN" altLang="en-US" sz="2000">
                <a:solidFill>
                  <a:schemeClr val="tx1"/>
                </a:solidFill>
              </a:rPr>
              <a:t>上边距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r>
              <a:rPr lang="zh-CN" altLang="en-US" sz="2000">
                <a:solidFill>
                  <a:schemeClr val="tx1"/>
                </a:solidFill>
              </a:rPr>
              <a:t>   左边距                                                                       右边距</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r>
              <a:rPr lang="zh-CN" altLang="en-US" sz="2000">
                <a:solidFill>
                  <a:schemeClr val="tx1"/>
                </a:solidFill>
              </a:rPr>
              <a:t>       </a:t>
            </a:r>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endParaRPr lang="zh-CN" altLang="en-US" sz="2000">
              <a:solidFill>
                <a:schemeClr val="tx1"/>
              </a:solidFill>
            </a:endParaRPr>
          </a:p>
          <a:p>
            <a:pPr algn="just"/>
            <a:r>
              <a:rPr lang="zh-CN" altLang="en-US" sz="2000">
                <a:solidFill>
                  <a:schemeClr val="tx1"/>
                </a:solidFill>
              </a:rPr>
              <a:t>                                   下边距</a:t>
            </a:r>
            <a:endParaRPr lang="zh-CN" altLang="en-US" sz="2000">
              <a:solidFill>
                <a:schemeClr val="tx1"/>
              </a:solidFill>
            </a:endParaRPr>
          </a:p>
        </p:txBody>
      </p:sp>
      <p:sp>
        <p:nvSpPr>
          <p:cNvPr id="34823" name="AutoShape 6"/>
          <p:cNvSpPr/>
          <p:nvPr/>
        </p:nvSpPr>
        <p:spPr bwMode="auto">
          <a:xfrm rot="5358811" flipV="1">
            <a:off x="4366419" y="-2520156"/>
            <a:ext cx="508000" cy="6577012"/>
          </a:xfrm>
          <a:prstGeom prst="leftBrace">
            <a:avLst>
              <a:gd name="adj1" fmla="val 107891"/>
              <a:gd name="adj2" fmla="val 48458"/>
            </a:avLst>
          </a:prstGeom>
          <a:noFill/>
          <a:ln w="28575" cap="rnd">
            <a:solidFill>
              <a:schemeClr val="bg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4" name="AutoShape 7"/>
          <p:cNvSpPr/>
          <p:nvPr/>
        </p:nvSpPr>
        <p:spPr bwMode="auto">
          <a:xfrm>
            <a:off x="762000" y="1016000"/>
            <a:ext cx="571500" cy="5842000"/>
          </a:xfrm>
          <a:prstGeom prst="leftBrace">
            <a:avLst>
              <a:gd name="adj1" fmla="val 85185"/>
              <a:gd name="adj2" fmla="val 50667"/>
            </a:avLst>
          </a:prstGeom>
          <a:noFill/>
          <a:ln w="28575" cap="rnd">
            <a:solidFill>
              <a:schemeClr val="bg1"/>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25" name="Rectangle 8"/>
          <p:cNvSpPr>
            <a:spLocks noChangeArrowheads="1"/>
          </p:cNvSpPr>
          <p:nvPr/>
        </p:nvSpPr>
        <p:spPr bwMode="auto">
          <a:xfrm>
            <a:off x="2763838" y="2286000"/>
            <a:ext cx="3716337" cy="3556000"/>
          </a:xfrm>
          <a:prstGeom prst="rect">
            <a:avLst/>
          </a:prstGeom>
          <a:solidFill>
            <a:srgbClr val="FFFFFF"/>
          </a:solidFill>
          <a:ln w="9525">
            <a:solidFill>
              <a:srgbClr val="0000FF"/>
            </a:solidFill>
            <a:miter lim="800000"/>
          </a:ln>
        </p:spPr>
        <p:txBody>
          <a:bodyPr/>
          <a:lstStyle/>
          <a:p>
            <a:pPr algn="just"/>
            <a:r>
              <a:rPr lang="en-US" altLang="zh-CN" sz="2000"/>
              <a:t>          </a:t>
            </a:r>
            <a:endParaRPr lang="en-US" altLang="zh-CN" sz="2000"/>
          </a:p>
          <a:p>
            <a:pPr algn="just"/>
            <a:r>
              <a:rPr lang="en-US" altLang="zh-CN" sz="2000"/>
              <a:t>              </a:t>
            </a:r>
            <a:r>
              <a:rPr lang="zh-CN" altLang="en-US" sz="2000"/>
              <a:t>正文宽度</a:t>
            </a:r>
            <a:endParaRPr lang="zh-CN" altLang="en-US" sz="2000"/>
          </a:p>
          <a:p>
            <a:pPr algn="just">
              <a:lnSpc>
                <a:spcPct val="80000"/>
              </a:lnSpc>
            </a:pPr>
            <a:r>
              <a:rPr lang="zh-CN" altLang="en-US" sz="2000"/>
              <a:t>  </a:t>
            </a:r>
            <a:endParaRPr lang="zh-CN" altLang="en-US" sz="2000"/>
          </a:p>
          <a:p>
            <a:pPr algn="just">
              <a:lnSpc>
                <a:spcPct val="80000"/>
              </a:lnSpc>
            </a:pPr>
            <a:endParaRPr lang="zh-CN" altLang="en-US" sz="2000"/>
          </a:p>
          <a:p>
            <a:pPr algn="just">
              <a:lnSpc>
                <a:spcPct val="80000"/>
              </a:lnSpc>
            </a:pPr>
            <a:r>
              <a:rPr lang="zh-CN" altLang="en-US" sz="2000"/>
              <a:t>   正</a:t>
            </a:r>
            <a:endParaRPr lang="zh-CN" altLang="en-US" sz="2000"/>
          </a:p>
          <a:p>
            <a:pPr algn="just">
              <a:lnSpc>
                <a:spcPct val="80000"/>
              </a:lnSpc>
            </a:pPr>
            <a:r>
              <a:rPr lang="zh-CN" altLang="en-US" sz="2000"/>
              <a:t>   文</a:t>
            </a:r>
            <a:endParaRPr lang="zh-CN" altLang="en-US" sz="2000"/>
          </a:p>
          <a:p>
            <a:pPr algn="just">
              <a:lnSpc>
                <a:spcPct val="80000"/>
              </a:lnSpc>
            </a:pPr>
            <a:r>
              <a:rPr lang="zh-CN" altLang="en-US" sz="2000"/>
              <a:t>   高</a:t>
            </a:r>
            <a:endParaRPr lang="zh-CN" altLang="en-US" sz="2000"/>
          </a:p>
          <a:p>
            <a:pPr algn="just">
              <a:lnSpc>
                <a:spcPct val="80000"/>
              </a:lnSpc>
            </a:pPr>
            <a:r>
              <a:rPr lang="zh-CN" altLang="en-US" sz="2000"/>
              <a:t>   度 </a:t>
            </a:r>
            <a:endParaRPr lang="zh-CN" altLang="en-US" sz="2000"/>
          </a:p>
        </p:txBody>
      </p:sp>
      <p:sp>
        <p:nvSpPr>
          <p:cNvPr id="34826" name="Rectangle 9"/>
          <p:cNvSpPr>
            <a:spLocks noChangeArrowheads="1"/>
          </p:cNvSpPr>
          <p:nvPr/>
        </p:nvSpPr>
        <p:spPr bwMode="auto">
          <a:xfrm>
            <a:off x="2763838" y="5588000"/>
            <a:ext cx="3716337" cy="508000"/>
          </a:xfrm>
          <a:prstGeom prst="rect">
            <a:avLst/>
          </a:prstGeom>
          <a:solidFill>
            <a:srgbClr val="B2B2B2"/>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7" name="Rectangle 10"/>
          <p:cNvSpPr>
            <a:spLocks noChangeArrowheads="1"/>
          </p:cNvSpPr>
          <p:nvPr/>
        </p:nvSpPr>
        <p:spPr bwMode="auto">
          <a:xfrm>
            <a:off x="2763838" y="1778000"/>
            <a:ext cx="3716337" cy="508000"/>
          </a:xfrm>
          <a:prstGeom prst="rect">
            <a:avLst/>
          </a:prstGeom>
          <a:solidFill>
            <a:srgbClr val="B2B2B2"/>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8" name="Line 11"/>
          <p:cNvSpPr>
            <a:spLocks noChangeShapeType="1"/>
          </p:cNvSpPr>
          <p:nvPr/>
        </p:nvSpPr>
        <p:spPr bwMode="auto">
          <a:xfrm>
            <a:off x="4478338" y="5588000"/>
            <a:ext cx="0" cy="1270000"/>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29" name="Line 12"/>
          <p:cNvSpPr>
            <a:spLocks noChangeShapeType="1"/>
          </p:cNvSpPr>
          <p:nvPr/>
        </p:nvSpPr>
        <p:spPr bwMode="auto">
          <a:xfrm flipH="1">
            <a:off x="6446838" y="3505200"/>
            <a:ext cx="1430337" cy="0"/>
          </a:xfrm>
          <a:prstGeom prst="line">
            <a:avLst/>
          </a:prstGeom>
          <a:noFill/>
          <a:ln w="28575">
            <a:solidFill>
              <a:srgbClr val="FF505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34830" name="Line 13"/>
          <p:cNvSpPr>
            <a:spLocks noChangeShapeType="1"/>
          </p:cNvSpPr>
          <p:nvPr/>
        </p:nvSpPr>
        <p:spPr bwMode="auto">
          <a:xfrm flipH="1">
            <a:off x="1328738" y="3505200"/>
            <a:ext cx="1430337" cy="0"/>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31" name="AutoShape 14"/>
          <p:cNvSpPr>
            <a:spLocks noChangeArrowheads="1"/>
          </p:cNvSpPr>
          <p:nvPr/>
        </p:nvSpPr>
        <p:spPr bwMode="auto">
          <a:xfrm>
            <a:off x="8329613" y="928688"/>
            <a:ext cx="723900" cy="442912"/>
          </a:xfrm>
          <a:prstGeom prst="wedgeRectCallout">
            <a:avLst>
              <a:gd name="adj1" fmla="val -399125"/>
              <a:gd name="adj2" fmla="val 189787"/>
            </a:avLst>
          </a:prstGeom>
          <a:solidFill>
            <a:srgbClr val="CCECFF"/>
          </a:solidFill>
          <a:ln w="9525">
            <a:solidFill>
              <a:srgbClr val="FF3300"/>
            </a:solidFill>
            <a:miter lim="800000"/>
          </a:ln>
        </p:spPr>
        <p:txBody>
          <a:bodyPr lIns="0" tIns="0" rIns="0" bIns="0" anchor="ctr"/>
          <a:lstStyle/>
          <a:p>
            <a:pPr algn="ctr"/>
            <a:r>
              <a:rPr lang="zh-CN" altLang="en-US" sz="2000">
                <a:solidFill>
                  <a:srgbClr val="FF6600"/>
                </a:solidFill>
              </a:rPr>
              <a:t>页眉</a:t>
            </a:r>
            <a:endParaRPr lang="zh-CN" altLang="en-US" sz="2000">
              <a:solidFill>
                <a:srgbClr val="FF6600"/>
              </a:solidFill>
            </a:endParaRPr>
          </a:p>
        </p:txBody>
      </p:sp>
      <p:sp>
        <p:nvSpPr>
          <p:cNvPr id="34832" name="AutoShape 15"/>
          <p:cNvSpPr>
            <a:spLocks noChangeArrowheads="1"/>
          </p:cNvSpPr>
          <p:nvPr/>
        </p:nvSpPr>
        <p:spPr bwMode="auto">
          <a:xfrm>
            <a:off x="8420100" y="4572000"/>
            <a:ext cx="723900" cy="533400"/>
          </a:xfrm>
          <a:prstGeom prst="wedgeRectCallout">
            <a:avLst>
              <a:gd name="adj1" fmla="val -381579"/>
              <a:gd name="adj2" fmla="val 189583"/>
            </a:avLst>
          </a:prstGeom>
          <a:solidFill>
            <a:srgbClr val="CCECFF"/>
          </a:solidFill>
          <a:ln w="9525">
            <a:solidFill>
              <a:srgbClr val="FF3300"/>
            </a:solidFill>
            <a:miter lim="800000"/>
          </a:ln>
        </p:spPr>
        <p:txBody>
          <a:bodyPr lIns="0" tIns="0" rIns="0" bIns="0" anchor="ctr"/>
          <a:lstStyle/>
          <a:p>
            <a:pPr algn="ctr"/>
            <a:r>
              <a:rPr lang="zh-CN" altLang="en-US" sz="2000">
                <a:solidFill>
                  <a:srgbClr val="FF6600"/>
                </a:solidFill>
              </a:rPr>
              <a:t>页脚</a:t>
            </a:r>
            <a:endParaRPr lang="zh-CN" altLang="en-US" sz="2000">
              <a:solidFill>
                <a:srgbClr val="FF6600"/>
              </a:solidFill>
            </a:endParaRPr>
          </a:p>
        </p:txBody>
      </p:sp>
      <p:sp>
        <p:nvSpPr>
          <p:cNvPr id="34833" name="AutoShape 16"/>
          <p:cNvSpPr>
            <a:spLocks noChangeArrowheads="1"/>
          </p:cNvSpPr>
          <p:nvPr/>
        </p:nvSpPr>
        <p:spPr bwMode="auto">
          <a:xfrm>
            <a:off x="8058150" y="1763713"/>
            <a:ext cx="1085850" cy="674687"/>
          </a:xfrm>
          <a:prstGeom prst="wedgeRoundRectCallout">
            <a:avLst>
              <a:gd name="adj1" fmla="val -199389"/>
              <a:gd name="adj2" fmla="val 113352"/>
              <a:gd name="adj3" fmla="val 16667"/>
            </a:avLst>
          </a:prstGeom>
          <a:solidFill>
            <a:srgbClr val="CCECFF"/>
          </a:solidFill>
          <a:ln w="9525">
            <a:solidFill>
              <a:srgbClr val="FF3300"/>
            </a:solidFill>
            <a:miter lim="800000"/>
          </a:ln>
        </p:spPr>
        <p:txBody>
          <a:bodyPr lIns="0" tIns="0" rIns="0" bIns="0" anchor="ctr"/>
          <a:lstStyle/>
          <a:p>
            <a:pPr algn="ctr">
              <a:lnSpc>
                <a:spcPct val="88000"/>
              </a:lnSpc>
            </a:pPr>
            <a:r>
              <a:rPr lang="zh-CN" altLang="en-US" sz="2000">
                <a:solidFill>
                  <a:srgbClr val="FF6600"/>
                </a:solidFill>
              </a:rPr>
              <a:t>正文区</a:t>
            </a:r>
            <a:endParaRPr lang="zh-CN" altLang="en-US" sz="2000">
              <a:solidFill>
                <a:srgbClr val="FF6600"/>
              </a:solidFill>
            </a:endParaRPr>
          </a:p>
          <a:p>
            <a:pPr algn="just">
              <a:lnSpc>
                <a:spcPct val="88000"/>
              </a:lnSpc>
            </a:pPr>
            <a:r>
              <a:rPr lang="zh-CN" altLang="en-US" sz="2000">
                <a:solidFill>
                  <a:srgbClr val="FF6600"/>
                </a:solidFill>
              </a:rPr>
              <a:t>  右边界</a:t>
            </a:r>
            <a:endParaRPr lang="zh-CN" altLang="en-US" sz="2000">
              <a:solidFill>
                <a:srgbClr val="FF6600"/>
              </a:solidFill>
            </a:endParaRPr>
          </a:p>
        </p:txBody>
      </p:sp>
      <p:sp>
        <p:nvSpPr>
          <p:cNvPr id="34834" name="AutoShape 17"/>
          <p:cNvSpPr>
            <a:spLocks noChangeArrowheads="1"/>
          </p:cNvSpPr>
          <p:nvPr/>
        </p:nvSpPr>
        <p:spPr bwMode="auto">
          <a:xfrm>
            <a:off x="0" y="742950"/>
            <a:ext cx="966788" cy="628650"/>
          </a:xfrm>
          <a:prstGeom prst="wedgeRoundRectCallout">
            <a:avLst>
              <a:gd name="adj1" fmla="val 233907"/>
              <a:gd name="adj2" fmla="val 167935"/>
              <a:gd name="adj3" fmla="val 16667"/>
            </a:avLst>
          </a:prstGeom>
          <a:solidFill>
            <a:srgbClr val="CCECFF"/>
          </a:solidFill>
          <a:ln w="9525">
            <a:solidFill>
              <a:srgbClr val="FF3300"/>
            </a:solidFill>
            <a:miter lim="800000"/>
          </a:ln>
        </p:spPr>
        <p:txBody>
          <a:bodyPr lIns="0" tIns="0" rIns="0" bIns="0" anchor="ctr"/>
          <a:lstStyle/>
          <a:p>
            <a:pPr algn="ctr">
              <a:lnSpc>
                <a:spcPct val="80000"/>
              </a:lnSpc>
            </a:pPr>
            <a:r>
              <a:rPr lang="zh-CN" altLang="en-US" sz="2000">
                <a:solidFill>
                  <a:srgbClr val="FF6600"/>
                </a:solidFill>
              </a:rPr>
              <a:t>正文区</a:t>
            </a:r>
            <a:endParaRPr lang="zh-CN" altLang="en-US" sz="2000">
              <a:solidFill>
                <a:srgbClr val="FF6600"/>
              </a:solidFill>
            </a:endParaRPr>
          </a:p>
          <a:p>
            <a:pPr algn="ctr">
              <a:lnSpc>
                <a:spcPct val="80000"/>
              </a:lnSpc>
            </a:pPr>
            <a:r>
              <a:rPr lang="zh-CN" altLang="en-US" sz="2000">
                <a:solidFill>
                  <a:srgbClr val="FF6600"/>
                </a:solidFill>
              </a:rPr>
              <a:t>左边界</a:t>
            </a:r>
            <a:endParaRPr lang="zh-CN" altLang="en-US" sz="2000">
              <a:solidFill>
                <a:srgbClr val="FF6600"/>
              </a:solidFill>
            </a:endParaRPr>
          </a:p>
        </p:txBody>
      </p:sp>
      <p:sp>
        <p:nvSpPr>
          <p:cNvPr id="34835" name="Line 18"/>
          <p:cNvSpPr>
            <a:spLocks noChangeShapeType="1"/>
          </p:cNvSpPr>
          <p:nvPr/>
        </p:nvSpPr>
        <p:spPr bwMode="auto">
          <a:xfrm>
            <a:off x="2801938" y="2971800"/>
            <a:ext cx="3716337" cy="0"/>
          </a:xfrm>
          <a:prstGeom prst="line">
            <a:avLst/>
          </a:prstGeom>
          <a:noFill/>
          <a:ln w="9525">
            <a:solidFill>
              <a:srgbClr val="0000FF"/>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4836" name="Line 19"/>
          <p:cNvSpPr>
            <a:spLocks noChangeShapeType="1"/>
          </p:cNvSpPr>
          <p:nvPr/>
        </p:nvSpPr>
        <p:spPr bwMode="auto">
          <a:xfrm>
            <a:off x="4525963" y="1020763"/>
            <a:ext cx="0" cy="1300162"/>
          </a:xfrm>
          <a:prstGeom prst="line">
            <a:avLst/>
          </a:prstGeom>
          <a:noFill/>
          <a:ln w="28575">
            <a:solidFill>
              <a:srgbClr val="FF5050"/>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37" name="Line 20"/>
          <p:cNvSpPr>
            <a:spLocks noChangeShapeType="1"/>
          </p:cNvSpPr>
          <p:nvPr/>
        </p:nvSpPr>
        <p:spPr bwMode="auto">
          <a:xfrm>
            <a:off x="3352800" y="2320925"/>
            <a:ext cx="0" cy="3248025"/>
          </a:xfrm>
          <a:prstGeom prst="line">
            <a:avLst/>
          </a:prstGeom>
          <a:noFill/>
          <a:ln w="9525">
            <a:solidFill>
              <a:srgbClr val="0000FF"/>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34838" name="Text Box 21"/>
          <p:cNvSpPr txBox="1">
            <a:spLocks noChangeArrowheads="1"/>
          </p:cNvSpPr>
          <p:nvPr/>
        </p:nvSpPr>
        <p:spPr bwMode="auto">
          <a:xfrm>
            <a:off x="4197350" y="4497388"/>
            <a:ext cx="1289050" cy="608012"/>
          </a:xfrm>
          <a:prstGeom prst="rect">
            <a:avLst/>
          </a:prstGeom>
          <a:solidFill>
            <a:srgbClr val="FFFFFF"/>
          </a:solidFill>
          <a:ln w="9525">
            <a:solidFill>
              <a:schemeClr val="bg1"/>
            </a:solidFill>
            <a:miter lim="800000"/>
          </a:ln>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just"/>
            <a:r>
              <a:rPr lang="zh-CN" altLang="en-US" sz="2400">
                <a:solidFill>
                  <a:schemeClr val="tx1"/>
                </a:solidFill>
              </a:rPr>
              <a:t>正文区</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F2889A66-8C83-4533-8252-ECF6AD76A8A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843"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Rectangle 3"/>
          <p:cNvSpPr>
            <a:spLocks noChangeArrowheads="1"/>
          </p:cNvSpPr>
          <p:nvPr/>
        </p:nvSpPr>
        <p:spPr bwMode="auto">
          <a:xfrm>
            <a:off x="34925" y="852488"/>
            <a:ext cx="9109075" cy="1568450"/>
          </a:xfrm>
          <a:prstGeom prst="rect">
            <a:avLst/>
          </a:prstGeom>
          <a:noFill/>
          <a:ln>
            <a:noFill/>
          </a:ln>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4.4</a:t>
            </a:r>
            <a:r>
              <a:rPr lang="en-US" altLang="zh-CN" sz="2400" dirty="0">
                <a:solidFill>
                  <a:srgbClr val="C00000"/>
                </a:solidFill>
                <a:latin typeface="+mn-ea"/>
                <a:ea typeface="+mn-ea"/>
              </a:rPr>
              <a:t>】 </a:t>
            </a:r>
            <a:r>
              <a:rPr lang="zh-CN" altLang="en-US" sz="2400" dirty="0">
                <a:solidFill>
                  <a:srgbClr val="008000"/>
                </a:solidFill>
                <a:latin typeface="+mn-ea"/>
                <a:ea typeface="+mn-ea"/>
              </a:rPr>
              <a:t>对于</a:t>
            </a:r>
            <a:r>
              <a:rPr lang="zh-CN" altLang="zh-CN" sz="2400" dirty="0">
                <a:solidFill>
                  <a:srgbClr val="008000"/>
                </a:solidFill>
                <a:latin typeface="+mn-ea"/>
                <a:ea typeface="+mn-ea"/>
              </a:rPr>
              <a:t>“</a:t>
            </a:r>
            <a:r>
              <a:rPr lang="en-US" altLang="zh-CN" sz="2400" dirty="0" smtClean="0">
                <a:solidFill>
                  <a:srgbClr val="008000"/>
                </a:solidFill>
                <a:latin typeface="+mn-ea"/>
                <a:ea typeface="+mn-ea"/>
              </a:rPr>
              <a:t>w3.docx</a:t>
            </a:r>
            <a:r>
              <a:rPr lang="zh-CN" altLang="zh-CN" sz="2400" dirty="0">
                <a:solidFill>
                  <a:srgbClr val="008000"/>
                </a:solidFill>
                <a:latin typeface="+mn-ea"/>
                <a:ea typeface="+mn-ea"/>
              </a:rPr>
              <a:t>”文档</a:t>
            </a:r>
            <a:r>
              <a:rPr lang="zh-CN" altLang="en-US" sz="2400" dirty="0">
                <a:solidFill>
                  <a:srgbClr val="008000"/>
                </a:solidFill>
                <a:latin typeface="+mn-ea"/>
                <a:ea typeface="+mn-ea"/>
              </a:rPr>
              <a:t>，</a:t>
            </a:r>
            <a:r>
              <a:rPr lang="zh-CN" altLang="zh-CN" sz="2400" dirty="0">
                <a:solidFill>
                  <a:srgbClr val="008000"/>
                </a:solidFill>
                <a:latin typeface="+mn-ea"/>
                <a:ea typeface="+mn-ea"/>
              </a:rPr>
              <a:t>进行下述页面设置：上下页边距各为3cm，左右页边距各为3.5cm，页眉和页脚各为1cm高度；在页眉内左对齐加入文字“云计算研讨资料”，在页脚内右侧插入页码（数字格式），起始页码为1</a:t>
            </a:r>
            <a:r>
              <a:rPr lang="zh-CN" altLang="en-US" sz="2400" dirty="0">
                <a:solidFill>
                  <a:srgbClr val="008000"/>
                </a:solidFill>
                <a:latin typeface="+mn-ea"/>
                <a:ea typeface="+mn-ea"/>
              </a:rPr>
              <a:t>：</a:t>
            </a:r>
            <a:endParaRPr lang="zh-CN" altLang="en-US" sz="2400" dirty="0">
              <a:solidFill>
                <a:srgbClr val="008000"/>
              </a:solidFill>
              <a:latin typeface="+mn-ea"/>
              <a:ea typeface="+mn-ea"/>
            </a:endParaRPr>
          </a:p>
        </p:txBody>
      </p:sp>
      <p:sp>
        <p:nvSpPr>
          <p:cNvPr id="35845" name="Rectangle 2"/>
          <p:cNvSpPr>
            <a:spLocks noChangeArrowheads="1"/>
          </p:cNvSpPr>
          <p:nvPr/>
        </p:nvSpPr>
        <p:spPr bwMode="auto">
          <a:xfrm>
            <a:off x="0" y="44450"/>
            <a:ext cx="9144000" cy="77152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页面格式化应用实例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136525" y="2387600"/>
            <a:ext cx="8675688" cy="2878138"/>
          </a:xfrm>
          <a:prstGeom prst="rect">
            <a:avLst/>
          </a:prstGeom>
          <a:noFill/>
        </p:spPr>
        <p:txBody>
          <a:bodyPr>
            <a:spAutoFit/>
          </a:bodyPr>
          <a:lstStyle/>
          <a:p>
            <a:pPr marL="457200" indent="-457200">
              <a:buClr>
                <a:srgbClr val="FF6600"/>
              </a:buClr>
              <a:buFont typeface="+mj-ea"/>
              <a:buAutoNum type="circleNumDbPlain"/>
              <a:defRPr/>
            </a:pPr>
            <a:r>
              <a:rPr lang="zh-CN" altLang="en-US" dirty="0">
                <a:solidFill>
                  <a:srgbClr val="FF0000"/>
                </a:solidFill>
                <a:latin typeface="+mn-ea"/>
                <a:ea typeface="+mn-ea"/>
              </a:rPr>
              <a:t>打开“</a:t>
            </a:r>
            <a:r>
              <a:rPr lang="en-US" altLang="zh-CN" dirty="0" smtClean="0">
                <a:solidFill>
                  <a:srgbClr val="FF0000"/>
                </a:solidFill>
                <a:latin typeface="+mn-ea"/>
                <a:ea typeface="+mn-ea"/>
              </a:rPr>
              <a:t>w3.docx</a:t>
            </a:r>
            <a:r>
              <a:rPr lang="zh-CN" altLang="en-US" dirty="0">
                <a:solidFill>
                  <a:srgbClr val="FF0000"/>
                </a:solidFill>
                <a:latin typeface="+mn-ea"/>
                <a:ea typeface="+mn-ea"/>
              </a:rPr>
              <a:t>”</a:t>
            </a:r>
            <a:r>
              <a:rPr lang="zh-CN" altLang="en-US" b="0" dirty="0">
                <a:solidFill>
                  <a:schemeClr val="tx1"/>
                </a:solidFill>
                <a:latin typeface="+mn-ea"/>
                <a:ea typeface="+mn-ea"/>
              </a:rPr>
              <a:t>，选择</a:t>
            </a:r>
            <a:r>
              <a:rPr lang="zh-CN" altLang="zh-CN" b="0" dirty="0">
                <a:solidFill>
                  <a:schemeClr val="tx1"/>
                </a:solidFill>
                <a:latin typeface="+mn-ea"/>
                <a:ea typeface="+mn-ea"/>
              </a:rPr>
              <a:t>“页面布局”</a:t>
            </a:r>
            <a:r>
              <a:rPr lang="en-US" altLang="zh-CN" b="0" dirty="0">
                <a:solidFill>
                  <a:schemeClr val="tx1"/>
                </a:solidFill>
                <a:latin typeface="+mn-ea"/>
                <a:ea typeface="+mn-ea"/>
              </a:rPr>
              <a:t>/</a:t>
            </a:r>
            <a:r>
              <a:rPr lang="zh-CN" altLang="zh-CN" b="0" dirty="0">
                <a:solidFill>
                  <a:schemeClr val="tx1"/>
                </a:solidFill>
                <a:latin typeface="+mn-ea"/>
                <a:ea typeface="+mn-ea"/>
              </a:rPr>
              <a:t>“页面设置”右下侧下拉按钮，在“页面设置”对话框的“页边距”选项卡中，设置“页边距选项”的上下页边距各为3cm，左右页边距各为3.5cm；在“版式”选项卡中设置 “页眉”和“页脚”值各为1cm；单击“确定”按钮，退出“页面设置对话框”</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57200" indent="-457200">
              <a:spcBef>
                <a:spcPts val="600"/>
              </a:spcBef>
              <a:buClr>
                <a:srgbClr val="FF6600"/>
              </a:buClr>
              <a:buFont typeface="+mj-ea"/>
              <a:buAutoNum type="circleNumDbPlain"/>
              <a:defRPr/>
            </a:pPr>
            <a:r>
              <a:rPr lang="zh-CN" altLang="zh-CN" dirty="0">
                <a:solidFill>
                  <a:srgbClr val="FF0000"/>
                </a:solidFill>
                <a:latin typeface="+mn-ea"/>
                <a:ea typeface="+mn-ea"/>
              </a:rPr>
              <a:t>创建页眉</a:t>
            </a:r>
            <a:r>
              <a:rPr lang="zh-CN" altLang="zh-CN" b="0" dirty="0">
                <a:solidFill>
                  <a:schemeClr val="tx1"/>
                </a:solidFill>
                <a:latin typeface="+mn-ea"/>
                <a:ea typeface="+mn-ea"/>
              </a:rPr>
              <a:t>。切换到 “插入”选项卡，</a:t>
            </a:r>
            <a:r>
              <a:rPr lang="zh-CN" altLang="en-US" b="0" dirty="0">
                <a:solidFill>
                  <a:schemeClr val="tx1"/>
                </a:solidFill>
                <a:latin typeface="+mn-ea"/>
                <a:ea typeface="+mn-ea"/>
              </a:rPr>
              <a:t>单击</a:t>
            </a:r>
            <a:r>
              <a:rPr lang="zh-CN" altLang="zh-CN" b="0" dirty="0">
                <a:solidFill>
                  <a:schemeClr val="tx1"/>
                </a:solidFill>
                <a:latin typeface="+mn-ea"/>
                <a:ea typeface="+mn-ea"/>
              </a:rPr>
              <a:t>“页眉和页脚”</a:t>
            </a:r>
            <a:r>
              <a:rPr lang="en-US" altLang="zh-CN" b="0" dirty="0">
                <a:solidFill>
                  <a:schemeClr val="tx1"/>
                </a:solidFill>
                <a:latin typeface="+mn-ea"/>
                <a:ea typeface="+mn-ea"/>
              </a:rPr>
              <a:t>/</a:t>
            </a:r>
            <a:r>
              <a:rPr lang="zh-CN" altLang="zh-CN" b="0" dirty="0">
                <a:solidFill>
                  <a:schemeClr val="tx1"/>
                </a:solidFill>
                <a:latin typeface="+mn-ea"/>
                <a:ea typeface="+mn-ea"/>
              </a:rPr>
              <a:t>“页眉”按钮，从弹出的菜单中选择页眉格式，输入页眉内容“云计算研讨资料”。</a:t>
            </a:r>
            <a:endParaRPr lang="en-US" altLang="zh-CN" b="0" dirty="0">
              <a:solidFill>
                <a:schemeClr val="tx1"/>
              </a:solidFill>
              <a:latin typeface="+mn-ea"/>
              <a:ea typeface="+mn-ea"/>
            </a:endParaRPr>
          </a:p>
        </p:txBody>
      </p:sp>
      <p:sp>
        <p:nvSpPr>
          <p:cNvPr id="2" name="TextBox 1"/>
          <p:cNvSpPr txBox="1"/>
          <p:nvPr/>
        </p:nvSpPr>
        <p:spPr>
          <a:xfrm>
            <a:off x="71438" y="5229225"/>
            <a:ext cx="9037637" cy="1108075"/>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rgbClr val="FF0000"/>
                </a:solidFill>
                <a:latin typeface="+mn-ea"/>
                <a:ea typeface="+mn-ea"/>
              </a:rPr>
              <a:t>创建页脚</a:t>
            </a:r>
            <a:r>
              <a:rPr lang="zh-CN" altLang="zh-CN" b="0" dirty="0">
                <a:solidFill>
                  <a:schemeClr val="tx1"/>
                </a:solidFill>
                <a:latin typeface="+mn-ea"/>
                <a:ea typeface="+mn-ea"/>
              </a:rPr>
              <a:t>。单击“页眉和页脚工具”选项卡上的“转至页脚”按钮，切换到页脚区中。页脚的设置方法与页眉相同。所有设置完成后，</a:t>
            </a:r>
            <a:r>
              <a:rPr lang="zh-CN" altLang="en-US" dirty="0">
                <a:solidFill>
                  <a:srgbClr val="0000FF"/>
                </a:solidFill>
                <a:latin typeface="+mn-ea"/>
                <a:ea typeface="+mn-ea"/>
              </a:rPr>
              <a:t>文件仍保存在“</a:t>
            </a:r>
            <a:r>
              <a:rPr lang="en-US" altLang="zh-CN" dirty="0" smtClean="0">
                <a:solidFill>
                  <a:srgbClr val="0000FF"/>
                </a:solidFill>
                <a:latin typeface="+mn-ea"/>
                <a:ea typeface="+mn-ea"/>
              </a:rPr>
              <a:t>w3.docx</a:t>
            </a:r>
            <a:r>
              <a:rPr lang="zh-CN" altLang="en-US" dirty="0">
                <a:solidFill>
                  <a:srgbClr val="0000FF"/>
                </a:solidFill>
                <a:latin typeface="+mn-ea"/>
                <a:ea typeface="+mn-ea"/>
              </a:rPr>
              <a:t>”</a:t>
            </a:r>
            <a:r>
              <a:rPr lang="zh-CN" altLang="en-US" dirty="0">
                <a:solidFill>
                  <a:schemeClr val="tx1"/>
                </a:solidFill>
                <a:latin typeface="+mn-ea"/>
                <a:ea typeface="+mn-ea"/>
              </a:rPr>
              <a:t>。</a:t>
            </a:r>
            <a:endParaRPr lang="zh-CN" altLang="en-US"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F173E02D-313A-4BCF-B7B7-22A61D313134}"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86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868" name="Rectangle 2"/>
          <p:cNvSpPr>
            <a:spLocks noChangeArrowheads="1"/>
          </p:cNvSpPr>
          <p:nvPr/>
        </p:nvSpPr>
        <p:spPr bwMode="auto">
          <a:xfrm>
            <a:off x="0" y="44450"/>
            <a:ext cx="9144000" cy="77152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行楷" panose="02010800040101010101" pitchFamily="2" charset="-122"/>
                <a:ea typeface="华文行楷" panose="02010800040101010101" pitchFamily="2" charset="-122"/>
              </a:rPr>
              <a:t>【</a:t>
            </a:r>
            <a:r>
              <a:rPr lang="zh-CN" altLang="en-US" sz="3600" dirty="0" smtClean="0">
                <a:solidFill>
                  <a:srgbClr val="C00000"/>
                </a:solidFill>
                <a:latin typeface="华文行楷" panose="02010800040101010101" pitchFamily="2" charset="-122"/>
                <a:ea typeface="华文行楷" panose="02010800040101010101" pitchFamily="2" charset="-122"/>
              </a:rPr>
              <a:t>例</a:t>
            </a:r>
            <a:r>
              <a:rPr lang="en-US" altLang="zh-CN" sz="3600" dirty="0" smtClean="0">
                <a:solidFill>
                  <a:srgbClr val="C00000"/>
                </a:solidFill>
                <a:latin typeface="华文行楷" panose="02010800040101010101" pitchFamily="2" charset="-122"/>
                <a:ea typeface="华文行楷" panose="02010800040101010101" pitchFamily="2" charset="-122"/>
              </a:rPr>
              <a:t>4.4</a:t>
            </a:r>
            <a:r>
              <a:rPr lang="en-US" altLang="zh-CN" sz="3600" dirty="0">
                <a:solidFill>
                  <a:srgbClr val="C00000"/>
                </a:solidFill>
                <a:latin typeface="华文行楷" panose="02010800040101010101" pitchFamily="2" charset="-122"/>
                <a:ea typeface="华文行楷" panose="02010800040101010101" pitchFamily="2" charset="-122"/>
              </a:rPr>
              <a:t>】 </a:t>
            </a:r>
            <a:r>
              <a:rPr lang="zh-CN" altLang="en-US" sz="3600" dirty="0">
                <a:solidFill>
                  <a:srgbClr val="C00000"/>
                </a:solidFill>
                <a:latin typeface="华文行楷" panose="02010800040101010101" pitchFamily="2" charset="-122"/>
                <a:ea typeface="华文行楷" panose="02010800040101010101" pitchFamily="2" charset="-122"/>
              </a:rPr>
              <a:t>应用实例页面设置效果</a:t>
            </a:r>
            <a:endParaRPr lang="zh-CN" altLang="en-US" sz="3600" dirty="0">
              <a:solidFill>
                <a:srgbClr val="C00000"/>
              </a:solidFill>
              <a:latin typeface="华文行楷" panose="02010800040101010101" pitchFamily="2" charset="-122"/>
              <a:ea typeface="华文行楷" panose="02010800040101010101" pitchFamily="2" charset="-122"/>
            </a:endParaRPr>
          </a:p>
        </p:txBody>
      </p:sp>
      <p:pic>
        <p:nvPicPr>
          <p:cNvPr id="3686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31888" y="815975"/>
            <a:ext cx="6880225"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431800" y="1989138"/>
            <a:ext cx="1655763" cy="431800"/>
          </a:xfrm>
          <a:prstGeom prst="wedgeRectCallout">
            <a:avLst>
              <a:gd name="adj1" fmla="val 68476"/>
              <a:gd name="adj2" fmla="val -16922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页眉设置</a:t>
            </a:r>
            <a:endParaRPr lang="zh-CN" altLang="en-US" sz="1600" dirty="0">
              <a:solidFill>
                <a:srgbClr val="FF0000"/>
              </a:solidFill>
              <a:latin typeface="+mn-ea"/>
              <a:ea typeface="+mn-ea"/>
            </a:endParaRPr>
          </a:p>
        </p:txBody>
      </p:sp>
      <p:sp>
        <p:nvSpPr>
          <p:cNvPr id="10" name="AutoShape 5"/>
          <p:cNvSpPr>
            <a:spLocks noChangeArrowheads="1"/>
          </p:cNvSpPr>
          <p:nvPr/>
        </p:nvSpPr>
        <p:spPr bwMode="auto">
          <a:xfrm>
            <a:off x="323850" y="2889250"/>
            <a:ext cx="1655763" cy="431800"/>
          </a:xfrm>
          <a:prstGeom prst="wedgeRectCallout">
            <a:avLst>
              <a:gd name="adj1" fmla="val 68476"/>
              <a:gd name="adj2" fmla="val -169229"/>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页边距设置</a:t>
            </a:r>
            <a:endParaRPr lang="zh-CN" altLang="en-US" sz="16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E75377CE-5209-451B-BD20-6D988A10E04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891"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892" name="Rectangle 3"/>
          <p:cNvSpPr>
            <a:spLocks noChangeArrowheads="1"/>
          </p:cNvSpPr>
          <p:nvPr/>
        </p:nvSpPr>
        <p:spPr bwMode="auto">
          <a:xfrm>
            <a:off x="71438" y="741363"/>
            <a:ext cx="5664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9" name="Rectangle 3"/>
          <p:cNvSpPr txBox="1">
            <a:spLocks noChangeArrowheads="1"/>
          </p:cNvSpPr>
          <p:nvPr/>
        </p:nvSpPr>
        <p:spPr bwMode="auto">
          <a:xfrm>
            <a:off x="107950" y="1233488"/>
            <a:ext cx="90725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⑴ 首字下沉</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smtClean="0"/>
              <a:t>首字下沉是将段落开头的第一个汉字或字母放大，以悬挂或下沉的方式突出该段落的开始位置。</a:t>
            </a:r>
            <a:r>
              <a:rPr lang="zh-CN" altLang="en-US" sz="2200" b="0" dirty="0" smtClean="0"/>
              <a:t>其</a:t>
            </a:r>
            <a:r>
              <a:rPr lang="zh-CN" altLang="zh-CN" sz="2200" b="0" dirty="0" smtClean="0"/>
              <a:t>本质是将该字符转化为图形。创建首字下沉后，可以像修改任何其他图形元素一样修改下沉的首字。</a:t>
            </a:r>
            <a:endParaRPr lang="zh-CN" altLang="en-US" sz="2200" b="0" kern="0" dirty="0">
              <a:latin typeface="+mn-ea"/>
            </a:endParaRPr>
          </a:p>
        </p:txBody>
      </p:sp>
      <p:sp>
        <p:nvSpPr>
          <p:cNvPr id="25" name="Rectangle 3"/>
          <p:cNvSpPr txBox="1">
            <a:spLocks noChangeArrowheads="1"/>
          </p:cNvSpPr>
          <p:nvPr/>
        </p:nvSpPr>
        <p:spPr bwMode="auto">
          <a:xfrm>
            <a:off x="107950" y="2771775"/>
            <a:ext cx="5364163"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eaLnBrk="1" hangingPunct="1">
              <a:spcBef>
                <a:spcPts val="0"/>
              </a:spcBef>
              <a:spcAft>
                <a:spcPts val="600"/>
              </a:spcAft>
              <a:buFont typeface="Arial" panose="020B0604020202020204" pitchFamily="34" charset="0"/>
              <a:buBlip>
                <a:blip r:embed="rId1"/>
              </a:buBlip>
              <a:defRPr/>
            </a:pPr>
            <a:r>
              <a:rPr lang="zh-CN" altLang="en-US" sz="2200" dirty="0" smtClean="0">
                <a:solidFill>
                  <a:srgbClr val="0000FF"/>
                </a:solidFill>
              </a:rPr>
              <a:t>设置步骤：</a:t>
            </a:r>
            <a:endParaRPr lang="en-US" altLang="zh-CN" sz="2200" dirty="0" smtClean="0">
              <a:solidFill>
                <a:srgbClr val="0000FF"/>
              </a:solidFill>
            </a:endParaRPr>
          </a:p>
          <a:p>
            <a:pPr marL="457200" indent="-457200" eaLnBrk="1" hangingPunct="1">
              <a:spcBef>
                <a:spcPts val="0"/>
              </a:spcBef>
              <a:spcAft>
                <a:spcPts val="600"/>
              </a:spcAft>
              <a:buFont typeface="+mj-ea"/>
              <a:buAutoNum type="circleNumDbPlain"/>
              <a:defRPr/>
            </a:pPr>
            <a:r>
              <a:rPr lang="zh-CN" altLang="zh-CN" sz="2000" b="0" dirty="0" smtClean="0">
                <a:latin typeface="+mn-ea"/>
              </a:rPr>
              <a:t>将</a:t>
            </a:r>
            <a:r>
              <a:rPr lang="zh-CN" altLang="zh-CN" sz="2000" b="0" dirty="0">
                <a:latin typeface="+mn-ea"/>
              </a:rPr>
              <a:t>插入点移到要设置首字下沉的段落，选择</a:t>
            </a:r>
            <a:r>
              <a:rPr lang="zh-CN" altLang="zh-CN" sz="2000" b="0" dirty="0" smtClean="0">
                <a:latin typeface="+mn-ea"/>
              </a:rPr>
              <a:t>“插入”</a:t>
            </a:r>
            <a:r>
              <a:rPr lang="en-US" altLang="zh-CN" sz="2000" b="0" dirty="0" smtClean="0">
                <a:latin typeface="+mn-ea"/>
              </a:rPr>
              <a:t>/</a:t>
            </a:r>
            <a:r>
              <a:rPr lang="zh-CN" altLang="zh-CN" sz="2000" b="0" dirty="0" smtClean="0">
                <a:latin typeface="+mn-ea"/>
              </a:rPr>
              <a:t> </a:t>
            </a:r>
            <a:r>
              <a:rPr lang="zh-CN" altLang="zh-CN" sz="2000" b="0" dirty="0">
                <a:latin typeface="+mn-ea"/>
              </a:rPr>
              <a:t>“文本”功能组</a:t>
            </a:r>
            <a:r>
              <a:rPr lang="zh-CN" altLang="zh-CN" sz="2000" b="0" dirty="0" smtClean="0">
                <a:latin typeface="+mn-ea"/>
              </a:rPr>
              <a:t>中</a:t>
            </a:r>
            <a:r>
              <a:rPr lang="zh-CN" altLang="en-US" sz="2000" b="0" dirty="0" smtClean="0">
                <a:latin typeface="+mn-ea"/>
              </a:rPr>
              <a:t>的</a:t>
            </a:r>
            <a:r>
              <a:rPr lang="zh-CN" altLang="zh-CN" sz="2000" b="0" dirty="0" smtClean="0">
                <a:latin typeface="+mn-ea"/>
              </a:rPr>
              <a:t> “</a:t>
            </a:r>
            <a:r>
              <a:rPr lang="zh-CN" altLang="zh-CN" sz="2000" b="0" dirty="0">
                <a:latin typeface="+mn-ea"/>
              </a:rPr>
              <a:t>首字下沉选项</a:t>
            </a:r>
            <a:r>
              <a:rPr lang="zh-CN" altLang="zh-CN" sz="2000" b="0" dirty="0" smtClean="0">
                <a:latin typeface="+mn-ea"/>
              </a:rPr>
              <a:t>”</a:t>
            </a:r>
            <a:r>
              <a:rPr lang="zh-CN" altLang="en-US" sz="2000" b="0" dirty="0" smtClean="0">
                <a:latin typeface="+mn-ea"/>
              </a:rPr>
              <a:t>；</a:t>
            </a:r>
            <a:endParaRPr lang="en-US" altLang="zh-CN" sz="2000" b="0" dirty="0" smtClean="0">
              <a:latin typeface="+mn-ea"/>
            </a:endParaRPr>
          </a:p>
          <a:p>
            <a:pPr marL="457200" indent="-457200" eaLnBrk="1" hangingPunct="1">
              <a:spcBef>
                <a:spcPts val="0"/>
              </a:spcBef>
              <a:spcAft>
                <a:spcPts val="0"/>
              </a:spcAft>
              <a:buFont typeface="+mj-ea"/>
              <a:buAutoNum type="circleNumDbPlain"/>
              <a:defRPr/>
            </a:pPr>
            <a:r>
              <a:rPr lang="zh-CN" altLang="zh-CN" sz="2000" b="0" dirty="0" smtClean="0">
                <a:latin typeface="+mn-ea"/>
              </a:rPr>
              <a:t>在“首字下沉”</a:t>
            </a:r>
            <a:r>
              <a:rPr lang="zh-CN" altLang="zh-CN" sz="2000" b="0" dirty="0">
                <a:latin typeface="+mn-ea"/>
              </a:rPr>
              <a:t>对话框的“位置”选项区域中选择首字下沉的方式</a:t>
            </a:r>
            <a:r>
              <a:rPr lang="zh-CN" altLang="zh-CN" sz="2000" b="0" dirty="0" smtClean="0">
                <a:latin typeface="+mn-ea"/>
              </a:rPr>
              <a:t>，如</a:t>
            </a:r>
            <a:r>
              <a:rPr lang="zh-CN" altLang="zh-CN" sz="2000" b="0" dirty="0">
                <a:latin typeface="+mn-ea"/>
              </a:rPr>
              <a:t>选择“下沉”，在</a:t>
            </a:r>
            <a:r>
              <a:rPr lang="zh-CN" altLang="zh-CN" sz="2000" b="0" dirty="0" smtClean="0">
                <a:latin typeface="+mn-ea"/>
              </a:rPr>
              <a:t>“字体”列表框</a:t>
            </a:r>
            <a:r>
              <a:rPr lang="zh-CN" altLang="zh-CN" sz="2000" b="0" dirty="0">
                <a:latin typeface="+mn-ea"/>
              </a:rPr>
              <a:t>中选择首字的字体，在“下沉行数”文本框中设置首字所占的行数，在“距正文”文本框中设置首字与正文之间的</a:t>
            </a:r>
            <a:r>
              <a:rPr lang="zh-CN" altLang="zh-CN" sz="2000" b="0" dirty="0" smtClean="0">
                <a:latin typeface="+mn-ea"/>
              </a:rPr>
              <a:t>距离</a:t>
            </a:r>
            <a:r>
              <a:rPr lang="zh-CN" altLang="en-US" sz="2000" b="0" dirty="0" smtClean="0">
                <a:latin typeface="+mn-ea"/>
              </a:rPr>
              <a:t>，</a:t>
            </a:r>
            <a:r>
              <a:rPr lang="zh-CN" altLang="zh-CN" sz="2000" b="0" dirty="0" smtClean="0">
                <a:latin typeface="+mn-ea"/>
              </a:rPr>
              <a:t>单击</a:t>
            </a:r>
            <a:r>
              <a:rPr lang="zh-CN" altLang="zh-CN" sz="2000" b="0" dirty="0">
                <a:latin typeface="+mn-ea"/>
              </a:rPr>
              <a:t>“确定”按钮即可完成首字</a:t>
            </a:r>
            <a:r>
              <a:rPr lang="zh-CN" altLang="zh-CN" sz="2000" b="0" dirty="0" smtClean="0">
                <a:latin typeface="+mn-ea"/>
              </a:rPr>
              <a:t>下沉</a:t>
            </a:r>
            <a:r>
              <a:rPr lang="zh-CN" altLang="en-US" sz="2000" b="0" dirty="0">
                <a:latin typeface="+mn-ea"/>
              </a:rPr>
              <a:t>。</a:t>
            </a:r>
            <a:endParaRPr lang="zh-CN" altLang="en-US" sz="2000" b="0" kern="0" dirty="0">
              <a:latin typeface="+mn-ea"/>
            </a:endParaRPr>
          </a:p>
        </p:txBody>
      </p:sp>
      <p:pic>
        <p:nvPicPr>
          <p:cNvPr id="37896" name="图片 2"/>
          <p:cNvPicPr>
            <a:picLocks noChangeAspect="1" noChangeArrowheads="1"/>
          </p:cNvPicPr>
          <p:nvPr/>
        </p:nvPicPr>
        <p:blipFill>
          <a:blip r:embed="rId2">
            <a:extLst>
              <a:ext uri="{28A0092B-C50C-407E-A947-70E740481C1C}">
                <a14:useLocalDpi xmlns:a14="http://schemas.microsoft.com/office/drawing/2010/main" val="0"/>
              </a:ext>
            </a:extLst>
          </a:blip>
          <a:srcRect t="4083" r="114"/>
          <a:stretch>
            <a:fillRect/>
          </a:stretch>
        </p:blipFill>
        <p:spPr bwMode="auto">
          <a:xfrm>
            <a:off x="5472113" y="2903538"/>
            <a:ext cx="336232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椭圆 38"/>
          <p:cNvSpPr>
            <a:spLocks noChangeArrowheads="1"/>
          </p:cNvSpPr>
          <p:nvPr/>
        </p:nvSpPr>
        <p:spPr bwMode="auto">
          <a:xfrm>
            <a:off x="7721600" y="3241675"/>
            <a:ext cx="379413" cy="15081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AutoShape 5"/>
          <p:cNvSpPr>
            <a:spLocks noChangeArrowheads="1"/>
          </p:cNvSpPr>
          <p:nvPr/>
        </p:nvSpPr>
        <p:spPr bwMode="auto">
          <a:xfrm>
            <a:off x="5868988" y="4076700"/>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首字下沉对话框</a:t>
            </a:r>
            <a:endParaRPr lang="zh-CN" altLang="en-US" sz="1600" dirty="0">
              <a:solidFill>
                <a:srgbClr val="FF0000"/>
              </a:solidFill>
              <a:latin typeface="+mn-ea"/>
              <a:ea typeface="+mn-ea"/>
            </a:endParaRPr>
          </a:p>
        </p:txBody>
      </p:sp>
      <p:sp>
        <p:nvSpPr>
          <p:cNvPr id="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E54057DF-E0AE-4CBC-96B8-2553696E4FA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4.1.1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数据、数据处理及信息</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6148" name="Rectangle 3"/>
          <p:cNvSpPr>
            <a:spLocks noChangeArrowheads="1"/>
          </p:cNvSpPr>
          <p:nvPr/>
        </p:nvSpPr>
        <p:spPr bwMode="auto">
          <a:xfrm>
            <a:off x="322325" y="1016732"/>
            <a:ext cx="8498147" cy="407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500"/>
              </a:lnSpc>
              <a:spcAft>
                <a:spcPts val="0"/>
              </a:spcAft>
              <a:buFontTx/>
              <a:buBlip>
                <a:blip r:embed="rId1"/>
              </a:buBlip>
              <a:defRPr/>
            </a:pPr>
            <a:r>
              <a:rPr lang="zh-CN" altLang="zh-CN" sz="2400" dirty="0" smtClean="0">
                <a:solidFill>
                  <a:srgbClr val="0000FF"/>
                </a:solidFill>
                <a:latin typeface="楷体" panose="02010609060101010101" pitchFamily="49" charset="-122"/>
                <a:ea typeface="楷体" panose="02010609060101010101" pitchFamily="49" charset="-122"/>
              </a:rPr>
              <a:t>数据</a:t>
            </a:r>
            <a:r>
              <a:rPr lang="zh-CN" altLang="zh-CN" sz="2400" b="0" dirty="0" smtClean="0">
                <a:solidFill>
                  <a:schemeClr val="tx1"/>
                </a:solidFill>
                <a:latin typeface="楷体" panose="02010609060101010101" pitchFamily="49" charset="-122"/>
                <a:ea typeface="楷体" panose="02010609060101010101" pitchFamily="49" charset="-122"/>
              </a:rPr>
              <a:t>是使用</a:t>
            </a:r>
            <a:r>
              <a:rPr lang="zh-CN" altLang="zh-CN" sz="2400" b="0" dirty="0">
                <a:solidFill>
                  <a:schemeClr val="tx1"/>
                </a:solidFill>
                <a:latin typeface="楷体" panose="02010609060101010101" pitchFamily="49" charset="-122"/>
                <a:ea typeface="楷体" panose="02010609060101010101" pitchFamily="49" charset="-122"/>
              </a:rPr>
              <a:t>约定俗成的关键词，对客观事物的数量、属性、位置及其相互关系进行抽象表示，以适合在这个领域中用人工或自然的方式进行保存、传递和</a:t>
            </a:r>
            <a:r>
              <a:rPr lang="zh-CN" altLang="zh-CN" sz="2400" b="0" dirty="0" smtClean="0">
                <a:solidFill>
                  <a:schemeClr val="tx1"/>
                </a:solidFill>
                <a:latin typeface="楷体" panose="02010609060101010101" pitchFamily="49" charset="-122"/>
                <a:ea typeface="楷体" panose="02010609060101010101" pitchFamily="49" charset="-122"/>
              </a:rPr>
              <a:t>处理。在计算机系统中，凡是</a:t>
            </a:r>
            <a:r>
              <a:rPr lang="zh-CN" altLang="zh-CN" sz="2400" b="0" dirty="0">
                <a:solidFill>
                  <a:schemeClr val="tx1"/>
                </a:solidFill>
                <a:latin typeface="楷体" panose="02010609060101010101" pitchFamily="49" charset="-122"/>
                <a:ea typeface="楷体" panose="02010609060101010101" pitchFamily="49" charset="-122"/>
              </a:rPr>
              <a:t>能够被计算机接受并处理的都是数据</a:t>
            </a:r>
            <a:r>
              <a:rPr lang="zh-CN" altLang="zh-CN" sz="2400" b="0" dirty="0" smtClean="0">
                <a:solidFill>
                  <a:schemeClr val="tx1"/>
                </a:solidFill>
                <a:latin typeface="楷体" panose="02010609060101010101" pitchFamily="49" charset="-122"/>
                <a:ea typeface="楷体" panose="02010609060101010101" pitchFamily="49" charset="-122"/>
              </a:rPr>
              <a:t>，包括</a:t>
            </a:r>
            <a:r>
              <a:rPr lang="zh-CN" altLang="en-US" sz="2400" b="0" dirty="0" smtClean="0">
                <a:solidFill>
                  <a:schemeClr val="tx1"/>
                </a:solidFill>
                <a:latin typeface="楷体" panose="02010609060101010101" pitchFamily="49" charset="-122"/>
                <a:ea typeface="楷体" panose="02010609060101010101" pitchFamily="49" charset="-122"/>
              </a:rPr>
              <a:t>数值、</a:t>
            </a:r>
            <a:r>
              <a:rPr lang="zh-CN" altLang="zh-CN" sz="2400" b="0" dirty="0" smtClean="0">
                <a:solidFill>
                  <a:schemeClr val="tx1"/>
                </a:solidFill>
                <a:latin typeface="楷体" panose="02010609060101010101" pitchFamily="49" charset="-122"/>
                <a:ea typeface="楷体" panose="02010609060101010101" pitchFamily="49" charset="-122"/>
              </a:rPr>
              <a:t>字母</a:t>
            </a:r>
            <a:r>
              <a:rPr lang="zh-CN" altLang="zh-CN" sz="2400" b="0" dirty="0">
                <a:solidFill>
                  <a:schemeClr val="tx1"/>
                </a:solidFill>
                <a:latin typeface="楷体" panose="02010609060101010101" pitchFamily="49" charset="-122"/>
                <a:ea typeface="楷体" panose="02010609060101010101" pitchFamily="49" charset="-122"/>
              </a:rPr>
              <a:t>、汉字、声音、图形、图像</a:t>
            </a:r>
            <a:r>
              <a:rPr lang="zh-CN" altLang="zh-CN" sz="2400" b="0" dirty="0" smtClean="0">
                <a:solidFill>
                  <a:schemeClr val="tx1"/>
                </a:solidFill>
                <a:latin typeface="楷体" panose="02010609060101010101" pitchFamily="49" charset="-122"/>
                <a:ea typeface="楷体" panose="02010609060101010101" pitchFamily="49" charset="-122"/>
              </a:rPr>
              <a:t>等。</a:t>
            </a:r>
            <a:endParaRPr lang="en-US" altLang="zh-CN" sz="2400" b="0" dirty="0">
              <a:solidFill>
                <a:schemeClr val="tx1"/>
              </a:solidFill>
              <a:latin typeface="楷体" panose="02010609060101010101" pitchFamily="49" charset="-122"/>
              <a:ea typeface="楷体" panose="02010609060101010101" pitchFamily="49" charset="-122"/>
            </a:endParaRPr>
          </a:p>
          <a:p>
            <a:pPr marL="457200" indent="-457200">
              <a:lnSpc>
                <a:spcPts val="3500"/>
              </a:lnSpc>
              <a:spcAft>
                <a:spcPts val="0"/>
              </a:spcAft>
              <a:buFontTx/>
              <a:buBlip>
                <a:blip r:embed="rId1"/>
              </a:buBlip>
              <a:defRPr/>
            </a:pPr>
            <a:r>
              <a:rPr lang="zh-CN" altLang="en-US" sz="2400" dirty="0" smtClean="0">
                <a:solidFill>
                  <a:srgbClr val="0000FF"/>
                </a:solidFill>
                <a:latin typeface="楷体" panose="02010609060101010101" pitchFamily="49" charset="-122"/>
                <a:ea typeface="楷体" panose="02010609060101010101" pitchFamily="49" charset="-122"/>
              </a:rPr>
              <a:t>数据处理</a:t>
            </a:r>
            <a:r>
              <a:rPr lang="zh-CN" altLang="zh-CN" sz="2400" b="0" dirty="0">
                <a:solidFill>
                  <a:schemeClr val="tx1"/>
                </a:solidFill>
                <a:latin typeface="楷体" panose="02010609060101010101" pitchFamily="49" charset="-122"/>
                <a:ea typeface="楷体" panose="02010609060101010101" pitchFamily="49" charset="-122"/>
              </a:rPr>
              <a:t>是对数据的采集、存储、检索、加工、变换和传输</a:t>
            </a:r>
            <a:r>
              <a:rPr lang="zh-CN" altLang="zh-CN" sz="2400" b="0" dirty="0" smtClean="0">
                <a:solidFill>
                  <a:schemeClr val="tx1"/>
                </a:solidFill>
                <a:latin typeface="楷体" panose="02010609060101010101" pitchFamily="49" charset="-122"/>
                <a:ea typeface="楷体" panose="02010609060101010101" pitchFamily="49" charset="-122"/>
              </a:rPr>
              <a:t>。</a:t>
            </a:r>
            <a:r>
              <a:rPr lang="zh-CN" altLang="zh-CN" sz="2400" b="0" dirty="0">
                <a:solidFill>
                  <a:schemeClr val="tx1"/>
                </a:solidFill>
                <a:latin typeface="楷体" panose="02010609060101010101" pitchFamily="49" charset="-122"/>
                <a:ea typeface="楷体" panose="02010609060101010101" pitchFamily="49" charset="-122"/>
              </a:rPr>
              <a:t>数据处理的</a:t>
            </a:r>
            <a:r>
              <a:rPr lang="zh-CN" altLang="zh-CN" sz="2400" b="0" dirty="0" smtClean="0">
                <a:solidFill>
                  <a:schemeClr val="tx1"/>
                </a:solidFill>
                <a:latin typeface="楷体" panose="02010609060101010101" pitchFamily="49" charset="-122"/>
                <a:ea typeface="楷体" panose="02010609060101010101" pitchFamily="49" charset="-122"/>
              </a:rPr>
              <a:t>目的是</a:t>
            </a:r>
            <a:r>
              <a:rPr lang="zh-CN" altLang="zh-CN" sz="2400" b="0" dirty="0">
                <a:solidFill>
                  <a:schemeClr val="tx1"/>
                </a:solidFill>
                <a:latin typeface="楷体" panose="02010609060101010101" pitchFamily="49" charset="-122"/>
                <a:ea typeface="楷体" panose="02010609060101010101" pitchFamily="49" charset="-122"/>
              </a:rPr>
              <a:t>为了得到有意义的</a:t>
            </a:r>
            <a:r>
              <a:rPr lang="zh-CN" altLang="zh-CN" sz="2400" b="0" dirty="0" smtClean="0">
                <a:solidFill>
                  <a:schemeClr val="tx1"/>
                </a:solidFill>
                <a:latin typeface="楷体" panose="02010609060101010101" pitchFamily="49" charset="-122"/>
                <a:ea typeface="楷体" panose="02010609060101010101" pitchFamily="49" charset="-122"/>
              </a:rPr>
              <a:t>信息。</a:t>
            </a:r>
            <a:endParaRPr lang="en-US" altLang="zh-CN" sz="2400" b="0" dirty="0" smtClean="0">
              <a:solidFill>
                <a:schemeClr val="tx1"/>
              </a:solidFill>
              <a:latin typeface="楷体" panose="02010609060101010101" pitchFamily="49" charset="-122"/>
              <a:ea typeface="楷体" panose="02010609060101010101" pitchFamily="49" charset="-122"/>
            </a:endParaRPr>
          </a:p>
          <a:p>
            <a:pPr marL="457200" indent="-457200">
              <a:lnSpc>
                <a:spcPts val="3500"/>
              </a:lnSpc>
              <a:spcAft>
                <a:spcPts val="0"/>
              </a:spcAft>
              <a:buFontTx/>
              <a:buBlip>
                <a:blip r:embed="rId1"/>
              </a:buBlip>
              <a:defRPr/>
            </a:pPr>
            <a:r>
              <a:rPr lang="zh-CN" altLang="zh-CN" sz="2400" dirty="0">
                <a:solidFill>
                  <a:srgbClr val="0000FF"/>
                </a:solidFill>
                <a:latin typeface="楷体" panose="02010609060101010101" pitchFamily="49" charset="-122"/>
                <a:ea typeface="楷体" panose="02010609060101010101" pitchFamily="49" charset="-122"/>
              </a:rPr>
              <a:t>信息</a:t>
            </a:r>
            <a:r>
              <a:rPr lang="zh-CN" altLang="zh-CN" sz="2400" b="0" dirty="0">
                <a:solidFill>
                  <a:schemeClr val="tx1"/>
                </a:solidFill>
                <a:latin typeface="楷体" panose="02010609060101010101" pitchFamily="49" charset="-122"/>
                <a:ea typeface="楷体" panose="02010609060101010101" pitchFamily="49" charset="-122"/>
              </a:rPr>
              <a:t>是具有时效性的、有一定含义的、有逻辑的、经过加工处理的、对决策有价值的数据流</a:t>
            </a:r>
            <a:r>
              <a:rPr lang="zh-CN" altLang="en-US" sz="2400" b="0" dirty="0">
                <a:solidFill>
                  <a:schemeClr val="tx1"/>
                </a:solidFill>
                <a:latin typeface="楷体" panose="02010609060101010101" pitchFamily="49" charset="-122"/>
                <a:ea typeface="楷体" panose="02010609060101010101" pitchFamily="49" charset="-122"/>
              </a:rPr>
              <a:t>。</a:t>
            </a:r>
            <a:endParaRPr lang="en-US" altLang="zh-CN" sz="2400" b="0" dirty="0">
              <a:solidFill>
                <a:schemeClr val="tx1"/>
              </a:solidFill>
              <a:latin typeface="楷体" panose="02010609060101010101" pitchFamily="49" charset="-122"/>
              <a:ea typeface="楷体" panose="02010609060101010101" pitchFamily="49" charset="-122"/>
            </a:endParaRPr>
          </a:p>
        </p:txBody>
      </p:sp>
      <p:sp>
        <p:nvSpPr>
          <p:cNvPr id="3" name="TextBox 2"/>
          <p:cNvSpPr txBox="1"/>
          <p:nvPr/>
        </p:nvSpPr>
        <p:spPr>
          <a:xfrm>
            <a:off x="71500" y="5253007"/>
            <a:ext cx="9001125" cy="1200329"/>
          </a:xfrm>
          <a:prstGeom prst="rect">
            <a:avLst/>
          </a:prstGeom>
          <a:solidFill>
            <a:srgbClr val="FFFFCC"/>
          </a:solidFill>
        </p:spPr>
        <p:txBody>
          <a:bodyPr>
            <a:spAutoFit/>
          </a:bodyPr>
          <a:lstStyle/>
          <a:p>
            <a:pPr indent="539750">
              <a:defRPr/>
            </a:pP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数据是计算机加工处理的对象</a:t>
            </a:r>
            <a:r>
              <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zh-CN" sz="2400"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在</a:t>
            </a: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当今的信息时代，数据处理已贯穿于社会生产和社会生活的各个领域。数据处理技术的发展及其应用的深度和广度，极大地影响着人类社会发展的进程。</a:t>
            </a:r>
            <a:endPar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1553CD82-D615-4CF3-BA9A-8E7A30625A3E}"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arn(inVertical)">
                                      <p:cBhvr>
                                        <p:cTn id="7" dur="500"/>
                                        <p:tgtEl>
                                          <p:spTgt spid="614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915"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916" name="Rectangle 3"/>
          <p:cNvSpPr>
            <a:spLocks noChangeArrowheads="1"/>
          </p:cNvSpPr>
          <p:nvPr/>
        </p:nvSpPr>
        <p:spPr bwMode="auto">
          <a:xfrm>
            <a:off x="71438" y="692150"/>
            <a:ext cx="5664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3891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中宋" panose="02010600040101010101" pitchFamily="2" charset="-122"/>
                <a:ea typeface="华文中宋" panose="02010600040101010101" pitchFamily="2" charset="-122"/>
              </a:rPr>
              <a:t>3.2.4  </a:t>
            </a:r>
            <a:r>
              <a:rPr lang="zh-CN" altLang="zh-CN" sz="3600">
                <a:solidFill>
                  <a:srgbClr val="C00000"/>
                </a:solidFill>
                <a:latin typeface="华文中宋" panose="02010600040101010101" pitchFamily="2" charset="-122"/>
                <a:ea typeface="华文中宋" panose="02010600040101010101" pitchFamily="2" charset="-122"/>
              </a:rPr>
              <a:t>文本格式设置与排版</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bwMode="auto">
          <a:xfrm>
            <a:off x="107950" y="1196975"/>
            <a:ext cx="907256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⑵ 分栏</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smtClean="0"/>
              <a:t>分栏常用于排版报纸、杂志和词典，它有助于版面的美观并便于阅读。</a:t>
            </a:r>
            <a:endParaRPr lang="zh-CN" altLang="en-US" sz="2200" b="0" dirty="0"/>
          </a:p>
        </p:txBody>
      </p:sp>
      <p:sp>
        <p:nvSpPr>
          <p:cNvPr id="38919" name="Rectangle 3"/>
          <p:cNvSpPr txBox="1">
            <a:spLocks noChangeArrowheads="1"/>
          </p:cNvSpPr>
          <p:nvPr/>
        </p:nvSpPr>
        <p:spPr bwMode="auto">
          <a:xfrm>
            <a:off x="107950" y="2413000"/>
            <a:ext cx="87487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Blip>
                <a:blip r:embed="rId1"/>
              </a:buBlip>
            </a:pPr>
            <a:r>
              <a:rPr lang="zh-CN" altLang="en-US" dirty="0">
                <a:solidFill>
                  <a:srgbClr val="0000FF"/>
                </a:solidFill>
                <a:ea typeface="楷体" panose="02010609060101010101" pitchFamily="49" charset="-122"/>
                <a:sym typeface="Times New Roman" panose="02020603050405020304" pitchFamily="18" charset="0"/>
              </a:rPr>
              <a:t>设置方法：</a:t>
            </a:r>
            <a:r>
              <a:rPr lang="zh-CN" altLang="zh-CN" b="0" dirty="0">
                <a:solidFill>
                  <a:schemeClr val="tx1"/>
                </a:solidFill>
                <a:ea typeface="楷体" panose="02010609060101010101" pitchFamily="49" charset="-122"/>
                <a:sym typeface="Times New Roman" panose="02020603050405020304" pitchFamily="18" charset="0"/>
              </a:rPr>
              <a:t>选定要分栏的文本范围后，选择“页面布局”选项卡，在“页面设置”功能组中单击“分栏”下拉菜单，选择需要的分栏样式，也可单击“更多分栏”选项，在弹出的“分栏对话框”中进行选择</a:t>
            </a:r>
            <a:r>
              <a:rPr lang="zh-CN" altLang="en-US" b="0" dirty="0">
                <a:solidFill>
                  <a:schemeClr val="tx1"/>
                </a:solidFill>
                <a:ea typeface="楷体" panose="02010609060101010101" pitchFamily="49" charset="-122"/>
                <a:sym typeface="Times New Roman" panose="02020603050405020304" pitchFamily="18" charset="0"/>
              </a:rPr>
              <a:t>。</a:t>
            </a:r>
            <a:endParaRPr lang="en-US" altLang="zh-CN" b="0" dirty="0">
              <a:solidFill>
                <a:schemeClr val="tx1"/>
              </a:solidFill>
              <a:ea typeface="楷体" panose="02010609060101010101" pitchFamily="49" charset="-122"/>
              <a:sym typeface="Times New Roman" panose="02020603050405020304" pitchFamily="18" charset="0"/>
            </a:endParaRPr>
          </a:p>
        </p:txBody>
      </p:sp>
      <p:pic>
        <p:nvPicPr>
          <p:cNvPr id="38920" name="图片 45"/>
          <p:cNvPicPr>
            <a:picLocks noChangeAspect="1" noChangeArrowheads="1"/>
          </p:cNvPicPr>
          <p:nvPr/>
        </p:nvPicPr>
        <p:blipFill>
          <a:blip r:embed="rId2">
            <a:extLst>
              <a:ext uri="{28A0092B-C50C-407E-A947-70E740481C1C}">
                <a14:useLocalDpi xmlns:a14="http://schemas.microsoft.com/office/drawing/2010/main" val="0"/>
              </a:ext>
            </a:extLst>
          </a:blip>
          <a:srcRect t="3572"/>
          <a:stretch>
            <a:fillRect/>
          </a:stretch>
        </p:blipFill>
        <p:spPr bwMode="auto">
          <a:xfrm>
            <a:off x="2087563" y="3789363"/>
            <a:ext cx="6372225"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椭圆 38"/>
          <p:cNvSpPr>
            <a:spLocks noChangeArrowheads="1"/>
          </p:cNvSpPr>
          <p:nvPr/>
        </p:nvSpPr>
        <p:spPr bwMode="auto">
          <a:xfrm>
            <a:off x="3579813" y="4070350"/>
            <a:ext cx="379412" cy="15081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AutoShape 5"/>
          <p:cNvSpPr>
            <a:spLocks noChangeArrowheads="1"/>
          </p:cNvSpPr>
          <p:nvPr/>
        </p:nvSpPr>
        <p:spPr bwMode="auto">
          <a:xfrm>
            <a:off x="2087563" y="6237288"/>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分栏</a:t>
            </a:r>
            <a:endParaRPr lang="zh-CN" altLang="en-US" sz="16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89BA1259-E72E-44FB-BC0C-3EA00730F7F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939"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940" name="Rectangle 3"/>
          <p:cNvSpPr>
            <a:spLocks noChangeArrowheads="1"/>
          </p:cNvSpPr>
          <p:nvPr/>
        </p:nvSpPr>
        <p:spPr bwMode="auto">
          <a:xfrm>
            <a:off x="71438" y="692150"/>
            <a:ext cx="5664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a:lnSpc>
                <a:spcPct val="150000"/>
              </a:lnSpc>
              <a:spcBef>
                <a:spcPts val="600"/>
              </a:spcBef>
              <a:spcAft>
                <a:spcPts val="600"/>
              </a:spcAft>
              <a:buFont typeface="Times New Roman" panose="02020603050405020304" pitchFamily="18" charset="0"/>
              <a:buAutoNum type="arabicPeriod" startAt="4"/>
            </a:pPr>
            <a:r>
              <a:rPr lang="zh-CN" altLang="zh-CN" sz="2600">
                <a:solidFill>
                  <a:srgbClr val="C00000"/>
                </a:solidFill>
                <a:latin typeface="宋体" panose="02010600030101010101" pitchFamily="2" charset="-122"/>
              </a:rPr>
              <a:t>首字下沉、分栏及项目符号</a:t>
            </a:r>
            <a:endParaRPr lang="en-US" altLang="zh-CN" sz="2600">
              <a:solidFill>
                <a:srgbClr val="C00000"/>
              </a:solidFill>
              <a:latin typeface="宋体" panose="02010600030101010101" pitchFamily="2" charset="-122"/>
            </a:endParaRPr>
          </a:p>
        </p:txBody>
      </p:sp>
      <p:sp>
        <p:nvSpPr>
          <p:cNvPr id="3994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中宋" panose="02010600040101010101" pitchFamily="2" charset="-122"/>
                <a:ea typeface="华文中宋" panose="02010600040101010101" pitchFamily="2" charset="-122"/>
              </a:rPr>
              <a:t>3.2.4  </a:t>
            </a:r>
            <a:r>
              <a:rPr lang="zh-CN" altLang="zh-CN" sz="3600">
                <a:solidFill>
                  <a:srgbClr val="C00000"/>
                </a:solidFill>
                <a:latin typeface="华文中宋" panose="02010600040101010101" pitchFamily="2" charset="-122"/>
                <a:ea typeface="华文中宋" panose="02010600040101010101" pitchFamily="2" charset="-122"/>
              </a:rPr>
              <a:t>文本格式设置与排版</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9" name="Rectangle 3"/>
          <p:cNvSpPr txBox="1">
            <a:spLocks noChangeArrowheads="1"/>
          </p:cNvSpPr>
          <p:nvPr/>
        </p:nvSpPr>
        <p:spPr bwMode="auto">
          <a:xfrm>
            <a:off x="107950" y="1196975"/>
            <a:ext cx="9072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eaLnBrk="1" hangingPunct="1">
              <a:lnSpc>
                <a:spcPct val="150000"/>
              </a:lnSpc>
              <a:spcBef>
                <a:spcPts val="0"/>
              </a:spcBef>
              <a:spcAft>
                <a:spcPts val="0"/>
              </a:spcAft>
              <a:buFont typeface="Arial" panose="020B0604020202020204" pitchFamily="34" charset="0"/>
              <a:buNone/>
              <a:defRPr/>
            </a:pPr>
            <a:r>
              <a:rPr lang="zh-CN" altLang="en-US" sz="2200" kern="0" dirty="0" smtClean="0">
                <a:solidFill>
                  <a:srgbClr val="FF0000"/>
                </a:solidFill>
                <a:latin typeface="+mn-ea"/>
              </a:rPr>
              <a:t>⑶ 项目符号</a:t>
            </a:r>
            <a:endParaRPr lang="en-US" altLang="zh-CN" sz="2200" kern="0" dirty="0" smtClean="0">
              <a:solidFill>
                <a:srgbClr val="FF0000"/>
              </a:solidFill>
              <a:latin typeface="+mn-ea"/>
            </a:endParaRPr>
          </a:p>
          <a:p>
            <a:pPr marL="0" indent="575945" eaLnBrk="1" hangingPunct="1">
              <a:spcBef>
                <a:spcPts val="0"/>
              </a:spcBef>
              <a:spcAft>
                <a:spcPts val="0"/>
              </a:spcAft>
              <a:buFont typeface="Arial" panose="020B0604020202020204" pitchFamily="34" charset="0"/>
              <a:buNone/>
              <a:defRPr/>
            </a:pPr>
            <a:r>
              <a:rPr lang="zh-CN" altLang="zh-CN" sz="2200" b="0" dirty="0">
                <a:latin typeface="+mn-ea"/>
              </a:rPr>
              <a:t>项目符号是指放在文本前以</a:t>
            </a:r>
            <a:r>
              <a:rPr lang="zh-CN" altLang="zh-CN" sz="2200" b="0" dirty="0">
                <a:solidFill>
                  <a:srgbClr val="FF0000"/>
                </a:solidFill>
                <a:latin typeface="+mn-ea"/>
              </a:rPr>
              <a:t>强调效果的符号或具有一定顺序的编号</a:t>
            </a:r>
            <a:r>
              <a:rPr lang="zh-CN" altLang="zh-CN" sz="2200" b="0" dirty="0">
                <a:latin typeface="+mn-ea"/>
              </a:rPr>
              <a:t>。在</a:t>
            </a:r>
            <a:r>
              <a:rPr lang="en-US" altLang="zh-CN" sz="2200" b="0" dirty="0">
                <a:latin typeface="+mn-ea"/>
              </a:rPr>
              <a:t>Word 2010</a:t>
            </a:r>
            <a:r>
              <a:rPr lang="zh-CN" altLang="zh-CN" sz="2200" b="0" dirty="0">
                <a:latin typeface="+mn-ea"/>
              </a:rPr>
              <a:t>中，可以使用系统提供的项目符号和编号，也可以自定义项目符号和编号。</a:t>
            </a:r>
            <a:endParaRPr lang="zh-CN" altLang="en-US" sz="2200" b="0" dirty="0">
              <a:latin typeface="+mn-ea"/>
            </a:endParaRPr>
          </a:p>
        </p:txBody>
      </p:sp>
      <p:sp>
        <p:nvSpPr>
          <p:cNvPr id="38919" name="Rectangle 3"/>
          <p:cNvSpPr txBox="1">
            <a:spLocks noChangeArrowheads="1"/>
          </p:cNvSpPr>
          <p:nvPr/>
        </p:nvSpPr>
        <p:spPr bwMode="auto">
          <a:xfrm>
            <a:off x="107950" y="2708275"/>
            <a:ext cx="8748713"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Blip>
                <a:blip r:embed="rId1"/>
              </a:buBlip>
              <a:defRPr/>
            </a:pPr>
            <a:r>
              <a:rPr lang="zh-CN" altLang="en-US" dirty="0" smtClean="0">
                <a:solidFill>
                  <a:srgbClr val="0000FF"/>
                </a:solidFill>
                <a:ea typeface="楷体" panose="02010609060101010101" pitchFamily="49" charset="-122"/>
                <a:sym typeface="Times New Roman" panose="02020603050405020304" pitchFamily="18" charset="0"/>
              </a:rPr>
              <a:t>设置方法：</a:t>
            </a:r>
            <a:r>
              <a:rPr lang="zh-CN" altLang="zh-CN" b="0" dirty="0" smtClean="0">
                <a:solidFill>
                  <a:schemeClr val="tx1"/>
                </a:solidFill>
                <a:latin typeface="+mn-ea"/>
                <a:ea typeface="+mn-ea"/>
                <a:sym typeface="Times New Roman" panose="02020603050405020304" pitchFamily="18" charset="0"/>
              </a:rPr>
              <a:t>选定要添加项目符号的段落，</a:t>
            </a:r>
            <a:r>
              <a:rPr lang="zh-CN" altLang="en-US" b="0" dirty="0" smtClean="0">
                <a:solidFill>
                  <a:schemeClr val="tx1"/>
                </a:solidFill>
                <a:latin typeface="+mn-ea"/>
                <a:ea typeface="+mn-ea"/>
                <a:sym typeface="Times New Roman" panose="02020603050405020304" pitchFamily="18" charset="0"/>
              </a:rPr>
              <a:t>单击</a:t>
            </a:r>
            <a:r>
              <a:rPr lang="zh-CN" altLang="zh-CN" b="0" dirty="0" smtClean="0">
                <a:solidFill>
                  <a:schemeClr val="tx1"/>
                </a:solidFill>
                <a:latin typeface="+mn-ea"/>
                <a:ea typeface="+mn-ea"/>
                <a:sym typeface="Times New Roman" panose="02020603050405020304" pitchFamily="18" charset="0"/>
              </a:rPr>
              <a:t>“开始”</a:t>
            </a:r>
            <a:r>
              <a:rPr lang="en-US" altLang="zh-CN" b="0" dirty="0" smtClean="0">
                <a:solidFill>
                  <a:schemeClr val="tx1"/>
                </a:solidFill>
                <a:latin typeface="+mn-ea"/>
                <a:ea typeface="+mn-ea"/>
                <a:sym typeface="Times New Roman" panose="02020603050405020304" pitchFamily="18" charset="0"/>
              </a:rPr>
              <a:t>/</a:t>
            </a:r>
            <a:r>
              <a:rPr lang="zh-CN" altLang="zh-CN" b="0" dirty="0" smtClean="0">
                <a:solidFill>
                  <a:schemeClr val="tx1"/>
                </a:solidFill>
                <a:latin typeface="+mn-ea"/>
                <a:ea typeface="+mn-ea"/>
                <a:sym typeface="Times New Roman" panose="02020603050405020304" pitchFamily="18" charset="0"/>
              </a:rPr>
              <a:t>“段落”功能组中</a:t>
            </a:r>
            <a:r>
              <a:rPr lang="zh-CN" altLang="en-US" b="0" dirty="0" smtClean="0">
                <a:solidFill>
                  <a:schemeClr val="tx1"/>
                </a:solidFill>
                <a:latin typeface="+mn-ea"/>
                <a:ea typeface="+mn-ea"/>
                <a:sym typeface="Times New Roman" panose="02020603050405020304" pitchFamily="18" charset="0"/>
              </a:rPr>
              <a:t>的</a:t>
            </a:r>
            <a:r>
              <a:rPr lang="zh-CN" altLang="zh-CN" b="0" dirty="0" smtClean="0">
                <a:solidFill>
                  <a:schemeClr val="tx1"/>
                </a:solidFill>
                <a:latin typeface="+mn-ea"/>
                <a:ea typeface="+mn-ea"/>
                <a:sym typeface="Times New Roman" panose="02020603050405020304" pitchFamily="18" charset="0"/>
              </a:rPr>
              <a:t>“项目”下拉菜单，选择需要的项目符号。如果需要添加的是编号，则在“段落”功能组中单击“编号”下拉菜单，选择需要的编号即可</a:t>
            </a:r>
            <a:r>
              <a:rPr lang="zh-CN" altLang="en-US" b="0" dirty="0" smtClean="0">
                <a:solidFill>
                  <a:schemeClr val="tx1"/>
                </a:solidFill>
                <a:latin typeface="+mn-ea"/>
                <a:ea typeface="+mn-ea"/>
                <a:sym typeface="Times New Roman" panose="02020603050405020304" pitchFamily="18" charset="0"/>
              </a:rPr>
              <a:t>。</a:t>
            </a:r>
            <a:endParaRPr lang="en-US" altLang="zh-CN" b="0" dirty="0" smtClean="0">
              <a:solidFill>
                <a:schemeClr val="tx1"/>
              </a:solidFill>
              <a:latin typeface="+mn-ea"/>
              <a:ea typeface="+mn-ea"/>
              <a:sym typeface="Times New Roman" panose="02020603050405020304" pitchFamily="18" charset="0"/>
            </a:endParaRPr>
          </a:p>
        </p:txBody>
      </p:sp>
      <p:pic>
        <p:nvPicPr>
          <p:cNvPr id="3994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860800"/>
            <a:ext cx="595312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5"/>
          <p:cNvSpPr>
            <a:spLocks noChangeArrowheads="1"/>
          </p:cNvSpPr>
          <p:nvPr/>
        </p:nvSpPr>
        <p:spPr bwMode="auto">
          <a:xfrm>
            <a:off x="2376488" y="5768975"/>
            <a:ext cx="1655762" cy="431800"/>
          </a:xfrm>
          <a:prstGeom prst="wedgeRectCallout">
            <a:avLst>
              <a:gd name="adj1" fmla="val 73078"/>
              <a:gd name="adj2" fmla="val -144522"/>
            </a:avLst>
          </a:prstGeom>
          <a:solidFill>
            <a:srgbClr val="FFFFCC"/>
          </a:solidFill>
          <a:ln w="9525">
            <a:solidFill>
              <a:srgbClr val="FF3399"/>
            </a:solidFill>
            <a:miter lim="800000"/>
          </a:ln>
        </p:spPr>
        <p:txBody>
          <a:bodyPr/>
          <a:lstStyle/>
          <a:p>
            <a:pPr algn="ctr">
              <a:defRPr/>
            </a:pPr>
            <a:r>
              <a:rPr lang="zh-CN" altLang="en-US" sz="1600" dirty="0">
                <a:solidFill>
                  <a:srgbClr val="FF0000"/>
                </a:solidFill>
                <a:latin typeface="+mn-ea"/>
                <a:ea typeface="+mn-ea"/>
              </a:rPr>
              <a:t>项目符号</a:t>
            </a:r>
            <a:endParaRPr lang="zh-CN" altLang="en-US" sz="1600" dirty="0">
              <a:solidFill>
                <a:srgbClr val="FF0000"/>
              </a:solidFill>
              <a:latin typeface="+mn-ea"/>
              <a:ea typeface="+mn-ea"/>
            </a:endParaRPr>
          </a:p>
        </p:txBody>
      </p:sp>
      <p:sp>
        <p:nvSpPr>
          <p:cNvPr id="39946" name="矩形 3"/>
          <p:cNvSpPr>
            <a:spLocks noChangeArrowheads="1"/>
          </p:cNvSpPr>
          <p:nvPr/>
        </p:nvSpPr>
        <p:spPr bwMode="auto">
          <a:xfrm>
            <a:off x="4932363" y="4113213"/>
            <a:ext cx="404812" cy="171450"/>
          </a:xfrm>
          <a:prstGeom prst="rect">
            <a:avLst/>
          </a:prstGeom>
          <a:noFill/>
          <a:ln w="25400" algn="ctr">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7359CBB9-8440-4FB9-8452-F5D24057500F}"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subTitle" idx="1"/>
          </p:nvPr>
        </p:nvSpPr>
        <p:spPr>
          <a:xfrm>
            <a:off x="125413" y="873125"/>
            <a:ext cx="8839200" cy="5616575"/>
          </a:xfrm>
        </p:spPr>
        <p:txBody>
          <a:bodyPr/>
          <a:lstStyle/>
          <a:p>
            <a:pPr algn="l" eaLnBrk="1" hangingPunct="1">
              <a:spcAft>
                <a:spcPts val="600"/>
              </a:spcAft>
            </a:pPr>
            <a:r>
              <a:rPr lang="en-US" altLang="zh-CN" sz="3200" b="1" dirty="0" smtClean="0">
                <a:solidFill>
                  <a:srgbClr val="C00000"/>
                </a:solidFill>
                <a:latin typeface="华文中宋" panose="02010600040101010101" pitchFamily="2" charset="-122"/>
                <a:ea typeface="华文中宋" panose="02010600040101010101" pitchFamily="2" charset="-122"/>
              </a:rPr>
              <a:t>1. </a:t>
            </a:r>
            <a:r>
              <a:rPr lang="zh-CN" altLang="en-US" sz="3200" b="1" dirty="0" smtClean="0">
                <a:solidFill>
                  <a:srgbClr val="C00000"/>
                </a:solidFill>
                <a:latin typeface="华文中宋" panose="02010600040101010101" pitchFamily="2" charset="-122"/>
                <a:ea typeface="华文中宋" panose="02010600040101010101" pitchFamily="2" charset="-122"/>
              </a:rPr>
              <a:t>图文混排</a:t>
            </a:r>
            <a:endParaRPr lang="en-US" altLang="zh-CN" sz="3200" b="1" dirty="0" smtClean="0">
              <a:solidFill>
                <a:srgbClr val="C00000"/>
              </a:solidFill>
              <a:latin typeface="华文中宋" panose="02010600040101010101" pitchFamily="2" charset="-122"/>
              <a:ea typeface="华文中宋" panose="02010600040101010101" pitchFamily="2" charset="-122"/>
            </a:endParaRPr>
          </a:p>
          <a:p>
            <a:pPr algn="l" eaLnBrk="1" hangingPunct="1">
              <a:spcAft>
                <a:spcPts val="600"/>
              </a:spcAft>
            </a:pPr>
            <a:r>
              <a:rPr lang="en-US" altLang="zh-CN" sz="3200" b="1" dirty="0" smtClean="0">
                <a:solidFill>
                  <a:srgbClr val="C00000"/>
                </a:solidFill>
                <a:latin typeface="华文中宋" panose="02010600040101010101" pitchFamily="2" charset="-122"/>
                <a:ea typeface="楷体_GB2312"/>
                <a:cs typeface="楷体_GB2312"/>
              </a:rPr>
              <a:t> </a:t>
            </a:r>
            <a:r>
              <a:rPr lang="en-US" altLang="zh-CN" sz="3200" b="1" dirty="0" smtClean="0">
                <a:solidFill>
                  <a:srgbClr val="C00000"/>
                </a:solidFill>
                <a:latin typeface="华文中宋" panose="02010600040101010101" pitchFamily="2" charset="-122"/>
                <a:ea typeface="华文中宋" panose="02010600040101010101" pitchFamily="2" charset="-122"/>
              </a:rPr>
              <a:t>⑴ </a:t>
            </a:r>
            <a:r>
              <a:rPr lang="zh-CN" altLang="en-US" sz="3200" b="1" dirty="0" smtClean="0">
                <a:solidFill>
                  <a:srgbClr val="C00000"/>
                </a:solidFill>
                <a:latin typeface="华文中宋" panose="02010600040101010101" pitchFamily="2" charset="-122"/>
                <a:ea typeface="华文中宋" panose="02010600040101010101" pitchFamily="2" charset="-122"/>
              </a:rPr>
              <a:t>插入图形对象</a:t>
            </a:r>
            <a:r>
              <a:rPr lang="zh-CN" altLang="en-US" sz="3200" dirty="0" smtClean="0">
                <a:solidFill>
                  <a:schemeClr val="bg1"/>
                </a:solidFill>
                <a:latin typeface="华文中宋" panose="02010600040101010101" pitchFamily="2" charset="-122"/>
                <a:ea typeface="华文中宋" panose="02010600040101010101" pitchFamily="2" charset="-122"/>
              </a:rPr>
              <a:t>  </a:t>
            </a:r>
            <a:endParaRPr lang="zh-CN" altLang="en-US" sz="3200" dirty="0" smtClean="0">
              <a:solidFill>
                <a:schemeClr val="bg1"/>
              </a:solidFill>
              <a:latin typeface="华文中宋" panose="02010600040101010101" pitchFamily="2" charset="-122"/>
              <a:ea typeface="华文中宋" panose="02010600040101010101" pitchFamily="2" charset="-122"/>
            </a:endParaRPr>
          </a:p>
          <a:p>
            <a:pPr algn="l" eaLnBrk="1" hangingPunct="1">
              <a:spcBef>
                <a:spcPts val="600"/>
              </a:spcBef>
              <a:spcAft>
                <a:spcPts val="600"/>
              </a:spcAft>
            </a:pPr>
            <a:r>
              <a:rPr lang="zh-CN" altLang="en-US" dirty="0" smtClean="0">
                <a:solidFill>
                  <a:schemeClr val="bg1"/>
                </a:solidFill>
                <a:latin typeface="宋体" panose="02010600030101010101" pitchFamily="2" charset="-122"/>
                <a:ea typeface="宋体" panose="02010600030101010101" pitchFamily="2" charset="-122"/>
              </a:rPr>
              <a:t>  </a:t>
            </a:r>
            <a:r>
              <a:rPr lang="zh-CN" altLang="en-US" b="1" dirty="0" smtClean="0">
                <a:solidFill>
                  <a:srgbClr val="0000FF"/>
                </a:solidFill>
                <a:latin typeface="宋体" panose="02010600030101010101" pitchFamily="2" charset="-122"/>
                <a:ea typeface="宋体" panose="02010600030101010101" pitchFamily="2" charset="-122"/>
              </a:rPr>
              <a:t>图形对象</a:t>
            </a:r>
            <a:r>
              <a:rPr lang="en-US" altLang="zh-CN" b="1" dirty="0" smtClean="0">
                <a:solidFill>
                  <a:srgbClr val="0000FF"/>
                </a:solidFill>
                <a:latin typeface="宋体" panose="02010600030101010101" pitchFamily="2" charset="-122"/>
                <a:ea typeface="宋体" panose="02010600030101010101" pitchFamily="2" charset="-122"/>
              </a:rPr>
              <a:t>: </a:t>
            </a:r>
            <a:endParaRPr lang="en-US" altLang="zh-CN" b="1" dirty="0" smtClean="0">
              <a:solidFill>
                <a:srgbClr val="0000FF"/>
              </a:solidFill>
              <a:latin typeface="宋体" panose="02010600030101010101" pitchFamily="2" charset="-122"/>
              <a:ea typeface="宋体" panose="02010600030101010101" pitchFamily="2" charset="-122"/>
            </a:endParaRPr>
          </a:p>
          <a:p>
            <a:pPr algn="l" eaLnBrk="1" hangingPunct="1"/>
            <a:r>
              <a:rPr lang="en-US" altLang="zh-CN" dirty="0" smtClean="0">
                <a:solidFill>
                  <a:schemeClr val="bg1"/>
                </a:solidFill>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剪贴画</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外部图片</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ea typeface="宋体" panose="02010600030101010101" pitchFamily="2" charset="-122"/>
              </a:rPr>
              <a:t>屏幕截图</a:t>
            </a:r>
            <a:endParaRPr lang="zh-CN" altLang="en-US" b="1" dirty="0" smtClean="0">
              <a:latin typeface="宋体" panose="02010600030101010101" pitchFamily="2" charset="-122"/>
              <a:ea typeface="宋体" panose="02010600030101010101" pitchFamily="2" charset="-122"/>
            </a:endParaRPr>
          </a:p>
          <a:p>
            <a:pPr algn="l" eaLnBrk="1" hangingPunct="1"/>
            <a:r>
              <a:rPr lang="zh-CN" altLang="en-US"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zh-CN" altLang="en-US" b="1" dirty="0" smtClean="0">
                <a:ea typeface="宋体" panose="02010600030101010101" pitchFamily="2" charset="-122"/>
              </a:rPr>
              <a:t>自选图形</a:t>
            </a:r>
            <a:endParaRPr lang="en-US" altLang="zh-CN" b="1" dirty="0" smtClean="0">
              <a:ea typeface="宋体" panose="02010600030101010101" pitchFamily="2" charset="-122"/>
            </a:endParaRPr>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SmartArt</a:t>
            </a:r>
            <a:r>
              <a:rPr lang="zh-CN" altLang="zh-CN" b="1" dirty="0" smtClean="0"/>
              <a:t>图形</a:t>
            </a:r>
            <a:endParaRPr lang="en-US" altLang="zh-CN" b="1" dirty="0" smtClean="0"/>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a:t>
            </a:r>
            <a:r>
              <a:rPr lang="zh-CN" altLang="en-US" b="1" dirty="0" smtClean="0">
                <a:ea typeface="宋体" panose="02010600030101010101" pitchFamily="2" charset="-122"/>
              </a:rPr>
              <a:t>文本框</a:t>
            </a:r>
            <a:endParaRPr lang="en-US" altLang="zh-CN" b="1" dirty="0" smtClean="0">
              <a:ea typeface="宋体" panose="02010600030101010101" pitchFamily="2" charset="-122"/>
            </a:endParaRPr>
          </a:p>
          <a:p>
            <a:pPr algn="l" eaLnBrk="1" hangingPunct="1"/>
            <a:r>
              <a:rPr lang="en-US" altLang="zh-CN" b="1" dirty="0" smtClean="0">
                <a:latin typeface="宋体" panose="02010600030101010101" pitchFamily="2" charset="-122"/>
                <a:ea typeface="宋体" panose="02010600030101010101" pitchFamily="2" charset="-122"/>
              </a:rPr>
              <a:t>     </a:t>
            </a:r>
            <a:r>
              <a:rPr lang="en-US" altLang="zh-CN" dirty="0" smtClean="0">
                <a:ea typeface="宋体" panose="02010600030101010101" pitchFamily="2" charset="-122"/>
              </a:rPr>
              <a:t>·</a:t>
            </a:r>
            <a:r>
              <a:rPr lang="en-US" altLang="zh-CN" b="1" dirty="0" smtClean="0"/>
              <a:t> </a:t>
            </a:r>
            <a:r>
              <a:rPr lang="zh-CN" altLang="en-US" b="1" dirty="0" smtClean="0">
                <a:ea typeface="宋体" panose="02010600030101010101" pitchFamily="2" charset="-122"/>
              </a:rPr>
              <a:t>艺术字</a:t>
            </a:r>
            <a:endParaRPr lang="zh-CN" altLang="en-US" b="1" dirty="0" smtClean="0">
              <a:ea typeface="宋体" panose="02010600030101010101" pitchFamily="2" charset="-122"/>
            </a:endParaRPr>
          </a:p>
        </p:txBody>
      </p:sp>
      <p:grpSp>
        <p:nvGrpSpPr>
          <p:cNvPr id="40963" name="Group 5"/>
          <p:cNvGrpSpPr/>
          <p:nvPr/>
        </p:nvGrpSpPr>
        <p:grpSpPr bwMode="auto">
          <a:xfrm>
            <a:off x="4087813" y="3644900"/>
            <a:ext cx="4727575" cy="2663825"/>
            <a:chOff x="2835" y="1434"/>
            <a:chExt cx="2788" cy="2540"/>
          </a:xfrm>
        </p:grpSpPr>
        <p:sp>
          <p:nvSpPr>
            <p:cNvPr id="40982" name="AutoShape 6"/>
            <p:cNvSpPr>
              <a:spLocks noChangeArrowheads="1"/>
            </p:cNvSpPr>
            <p:nvPr/>
          </p:nvSpPr>
          <p:spPr bwMode="auto">
            <a:xfrm>
              <a:off x="5239" y="1434"/>
              <a:ext cx="384" cy="1571"/>
            </a:xfrm>
            <a:prstGeom prst="wedgeRoundRectCallout">
              <a:avLst>
                <a:gd name="adj1" fmla="val -236718"/>
                <a:gd name="adj2" fmla="val 70315"/>
                <a:gd name="adj3" fmla="val 16667"/>
              </a:avLst>
            </a:prstGeom>
            <a:gradFill rotWithShape="0">
              <a:gsLst>
                <a:gs pos="0">
                  <a:srgbClr val="B2B2B2"/>
                </a:gs>
                <a:gs pos="100000">
                  <a:srgbClr val="FFFFFF"/>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a:solidFill>
                    <a:schemeClr val="tx1"/>
                  </a:solidFill>
                  <a:latin typeface="华文新魏" panose="02010800040101010101" pitchFamily="2" charset="-122"/>
                  <a:ea typeface="华文新魏" panose="02010800040101010101" pitchFamily="2" charset="-122"/>
                </a:rPr>
                <a:t>快</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下</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雨</a:t>
              </a:r>
              <a:endParaRPr lang="zh-CN" altLang="en-US">
                <a:solidFill>
                  <a:schemeClr val="tx1"/>
                </a:solidFill>
                <a:latin typeface="华文新魏" panose="02010800040101010101" pitchFamily="2" charset="-122"/>
                <a:ea typeface="华文新魏" panose="02010800040101010101" pitchFamily="2" charset="-122"/>
              </a:endParaRPr>
            </a:p>
            <a:p>
              <a:pPr algn="ctr"/>
              <a:r>
                <a:rPr lang="zh-CN" altLang="en-US">
                  <a:solidFill>
                    <a:schemeClr val="tx1"/>
                  </a:solidFill>
                  <a:latin typeface="华文新魏" panose="02010800040101010101" pitchFamily="2" charset="-122"/>
                  <a:ea typeface="华文新魏" panose="02010800040101010101" pitchFamily="2" charset="-122"/>
                </a:rPr>
                <a:t>了</a:t>
              </a:r>
              <a:endParaRPr lang="zh-CN" altLang="en-US">
                <a:solidFill>
                  <a:schemeClr val="tx1"/>
                </a:solidFill>
                <a:latin typeface="华文新魏" panose="02010800040101010101" pitchFamily="2" charset="-122"/>
                <a:ea typeface="华文新魏" panose="02010800040101010101" pitchFamily="2" charset="-122"/>
              </a:endParaRPr>
            </a:p>
            <a:p>
              <a:pPr algn="ctr"/>
              <a:r>
                <a:rPr lang="en-US" altLang="zh-CN" sz="3200">
                  <a:solidFill>
                    <a:schemeClr val="tx1"/>
                  </a:solidFill>
                  <a:latin typeface="华文新魏" panose="02010800040101010101" pitchFamily="2" charset="-122"/>
                  <a:ea typeface="华文新魏" panose="02010800040101010101" pitchFamily="2" charset="-122"/>
                </a:rPr>
                <a:t>!</a:t>
              </a:r>
              <a:endParaRPr lang="en-US" altLang="zh-CN" sz="3200">
                <a:solidFill>
                  <a:schemeClr val="tx1"/>
                </a:solidFill>
                <a:latin typeface="华文新魏" panose="02010800040101010101" pitchFamily="2" charset="-122"/>
                <a:ea typeface="华文新魏" panose="02010800040101010101" pitchFamily="2" charset="-122"/>
              </a:endParaRPr>
            </a:p>
          </p:txBody>
        </p:sp>
        <p:sp>
          <p:nvSpPr>
            <p:cNvPr id="40983" name="AutoShape 7"/>
            <p:cNvSpPr>
              <a:spLocks noChangeArrowheads="1"/>
            </p:cNvSpPr>
            <p:nvPr/>
          </p:nvSpPr>
          <p:spPr bwMode="auto">
            <a:xfrm>
              <a:off x="3696" y="1434"/>
              <a:ext cx="960" cy="576"/>
            </a:xfrm>
            <a:prstGeom prst="cloudCallout">
              <a:avLst>
                <a:gd name="adj1" fmla="val 5625"/>
                <a:gd name="adj2" fmla="val 270315"/>
              </a:avLst>
            </a:prstGeom>
            <a:gradFill rotWithShape="0">
              <a:gsLst>
                <a:gs pos="0">
                  <a:schemeClr val="accent1"/>
                </a:gs>
                <a:gs pos="100000">
                  <a:schemeClr val="bg1"/>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a:solidFill>
                    <a:srgbClr val="0000CC"/>
                  </a:solidFill>
                </a:rPr>
                <a:t>云雾</a:t>
              </a:r>
              <a:endParaRPr lang="zh-CN" altLang="en-US">
                <a:solidFill>
                  <a:srgbClr val="0000CC"/>
                </a:solidFill>
              </a:endParaRPr>
            </a:p>
          </p:txBody>
        </p:sp>
        <p:sp>
          <p:nvSpPr>
            <p:cNvPr id="40984" name="Oval 8"/>
            <p:cNvSpPr>
              <a:spLocks noChangeArrowheads="1"/>
            </p:cNvSpPr>
            <p:nvPr/>
          </p:nvSpPr>
          <p:spPr bwMode="auto">
            <a:xfrm>
              <a:off x="3878" y="3452"/>
              <a:ext cx="816" cy="432"/>
            </a:xfrm>
            <a:prstGeom prst="ellipse">
              <a:avLst/>
            </a:prstGeom>
            <a:gradFill rotWithShape="0">
              <a:gsLst>
                <a:gs pos="0">
                  <a:srgbClr val="66FFFF"/>
                </a:gs>
                <a:gs pos="100000">
                  <a:srgbClr val="FFFFFF"/>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Rectangle 9"/>
            <p:cNvSpPr>
              <a:spLocks noChangeArrowheads="1"/>
            </p:cNvSpPr>
            <p:nvPr/>
          </p:nvSpPr>
          <p:spPr bwMode="auto">
            <a:xfrm>
              <a:off x="4785" y="3404"/>
              <a:ext cx="768" cy="480"/>
            </a:xfrm>
            <a:prstGeom prst="rect">
              <a:avLst/>
            </a:prstGeom>
            <a:gradFill rotWithShape="0">
              <a:gsLst>
                <a:gs pos="0">
                  <a:srgbClr val="5E7676"/>
                </a:gs>
                <a:gs pos="100000">
                  <a:srgbClr val="CCFFFF"/>
                </a:gs>
              </a:gsLst>
              <a:lin ang="189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AutoShape 10"/>
            <p:cNvSpPr>
              <a:spLocks noChangeArrowheads="1"/>
            </p:cNvSpPr>
            <p:nvPr/>
          </p:nvSpPr>
          <p:spPr bwMode="auto">
            <a:xfrm>
              <a:off x="2835" y="3446"/>
              <a:ext cx="912" cy="528"/>
            </a:xfrm>
            <a:prstGeom prst="cube">
              <a:avLst>
                <a:gd name="adj" fmla="val 25000"/>
              </a:avLst>
            </a:prstGeom>
            <a:gradFill rotWithShape="0">
              <a:gsLst>
                <a:gs pos="0">
                  <a:srgbClr val="FF99FF"/>
                </a:gs>
                <a:gs pos="100000">
                  <a:srgbClr val="FFFFFF"/>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965" name="Group 20"/>
          <p:cNvGrpSpPr/>
          <p:nvPr/>
        </p:nvGrpSpPr>
        <p:grpSpPr bwMode="auto">
          <a:xfrm>
            <a:off x="3633788" y="1016000"/>
            <a:ext cx="4610100" cy="2322513"/>
            <a:chOff x="314" y="960"/>
            <a:chExt cx="4942" cy="2784"/>
          </a:xfrm>
        </p:grpSpPr>
        <p:sp>
          <p:nvSpPr>
            <p:cNvPr id="40966" name="AutoShape 2"/>
            <p:cNvSpPr>
              <a:spLocks noChangeArrowheads="1"/>
            </p:cNvSpPr>
            <p:nvPr/>
          </p:nvSpPr>
          <p:spPr bwMode="auto">
            <a:xfrm>
              <a:off x="3984" y="1006"/>
              <a:ext cx="1056" cy="960"/>
            </a:xfrm>
            <a:prstGeom prst="flowChartMultidocument">
              <a:avLst/>
            </a:prstGeom>
            <a:gradFill rotWithShape="0">
              <a:gsLst>
                <a:gs pos="0">
                  <a:srgbClr val="A9CBFF"/>
                </a:gs>
                <a:gs pos="100000">
                  <a:srgbClr val="0066FF"/>
                </a:gs>
              </a:gsLst>
              <a:lin ang="2700000" scaled="1"/>
            </a:gradFill>
            <a:ln w="9525">
              <a:solidFill>
                <a:srgbClr val="C0C0C0"/>
              </a:solidFill>
              <a:miter lim="800000"/>
            </a:ln>
          </p:spPr>
          <p:txBody>
            <a:bodyPr wrap="none" anchor="ctr"/>
            <a:lstStyle/>
            <a:p>
              <a:r>
                <a:rPr lang="en-US" altLang="zh-CN" sz="2000">
                  <a:solidFill>
                    <a:schemeClr val="tx1"/>
                  </a:solidFill>
                  <a:cs typeface="Times New Roman" panose="02020603050405020304" pitchFamily="18" charset="0"/>
                </a:rPr>
                <a:t>WSDL</a:t>
              </a:r>
              <a:endParaRPr lang="en-US" altLang="zh-CN" sz="2000">
                <a:solidFill>
                  <a:schemeClr val="tx1"/>
                </a:solidFill>
                <a:cs typeface="Times New Roman" panose="02020603050405020304" pitchFamily="18" charset="0"/>
              </a:endParaRPr>
            </a:p>
          </p:txBody>
        </p:sp>
        <p:sp>
          <p:nvSpPr>
            <p:cNvPr id="40967" name="Rectangle 3"/>
            <p:cNvSpPr>
              <a:spLocks noChangeArrowheads="1"/>
            </p:cNvSpPr>
            <p:nvPr/>
          </p:nvSpPr>
          <p:spPr bwMode="auto">
            <a:xfrm>
              <a:off x="3936" y="2830"/>
              <a:ext cx="1104" cy="864"/>
            </a:xfrm>
            <a:prstGeom prst="rect">
              <a:avLst/>
            </a:prstGeom>
            <a:gradFill rotWithShape="0">
              <a:gsLst>
                <a:gs pos="0">
                  <a:srgbClr val="FF0000"/>
                </a:gs>
                <a:gs pos="100000">
                  <a:srgbClr val="FFDCDC"/>
                </a:gs>
              </a:gsLst>
              <a:lin ang="189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600">
                  <a:solidFill>
                    <a:schemeClr val="tx1"/>
                  </a:solidFill>
                  <a:cs typeface="Times New Roman" panose="02020603050405020304" pitchFamily="18" charset="0"/>
                </a:rPr>
                <a:t> </a:t>
              </a:r>
              <a:r>
                <a:rPr lang="en-US" altLang="zh-CN" sz="1600">
                  <a:solidFill>
                    <a:schemeClr val="tx1"/>
                  </a:solidFill>
                  <a:cs typeface="Times New Roman" panose="02020603050405020304" pitchFamily="18" charset="0"/>
                </a:rPr>
                <a:t>Web Service</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(J2EE, .NET,C/C++)</a:t>
              </a:r>
              <a:endParaRPr lang="en-US" altLang="zh-CN" sz="1600">
                <a:solidFill>
                  <a:schemeClr val="tx1"/>
                </a:solidFill>
                <a:cs typeface="Times New Roman" panose="02020603050405020304" pitchFamily="18" charset="0"/>
              </a:endParaRPr>
            </a:p>
          </p:txBody>
        </p:sp>
        <p:sp>
          <p:nvSpPr>
            <p:cNvPr id="40968" name="Rectangle 4"/>
            <p:cNvSpPr>
              <a:spLocks noChangeArrowheads="1"/>
            </p:cNvSpPr>
            <p:nvPr/>
          </p:nvSpPr>
          <p:spPr bwMode="auto">
            <a:xfrm>
              <a:off x="768" y="2830"/>
              <a:ext cx="1104" cy="864"/>
            </a:xfrm>
            <a:prstGeom prst="rect">
              <a:avLst/>
            </a:prstGeom>
            <a:gradFill rotWithShape="0">
              <a:gsLst>
                <a:gs pos="0">
                  <a:srgbClr val="00FF00"/>
                </a:gs>
                <a:gs pos="100000">
                  <a:srgbClr val="A9FFA9"/>
                </a:gs>
              </a:gsLst>
              <a:lin ang="189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cs typeface="Times New Roman" panose="02020603050405020304" pitchFamily="18" charset="0"/>
                </a:rPr>
                <a:t>Web Service</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Client</a:t>
              </a:r>
              <a:endParaRPr lang="en-US" altLang="zh-CN" sz="1600">
                <a:solidFill>
                  <a:schemeClr val="tx1"/>
                </a:solidFill>
                <a:cs typeface="Times New Roman" panose="02020603050405020304" pitchFamily="18" charset="0"/>
              </a:endParaRPr>
            </a:p>
            <a:p>
              <a:r>
                <a:rPr lang="en-US" altLang="zh-CN" sz="1600">
                  <a:solidFill>
                    <a:schemeClr val="tx1"/>
                  </a:solidFill>
                  <a:cs typeface="Times New Roman" panose="02020603050405020304" pitchFamily="18" charset="0"/>
                </a:rPr>
                <a:t>(J2EE, .NET)</a:t>
              </a:r>
              <a:endParaRPr lang="en-US" altLang="zh-CN" sz="1600">
                <a:solidFill>
                  <a:schemeClr val="tx1"/>
                </a:solidFill>
                <a:cs typeface="Times New Roman" panose="02020603050405020304" pitchFamily="18" charset="0"/>
              </a:endParaRPr>
            </a:p>
          </p:txBody>
        </p:sp>
        <p:sp>
          <p:nvSpPr>
            <p:cNvPr id="40969" name="Line 5"/>
            <p:cNvSpPr>
              <a:spLocks noChangeShapeType="1"/>
            </p:cNvSpPr>
            <p:nvPr/>
          </p:nvSpPr>
          <p:spPr bwMode="auto">
            <a:xfrm flipH="1" flipV="1">
              <a:off x="4464" y="2062"/>
              <a:ext cx="0" cy="672"/>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0" name="Text Box 6"/>
            <p:cNvSpPr txBox="1">
              <a:spLocks noChangeArrowheads="1"/>
            </p:cNvSpPr>
            <p:nvPr/>
          </p:nvSpPr>
          <p:spPr bwMode="auto">
            <a:xfrm>
              <a:off x="2613" y="1066"/>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指向描述</a:t>
              </a:r>
              <a:endParaRPr lang="en-US" altLang="zh-CN" sz="1200">
                <a:solidFill>
                  <a:schemeClr val="tx1"/>
                </a:solidFill>
                <a:cs typeface="Times New Roman" panose="02020603050405020304" pitchFamily="18" charset="0"/>
              </a:endParaRPr>
            </a:p>
          </p:txBody>
        </p:sp>
        <p:sp>
          <p:nvSpPr>
            <p:cNvPr id="40971" name="Text Box 8"/>
            <p:cNvSpPr txBox="1">
              <a:spLocks noChangeArrowheads="1"/>
            </p:cNvSpPr>
            <p:nvPr/>
          </p:nvSpPr>
          <p:spPr bwMode="auto">
            <a:xfrm>
              <a:off x="4692" y="2194"/>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描述服务</a:t>
              </a:r>
              <a:endParaRPr lang="en-US" altLang="zh-CN" sz="1200">
                <a:solidFill>
                  <a:schemeClr val="tx1"/>
                </a:solidFill>
                <a:cs typeface="Times New Roman" panose="02020603050405020304" pitchFamily="18" charset="0"/>
              </a:endParaRPr>
            </a:p>
          </p:txBody>
        </p:sp>
        <p:sp>
          <p:nvSpPr>
            <p:cNvPr id="40972" name="Text Box 9"/>
            <p:cNvSpPr txBox="1">
              <a:spLocks noChangeArrowheads="1"/>
            </p:cNvSpPr>
            <p:nvPr/>
          </p:nvSpPr>
          <p:spPr bwMode="auto">
            <a:xfrm>
              <a:off x="1460" y="2167"/>
              <a:ext cx="56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发现服务</a:t>
              </a:r>
              <a:endParaRPr lang="en-US" altLang="zh-CN" sz="1200">
                <a:solidFill>
                  <a:schemeClr val="tx1"/>
                </a:solidFill>
                <a:cs typeface="Times New Roman" panose="02020603050405020304" pitchFamily="18" charset="0"/>
              </a:endParaRPr>
            </a:p>
          </p:txBody>
        </p:sp>
        <p:sp>
          <p:nvSpPr>
            <p:cNvPr id="40973" name="Text Box 10"/>
            <p:cNvSpPr txBox="1">
              <a:spLocks noChangeArrowheads="1"/>
            </p:cNvSpPr>
            <p:nvPr/>
          </p:nvSpPr>
          <p:spPr bwMode="auto">
            <a:xfrm>
              <a:off x="2576" y="3409"/>
              <a:ext cx="6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a:solidFill>
                    <a:schemeClr val="tx1"/>
                  </a:solidFill>
                  <a:cs typeface="Times New Roman" panose="02020603050405020304" pitchFamily="18" charset="0"/>
                </a:rPr>
                <a:t>采用</a:t>
              </a:r>
              <a:endParaRPr lang="zh-CN" altLang="en-US" sz="1200">
                <a:solidFill>
                  <a:schemeClr val="tx1"/>
                </a:solidFill>
                <a:cs typeface="Times New Roman" panose="02020603050405020304" pitchFamily="18" charset="0"/>
              </a:endParaRPr>
            </a:p>
            <a:p>
              <a:r>
                <a:rPr lang="en-US" altLang="zh-CN" sz="1200">
                  <a:solidFill>
                    <a:schemeClr val="tx1"/>
                  </a:solidFill>
                  <a:cs typeface="Times New Roman" panose="02020603050405020304" pitchFamily="18" charset="0"/>
                </a:rPr>
                <a:t>XML </a:t>
              </a:r>
              <a:r>
                <a:rPr lang="zh-CN" altLang="en-US" sz="1200">
                  <a:solidFill>
                    <a:schemeClr val="tx1"/>
                  </a:solidFill>
                  <a:cs typeface="Times New Roman" panose="02020603050405020304" pitchFamily="18" charset="0"/>
                </a:rPr>
                <a:t>消息</a:t>
              </a:r>
              <a:endParaRPr lang="zh-CN" altLang="en-US" sz="1200">
                <a:solidFill>
                  <a:schemeClr val="tx1"/>
                </a:solidFill>
                <a:cs typeface="Times New Roman" panose="02020603050405020304" pitchFamily="18" charset="0"/>
              </a:endParaRPr>
            </a:p>
          </p:txBody>
        </p:sp>
        <p:sp>
          <p:nvSpPr>
            <p:cNvPr id="40974" name="Line 12"/>
            <p:cNvSpPr>
              <a:spLocks noChangeShapeType="1"/>
            </p:cNvSpPr>
            <p:nvPr/>
          </p:nvSpPr>
          <p:spPr bwMode="auto">
            <a:xfrm rot="5400000" flipH="1" flipV="1">
              <a:off x="2911" y="2236"/>
              <a:ext cx="1" cy="2044"/>
            </a:xfrm>
            <a:prstGeom prst="line">
              <a:avLst/>
            </a:prstGeom>
            <a:noFill/>
            <a:ln w="76327">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5" name="Rectangle 13"/>
            <p:cNvSpPr>
              <a:spLocks noChangeArrowheads="1"/>
            </p:cNvSpPr>
            <p:nvPr/>
          </p:nvSpPr>
          <p:spPr bwMode="auto">
            <a:xfrm>
              <a:off x="2432" y="2998"/>
              <a:ext cx="100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altLang="zh-CN" sz="1200">
                  <a:solidFill>
                    <a:schemeClr val="tx1"/>
                  </a:solidFill>
                  <a:cs typeface="Times New Roman" panose="02020603050405020304" pitchFamily="18" charset="0"/>
                </a:rPr>
                <a:t>SOAP </a:t>
              </a:r>
              <a:r>
                <a:rPr lang="zh-CN" altLang="en-US" sz="1200">
                  <a:solidFill>
                    <a:schemeClr val="tx1"/>
                  </a:solidFill>
                  <a:cs typeface="Times New Roman" panose="02020603050405020304" pitchFamily="18" charset="0"/>
                </a:rPr>
                <a:t>协议</a:t>
              </a:r>
              <a:endParaRPr lang="zh-CN" altLang="en-US" sz="1200">
                <a:solidFill>
                  <a:schemeClr val="tx1"/>
                </a:solidFill>
                <a:cs typeface="Times New Roman" panose="02020603050405020304" pitchFamily="18" charset="0"/>
              </a:endParaRPr>
            </a:p>
          </p:txBody>
        </p:sp>
        <p:sp>
          <p:nvSpPr>
            <p:cNvPr id="40976" name="Rectangle 14"/>
            <p:cNvSpPr>
              <a:spLocks noChangeArrowheads="1"/>
            </p:cNvSpPr>
            <p:nvPr/>
          </p:nvSpPr>
          <p:spPr bwMode="auto">
            <a:xfrm>
              <a:off x="314" y="1238"/>
              <a:ext cx="971"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p>
              <a:r>
                <a:rPr lang="en-US" altLang="zh-CN" sz="2000">
                  <a:solidFill>
                    <a:srgbClr val="0000FF"/>
                  </a:solidFill>
                  <a:cs typeface="Times New Roman" panose="02020603050405020304" pitchFamily="18" charset="0"/>
                </a:rPr>
                <a:t>UDDI </a:t>
              </a:r>
              <a:br>
                <a:rPr lang="en-US" altLang="zh-CN" sz="2000">
                  <a:solidFill>
                    <a:srgbClr val="0000FF"/>
                  </a:solidFill>
                  <a:cs typeface="Times New Roman" panose="02020603050405020304" pitchFamily="18" charset="0"/>
                </a:rPr>
              </a:br>
              <a:r>
                <a:rPr lang="zh-CN" altLang="en-US" sz="2000">
                  <a:solidFill>
                    <a:srgbClr val="0000FF"/>
                  </a:solidFill>
                  <a:cs typeface="Times New Roman" panose="02020603050405020304" pitchFamily="18" charset="0"/>
                </a:rPr>
                <a:t>注册</a:t>
              </a:r>
              <a:endParaRPr lang="zh-CN" altLang="en-US" sz="2000">
                <a:solidFill>
                  <a:srgbClr val="0000FF"/>
                </a:solidFill>
                <a:cs typeface="Times New Roman" panose="02020603050405020304" pitchFamily="18" charset="0"/>
              </a:endParaRPr>
            </a:p>
          </p:txBody>
        </p:sp>
        <p:sp>
          <p:nvSpPr>
            <p:cNvPr id="40977" name="Line 15"/>
            <p:cNvSpPr>
              <a:spLocks noChangeShapeType="1"/>
            </p:cNvSpPr>
            <p:nvPr/>
          </p:nvSpPr>
          <p:spPr bwMode="auto">
            <a:xfrm flipV="1">
              <a:off x="1307" y="1770"/>
              <a:ext cx="1" cy="975"/>
            </a:xfrm>
            <a:prstGeom prst="line">
              <a:avLst/>
            </a:prstGeom>
            <a:noFill/>
            <a:ln w="76327">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8" name="Line 16"/>
            <p:cNvSpPr>
              <a:spLocks noChangeShapeType="1"/>
            </p:cNvSpPr>
            <p:nvPr/>
          </p:nvSpPr>
          <p:spPr bwMode="auto">
            <a:xfrm flipH="1" flipV="1">
              <a:off x="1755" y="1495"/>
              <a:ext cx="2085" cy="5"/>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9" name="Line 17"/>
            <p:cNvSpPr>
              <a:spLocks noChangeShapeType="1"/>
            </p:cNvSpPr>
            <p:nvPr/>
          </p:nvSpPr>
          <p:spPr bwMode="auto">
            <a:xfrm flipH="1" flipV="1">
              <a:off x="1728" y="1712"/>
              <a:ext cx="2109" cy="1196"/>
            </a:xfrm>
            <a:prstGeom prst="line">
              <a:avLst/>
            </a:prstGeom>
            <a:noFill/>
            <a:ln w="76327">
              <a:solidFill>
                <a:schemeClr val="tx1"/>
              </a:solidFill>
              <a:prstDash val="sysDot"/>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0" name="Rectangle 18"/>
            <p:cNvSpPr>
              <a:spLocks noChangeArrowheads="1"/>
            </p:cNvSpPr>
            <p:nvPr/>
          </p:nvSpPr>
          <p:spPr bwMode="auto">
            <a:xfrm>
              <a:off x="2473" y="1823"/>
              <a:ext cx="91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spcBef>
                  <a:spcPct val="50000"/>
                </a:spcBef>
              </a:pPr>
              <a:r>
                <a:rPr lang="zh-CN" altLang="en-US" sz="1200">
                  <a:solidFill>
                    <a:schemeClr val="tx1"/>
                  </a:solidFill>
                  <a:cs typeface="Times New Roman" panose="02020603050405020304" pitchFamily="18" charset="0"/>
                </a:rPr>
                <a:t>指向服务</a:t>
              </a:r>
              <a:endParaRPr lang="en-US" altLang="zh-CN" sz="1200">
                <a:solidFill>
                  <a:schemeClr val="tx1"/>
                </a:solidFill>
                <a:cs typeface="Times New Roman" panose="02020603050405020304" pitchFamily="18" charset="0"/>
              </a:endParaRPr>
            </a:p>
          </p:txBody>
        </p:sp>
        <p:pic>
          <p:nvPicPr>
            <p:cNvPr id="40981" name="Picture 19" descr="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960"/>
              <a:ext cx="57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4.2.4  </a:t>
            </a:r>
            <a:r>
              <a:rPr lang="zh-CN" altLang="zh-CN" sz="3600" dirty="0" smtClean="0">
                <a:solidFill>
                  <a:srgbClr val="C00000"/>
                </a:solidFill>
                <a:latin typeface="华文中宋" panose="02010600040101010101" pitchFamily="2" charset="-122"/>
                <a:ea typeface="华文中宋" panose="02010600040101010101" pitchFamily="2" charset="-122"/>
              </a:rPr>
              <a:t>文</a:t>
            </a:r>
            <a:r>
              <a:rPr lang="zh-CN" altLang="en-US" sz="3600" dirty="0" smtClean="0">
                <a:solidFill>
                  <a:srgbClr val="C00000"/>
                </a:solidFill>
                <a:latin typeface="华文中宋" panose="02010600040101010101" pitchFamily="2" charset="-122"/>
                <a:ea typeface="华文中宋" panose="02010600040101010101" pitchFamily="2" charset="-122"/>
              </a:rPr>
              <a:t>档的</a:t>
            </a:r>
            <a:r>
              <a:rPr lang="zh-CN" altLang="zh-CN" sz="3600" dirty="0" smtClean="0">
                <a:solidFill>
                  <a:srgbClr val="C00000"/>
                </a:solidFill>
                <a:latin typeface="华文中宋" panose="02010600040101010101" pitchFamily="2" charset="-122"/>
                <a:ea typeface="华文中宋" panose="02010600040101010101" pitchFamily="2" charset="-122"/>
              </a:rPr>
              <a:t>格式</a:t>
            </a:r>
            <a:r>
              <a:rPr lang="zh-CN" altLang="en-US" sz="3600" dirty="0" smtClean="0">
                <a:solidFill>
                  <a:srgbClr val="C00000"/>
                </a:solidFill>
                <a:latin typeface="华文中宋" panose="02010600040101010101" pitchFamily="2" charset="-122"/>
                <a:ea typeface="华文中宋" panose="02010600040101010101" pitchFamily="2" charset="-122"/>
              </a:rPr>
              <a:t>化</a:t>
            </a:r>
            <a:r>
              <a:rPr lang="zh-CN" altLang="zh-CN" sz="3600" dirty="0" smtClean="0">
                <a:solidFill>
                  <a:srgbClr val="C00000"/>
                </a:solidFill>
                <a:latin typeface="华文中宋" panose="02010600040101010101" pitchFamily="2" charset="-122"/>
                <a:ea typeface="华文中宋" panose="02010600040101010101" pitchFamily="2" charset="-122"/>
              </a:rPr>
              <a:t>与</a:t>
            </a:r>
            <a:r>
              <a:rPr lang="zh-CN" altLang="zh-CN" sz="3600" dirty="0">
                <a:solidFill>
                  <a:srgbClr val="C00000"/>
                </a:solidFill>
                <a:latin typeface="华文中宋" panose="02010600040101010101" pitchFamily="2" charset="-122"/>
                <a:ea typeface="华文中宋" panose="02010600040101010101" pitchFamily="2" charset="-122"/>
              </a:rPr>
              <a:t>排版</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5C821C9B-0BD6-4DF4-9F20-97BADC6EDF8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subTitle" idx="1"/>
          </p:nvPr>
        </p:nvSpPr>
        <p:spPr>
          <a:xfrm>
            <a:off x="125413" y="873125"/>
            <a:ext cx="8839200" cy="2447925"/>
          </a:xfrm>
        </p:spPr>
        <p:txBody>
          <a:bodyPr/>
          <a:lstStyle/>
          <a:p>
            <a:pPr indent="574675" algn="l">
              <a:lnSpc>
                <a:spcPct val="150000"/>
              </a:lnSpc>
            </a:pPr>
            <a:r>
              <a:rPr lang="en-US" altLang="zh-CN" sz="2400" smtClean="0">
                <a:latin typeface="宋体" panose="02010600030101010101" pitchFamily="2" charset="-122"/>
                <a:ea typeface="宋体" panose="02010600030101010101" pitchFamily="2" charset="-122"/>
              </a:rPr>
              <a:t> Word</a:t>
            </a:r>
            <a:r>
              <a:rPr lang="zh-CN" altLang="en-US" sz="2400" smtClean="0">
                <a:latin typeface="宋体" panose="02010600030101010101" pitchFamily="2" charset="-122"/>
                <a:ea typeface="宋体" panose="02010600030101010101" pitchFamily="2" charset="-122"/>
              </a:rPr>
              <a:t>在自带的剪辑库中提供了大量的图片剪贴画。 选择“</a:t>
            </a:r>
            <a:r>
              <a:rPr lang="zh-CN" altLang="en-US" sz="2400" b="1" smtClean="0">
                <a:latin typeface="宋体" panose="02010600030101010101" pitchFamily="2" charset="-122"/>
                <a:ea typeface="宋体" panose="02010600030101010101" pitchFamily="2" charset="-122"/>
              </a:rPr>
              <a:t>插入</a:t>
            </a:r>
            <a:r>
              <a:rPr lang="zh-CN" altLang="en-US" sz="2400" smtClean="0">
                <a:latin typeface="宋体" panose="02010600030101010101" pitchFamily="2" charset="-122"/>
                <a:ea typeface="宋体" panose="02010600030101010101" pitchFamily="2" charset="-122"/>
              </a:rPr>
              <a:t>”命令，在展开的功能区“</a:t>
            </a:r>
            <a:r>
              <a:rPr lang="zh-CN" altLang="en-US" sz="2400" b="1" smtClean="0">
                <a:latin typeface="宋体" panose="02010600030101010101" pitchFamily="2" charset="-122"/>
                <a:ea typeface="宋体" panose="02010600030101010101" pitchFamily="2" charset="-122"/>
              </a:rPr>
              <a:t>插图</a:t>
            </a:r>
            <a:r>
              <a:rPr lang="zh-CN" altLang="en-US" sz="2400" smtClean="0">
                <a:latin typeface="宋体" panose="02010600030101010101" pitchFamily="2" charset="-122"/>
                <a:ea typeface="宋体" panose="02010600030101010101" pitchFamily="2" charset="-122"/>
              </a:rPr>
              <a:t>”组中，单击“</a:t>
            </a:r>
            <a:r>
              <a:rPr lang="zh-CN" altLang="en-US" sz="2400" b="1" smtClean="0">
                <a:latin typeface="宋体" panose="02010600030101010101" pitchFamily="2" charset="-122"/>
                <a:ea typeface="宋体" panose="02010600030101010101" pitchFamily="2" charset="-122"/>
              </a:rPr>
              <a:t>剪贴画</a:t>
            </a:r>
            <a:r>
              <a:rPr lang="zh-CN" altLang="en-US" sz="2400" smtClean="0">
                <a:latin typeface="宋体" panose="02010600030101010101" pitchFamily="2" charset="-122"/>
                <a:ea typeface="宋体" panose="02010600030101010101" pitchFamily="2" charset="-122"/>
              </a:rPr>
              <a:t>”按钮；在右边出现的“剪贴画”任务窗格中单击“</a:t>
            </a:r>
            <a:r>
              <a:rPr lang="zh-CN" altLang="en-US" sz="2400" b="1" smtClean="0">
                <a:latin typeface="宋体" panose="02010600030101010101" pitchFamily="2" charset="-122"/>
                <a:ea typeface="宋体" panose="02010600030101010101" pitchFamily="2" charset="-122"/>
              </a:rPr>
              <a:t>搜索</a:t>
            </a:r>
            <a:r>
              <a:rPr lang="zh-CN" altLang="en-US" sz="2400" smtClean="0">
                <a:latin typeface="宋体" panose="02010600030101010101" pitchFamily="2" charset="-122"/>
                <a:ea typeface="宋体" panose="02010600030101010101" pitchFamily="2" charset="-122"/>
              </a:rPr>
              <a:t>”按钮，再单击所需的剪贴画，</a:t>
            </a:r>
            <a:r>
              <a:rPr lang="zh-CN" altLang="zh-CN" sz="2400" smtClean="0">
                <a:latin typeface="宋体" panose="02010600030101010101" pitchFamily="2" charset="-122"/>
                <a:ea typeface="宋体" panose="02010600030101010101" pitchFamily="2" charset="-122"/>
              </a:rPr>
              <a:t>如</a:t>
            </a:r>
            <a:r>
              <a:rPr lang="zh-CN" altLang="en-US" sz="2400" smtClean="0">
                <a:latin typeface="宋体" panose="02010600030101010101" pitchFamily="2" charset="-122"/>
                <a:ea typeface="宋体" panose="02010600030101010101" pitchFamily="2" charset="-122"/>
              </a:rPr>
              <a:t>选</a:t>
            </a:r>
            <a:r>
              <a:rPr lang="zh-CN" altLang="zh-CN" sz="2400" smtClean="0">
                <a:latin typeface="宋体" panose="02010600030101010101" pitchFamily="2" charset="-122"/>
                <a:ea typeface="宋体" panose="02010600030101010101" pitchFamily="2" charset="-122"/>
              </a:rPr>
              <a:t>“</a:t>
            </a:r>
            <a:r>
              <a:rPr lang="zh-CN" altLang="zh-CN" sz="2400" b="1" smtClean="0">
                <a:solidFill>
                  <a:srgbClr val="0000FF"/>
                </a:solidFill>
                <a:latin typeface="宋体" panose="02010600030101010101" pitchFamily="2" charset="-122"/>
                <a:ea typeface="宋体" panose="02010600030101010101" pitchFamily="2" charset="-122"/>
              </a:rPr>
              <a:t>云</a:t>
            </a:r>
            <a:r>
              <a:rPr lang="zh-CN" altLang="zh-CN" sz="2400" smtClean="0">
                <a:latin typeface="宋体" panose="02010600030101010101" pitchFamily="2" charset="-122"/>
                <a:ea typeface="宋体" panose="02010600030101010101" pitchFamily="2" charset="-122"/>
              </a:rPr>
              <a:t>” 图片。</a:t>
            </a:r>
            <a:endParaRPr lang="en-US" altLang="zh-CN" sz="2400" b="1" smtClean="0">
              <a:solidFill>
                <a:srgbClr val="C00000"/>
              </a:solidFill>
              <a:latin typeface="宋体" panose="02010600030101010101" pitchFamily="2" charset="-122"/>
              <a:ea typeface="宋体" panose="02010600030101010101" pitchFamily="2" charset="-122"/>
            </a:endParaRPr>
          </a:p>
        </p:txBody>
      </p:sp>
      <p:sp>
        <p:nvSpPr>
          <p:cNvPr id="4198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① </a:t>
            </a:r>
            <a:r>
              <a:rPr lang="zh-CN" altLang="en-US" sz="3600">
                <a:solidFill>
                  <a:srgbClr val="C00000"/>
                </a:solidFill>
                <a:latin typeface="华文楷体" panose="02010600040101010101" pitchFamily="2" charset="-122"/>
                <a:ea typeface="华文楷体" panose="02010600040101010101" pitchFamily="2" charset="-122"/>
              </a:rPr>
              <a:t>插入剪贴画</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1988"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32250" y="3421063"/>
            <a:ext cx="4500563"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5"/>
          <p:cNvSpPr>
            <a:spLocks noChangeArrowheads="1"/>
          </p:cNvSpPr>
          <p:nvPr/>
        </p:nvSpPr>
        <p:spPr bwMode="auto">
          <a:xfrm>
            <a:off x="2232025" y="5157788"/>
            <a:ext cx="1655763" cy="431800"/>
          </a:xfrm>
          <a:prstGeom prst="wedgeRectCallout">
            <a:avLst>
              <a:gd name="adj1" fmla="val 88725"/>
              <a:gd name="adj2" fmla="val -165698"/>
            </a:avLst>
          </a:prstGeom>
          <a:solidFill>
            <a:srgbClr val="FFFFCC"/>
          </a:solidFill>
          <a:ln w="9525">
            <a:solidFill>
              <a:srgbClr val="FF3399"/>
            </a:solidFill>
            <a:miter lim="800000"/>
          </a:ln>
        </p:spPr>
        <p:txBody>
          <a:bodyPr/>
          <a:lstStyle/>
          <a:p>
            <a:pPr algn="ctr">
              <a:defRPr/>
            </a:pPr>
            <a:r>
              <a:rPr lang="zh-CN" altLang="en-US" sz="1800" dirty="0">
                <a:solidFill>
                  <a:srgbClr val="FF0000"/>
                </a:solidFill>
                <a:latin typeface="+mn-ea"/>
                <a:ea typeface="+mn-ea"/>
              </a:rPr>
              <a:t>剪贴画</a:t>
            </a:r>
            <a:endParaRPr lang="zh-CN" altLang="en-US" sz="18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0484A1A0-71DB-45F0-AB0F-D35EAE3BF3E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subTitle" idx="1"/>
          </p:nvPr>
        </p:nvSpPr>
        <p:spPr>
          <a:xfrm>
            <a:off x="125413" y="908050"/>
            <a:ext cx="8839200" cy="1836738"/>
          </a:xfrm>
        </p:spPr>
        <p:txBody>
          <a:bodyPr/>
          <a:lstStyle/>
          <a:p>
            <a:pPr marL="457200" indent="-457200" algn="l" eaLnBrk="1" hangingPunct="1">
              <a:buFont typeface="Arial" panose="020B0604020202020204" pitchFamily="34" charset="0"/>
              <a:buBlip>
                <a:blip r:embed="rId1"/>
              </a:buBlip>
            </a:pPr>
            <a:r>
              <a:rPr lang="zh-CN" altLang="zh-CN" sz="2400" smtClean="0">
                <a:solidFill>
                  <a:srgbClr val="0000FF"/>
                </a:solidFill>
              </a:rPr>
              <a:t>方法：</a:t>
            </a:r>
            <a:r>
              <a:rPr lang="zh-CN" altLang="zh-CN" sz="2400" smtClean="0"/>
              <a:t>将光标定位到准备插入图片的位置，在“插入”选项卡的插图功能组中单击“图片”命令，在 “插入图片对话框”中指定外部图片所在位置，选择需要的图片，单击“插入”按钮完成插入。</a:t>
            </a:r>
            <a:endParaRPr lang="zh-CN" altLang="en-US" sz="2400" smtClean="0">
              <a:latin typeface="宋体" panose="02010600030101010101" pitchFamily="2" charset="-122"/>
              <a:ea typeface="宋体" panose="02010600030101010101" pitchFamily="2" charset="-122"/>
            </a:endParaRPr>
          </a:p>
        </p:txBody>
      </p:sp>
      <p:sp>
        <p:nvSpPr>
          <p:cNvPr id="4301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② </a:t>
            </a:r>
            <a:r>
              <a:rPr lang="zh-CN" altLang="en-US" sz="3600">
                <a:solidFill>
                  <a:srgbClr val="C00000"/>
                </a:solidFill>
                <a:latin typeface="华文楷体" panose="02010600040101010101" pitchFamily="2" charset="-122"/>
                <a:ea typeface="华文楷体" panose="02010600040101010101" pitchFamily="2" charset="-122"/>
              </a:rPr>
              <a:t>插入外部图片</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288" y="2611438"/>
            <a:ext cx="5724525"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5"/>
          <p:cNvSpPr>
            <a:spLocks noChangeArrowheads="1"/>
          </p:cNvSpPr>
          <p:nvPr/>
        </p:nvSpPr>
        <p:spPr bwMode="auto">
          <a:xfrm>
            <a:off x="4356100" y="5121275"/>
            <a:ext cx="1655763" cy="431800"/>
          </a:xfrm>
          <a:prstGeom prst="wedgeRectCallout">
            <a:avLst>
              <a:gd name="adj1" fmla="val 88725"/>
              <a:gd name="adj2" fmla="val -165698"/>
            </a:avLst>
          </a:prstGeom>
          <a:solidFill>
            <a:srgbClr val="FFFFCC"/>
          </a:solidFill>
          <a:ln w="9525">
            <a:solidFill>
              <a:srgbClr val="FF3399"/>
            </a:solidFill>
            <a:miter lim="800000"/>
          </a:ln>
        </p:spPr>
        <p:txBody>
          <a:bodyPr/>
          <a:lstStyle/>
          <a:p>
            <a:pPr algn="ctr">
              <a:defRPr/>
            </a:pPr>
            <a:r>
              <a:rPr lang="zh-CN" altLang="en-US" sz="1800" dirty="0">
                <a:solidFill>
                  <a:srgbClr val="FF0000"/>
                </a:solidFill>
                <a:latin typeface="+mn-ea"/>
                <a:ea typeface="+mn-ea"/>
              </a:rPr>
              <a:t>图片</a:t>
            </a:r>
            <a:endParaRPr lang="zh-CN" altLang="en-US" sz="1800" dirty="0">
              <a:solidFill>
                <a:srgbClr val="FF0000"/>
              </a:solidFill>
              <a:latin typeface="+mn-ea"/>
              <a:ea typeface="+mn-ea"/>
            </a:endParaRPr>
          </a:p>
        </p:txBody>
      </p:sp>
      <p:sp>
        <p:nvSpPr>
          <p:cNvPr id="2" name="日期占位符 1"/>
          <p:cNvSpPr>
            <a:spLocks noGrp="1"/>
          </p:cNvSpPr>
          <p:nvPr>
            <p:ph type="dt" sz="half" idx="10"/>
          </p:nvPr>
        </p:nvSpPr>
        <p:spPr/>
        <p:txBody>
          <a:bodyPr/>
          <a:lstStyle/>
          <a:p>
            <a:pPr>
              <a:defRPr/>
            </a:pPr>
            <a:fld id="{6ACBD759-7EC7-4CE5-82B7-EF5441800218}"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2449513"/>
          </a:xfrm>
        </p:spPr>
        <p:txBody>
          <a:bodyPr/>
          <a:lstStyle/>
          <a:p>
            <a:pPr indent="504190" algn="l" eaLnBrk="1" hangingPunct="1">
              <a:spcBef>
                <a:spcPts val="600"/>
              </a:spcBef>
              <a:spcAft>
                <a:spcPts val="0"/>
              </a:spcAft>
              <a:buFont typeface="Arial" panose="020B0604020202020204" pitchFamily="34" charset="0"/>
              <a:buNone/>
              <a:defRPr/>
            </a:pPr>
            <a:r>
              <a:rPr lang="en-US" altLang="zh-CN"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屏幕截图</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Word</a:t>
            </a:r>
            <a:r>
              <a:rPr lang="zh-CN" altLang="en-US" sz="2400" dirty="0" smtClean="0">
                <a:latin typeface="宋体" panose="02010600030101010101" pitchFamily="2" charset="-122"/>
                <a:ea typeface="宋体" panose="02010600030101010101" pitchFamily="2" charset="-122"/>
              </a:rPr>
              <a:t>新增功能，</a:t>
            </a:r>
            <a:r>
              <a:rPr lang="zh-CN" altLang="zh-CN" sz="2400" dirty="0">
                <a:latin typeface="宋体" panose="02010600030101010101" pitchFamily="2" charset="-122"/>
                <a:ea typeface="宋体" panose="02010600030101010101" pitchFamily="2" charset="-122"/>
              </a:rPr>
              <a:t>可直</a:t>
            </a:r>
            <a:r>
              <a:rPr lang="zh-CN" altLang="zh-CN" sz="2400" dirty="0">
                <a:solidFill>
                  <a:srgbClr val="FF0000"/>
                </a:solidFill>
                <a:latin typeface="宋体" panose="02010600030101010101" pitchFamily="2" charset="-122"/>
                <a:ea typeface="宋体" panose="02010600030101010101" pitchFamily="2" charset="-122"/>
              </a:rPr>
              <a:t>接截取活动窗口</a:t>
            </a:r>
            <a:r>
              <a:rPr lang="zh-CN" altLang="zh-CN" sz="2400" dirty="0">
                <a:latin typeface="宋体" panose="02010600030101010101" pitchFamily="2" charset="-122"/>
                <a:ea typeface="宋体" panose="02010600030101010101" pitchFamily="2" charset="-122"/>
              </a:rPr>
              <a:t>或</a:t>
            </a:r>
            <a:r>
              <a:rPr lang="zh-CN" altLang="zh-CN" sz="2400" dirty="0">
                <a:solidFill>
                  <a:srgbClr val="FF0000"/>
                </a:solidFill>
                <a:latin typeface="宋体" panose="02010600030101010101" pitchFamily="2" charset="-122"/>
                <a:ea typeface="宋体" panose="02010600030101010101" pitchFamily="2" charset="-122"/>
              </a:rPr>
              <a:t>屏幕上某个区域的图像</a:t>
            </a:r>
            <a:r>
              <a:rPr lang="zh-CN" altLang="zh-CN" sz="2400" dirty="0">
                <a:latin typeface="宋体" panose="02010600030101010101" pitchFamily="2" charset="-122"/>
                <a:ea typeface="宋体" panose="02010600030101010101" pitchFamily="2" charset="-122"/>
              </a:rPr>
              <a:t>插入</a:t>
            </a:r>
            <a:r>
              <a:rPr lang="en-US" altLang="zh-CN" sz="2400" dirty="0">
                <a:latin typeface="宋体" panose="02010600030101010101" pitchFamily="2" charset="-122"/>
                <a:ea typeface="宋体" panose="02010600030101010101" pitchFamily="2" charset="-122"/>
              </a:rPr>
              <a:t>Word</a:t>
            </a:r>
            <a:r>
              <a:rPr lang="zh-CN" altLang="zh-CN" sz="2400" dirty="0">
                <a:latin typeface="宋体" panose="02010600030101010101" pitchFamily="2" charset="-122"/>
                <a:ea typeface="宋体" panose="02010600030101010101" pitchFamily="2" charset="-122"/>
              </a:rPr>
              <a:t>文档中</a:t>
            </a:r>
            <a:r>
              <a:rPr lang="zh-CN" altLang="zh-CN"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dirty="0" smtClean="0">
                <a:solidFill>
                  <a:srgbClr val="0000FF"/>
                </a:solidFill>
              </a:rPr>
              <a:t>方法：</a:t>
            </a:r>
            <a:r>
              <a:rPr lang="zh-CN" altLang="zh-CN" sz="2400" dirty="0"/>
              <a:t>将光标定位到准备插入图像的位置，在“</a:t>
            </a:r>
            <a:r>
              <a:rPr lang="zh-CN" altLang="zh-CN" sz="2400" b="1" dirty="0"/>
              <a:t>插入</a:t>
            </a:r>
            <a:r>
              <a:rPr lang="zh-CN" altLang="zh-CN" sz="2400" dirty="0"/>
              <a:t>”选项卡的插图功能组中单击“</a:t>
            </a:r>
            <a:r>
              <a:rPr lang="zh-CN" altLang="zh-CN" sz="2400" b="1" dirty="0"/>
              <a:t>屏幕截图</a:t>
            </a:r>
            <a:r>
              <a:rPr lang="zh-CN" altLang="zh-CN" sz="2400" dirty="0"/>
              <a:t>”命令，“可用视窗”中列出了当前打开的应用程序视窗缩略图，单击选中视窗即可全窗口截图。如仅需要部分区域截图，可单击“</a:t>
            </a:r>
            <a:r>
              <a:rPr lang="zh-CN" altLang="zh-CN" sz="2400" b="1" dirty="0"/>
              <a:t>屏幕剪辑</a:t>
            </a:r>
            <a:r>
              <a:rPr lang="zh-CN" altLang="zh-CN" sz="2400" dirty="0"/>
              <a:t>”命令，当指针变成十字时，按住鼠标左键拖选欲截取的屏幕区域，插入截图</a:t>
            </a:r>
            <a:r>
              <a:rPr lang="zh-CN" altLang="zh-CN" sz="2400" dirty="0" smtClean="0"/>
              <a:t>。</a:t>
            </a:r>
            <a:endParaRPr lang="zh-CN" altLang="en-US" sz="2400" dirty="0">
              <a:latin typeface="宋体" panose="02010600030101010101" pitchFamily="2" charset="-122"/>
              <a:ea typeface="宋体" panose="02010600030101010101" pitchFamily="2" charset="-122"/>
            </a:endParaRPr>
          </a:p>
        </p:txBody>
      </p:sp>
      <p:sp>
        <p:nvSpPr>
          <p:cNvPr id="440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③ </a:t>
            </a:r>
            <a:r>
              <a:rPr lang="zh-CN" altLang="en-US" sz="3600">
                <a:solidFill>
                  <a:srgbClr val="C00000"/>
                </a:solidFill>
                <a:latin typeface="华文楷体" panose="02010600040101010101" pitchFamily="2" charset="-122"/>
                <a:ea typeface="华文楷体" panose="02010600040101010101" pitchFamily="2" charset="-122"/>
              </a:rPr>
              <a:t>屏幕截图</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4076700"/>
            <a:ext cx="53292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
        <p:nvSpPr>
          <p:cNvPr id="2" name="日期占位符 1"/>
          <p:cNvSpPr>
            <a:spLocks noGrp="1"/>
          </p:cNvSpPr>
          <p:nvPr>
            <p:ph type="dt" sz="half" idx="10"/>
          </p:nvPr>
        </p:nvSpPr>
        <p:spPr/>
        <p:txBody>
          <a:bodyPr/>
          <a:lstStyle/>
          <a:p>
            <a:pPr>
              <a:defRPr/>
            </a:pPr>
            <a:fld id="{1553A5AD-4154-4825-A8E3-43B8B19C6926}"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3205163"/>
          </a:xfrm>
        </p:spPr>
        <p:txBody>
          <a:bodyPr/>
          <a:lstStyle/>
          <a:p>
            <a:pPr indent="504190" algn="l" eaLnBrk="1" hangingPunct="1">
              <a:spcBef>
                <a:spcPts val="600"/>
              </a:spcBef>
              <a:spcAft>
                <a:spcPts val="0"/>
              </a:spcAft>
              <a:buFont typeface="Arial" panose="020B0604020202020204" pitchFamily="34" charset="0"/>
              <a:buNone/>
              <a:defRPr/>
            </a:pPr>
            <a:r>
              <a:rPr lang="zh-CN" altLang="zh-CN" sz="2400" dirty="0" smtClean="0">
                <a:latin typeface="宋体" panose="02010600030101010101" pitchFamily="2" charset="-122"/>
                <a:ea typeface="宋体" panose="02010600030101010101" pitchFamily="2" charset="-122"/>
              </a:rPr>
              <a:t>在</a:t>
            </a:r>
            <a:r>
              <a:rPr lang="en-US" altLang="zh-CN" sz="2400" dirty="0">
                <a:latin typeface="宋体" panose="02010600030101010101" pitchFamily="2" charset="-122"/>
                <a:ea typeface="宋体" panose="02010600030101010101" pitchFamily="2" charset="-122"/>
              </a:rPr>
              <a:t>Word</a:t>
            </a:r>
            <a:r>
              <a:rPr lang="zh-CN" altLang="zh-CN" sz="2400" dirty="0">
                <a:latin typeface="宋体" panose="02010600030101010101" pitchFamily="2" charset="-122"/>
                <a:ea typeface="宋体" panose="02010600030101010101" pitchFamily="2" charset="-122"/>
              </a:rPr>
              <a:t>中可以插入现成的形状，如矩形、圆形、线条、流程图符号和标注等，还可以对图形进行编辑并设置图形效果。</a:t>
            </a:r>
            <a:endParaRPr lang="en-US" altLang="zh-CN" sz="2400" dirty="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dirty="0" smtClean="0">
                <a:solidFill>
                  <a:srgbClr val="0000FF"/>
                </a:solidFill>
              </a:rPr>
              <a:t>方法：</a:t>
            </a:r>
            <a:r>
              <a:rPr lang="zh-CN" altLang="zh-CN" sz="2400" dirty="0" smtClean="0"/>
              <a:t>在</a:t>
            </a:r>
            <a:r>
              <a:rPr lang="zh-CN" altLang="zh-CN" sz="2400" dirty="0"/>
              <a:t>“</a:t>
            </a:r>
            <a:r>
              <a:rPr lang="zh-CN" altLang="zh-CN" sz="2400" b="1" dirty="0"/>
              <a:t>插入</a:t>
            </a:r>
            <a:r>
              <a:rPr lang="zh-CN" altLang="zh-CN" sz="2400" dirty="0"/>
              <a:t>”选项卡的插图功能组中单击“</a:t>
            </a:r>
            <a:r>
              <a:rPr lang="zh-CN" altLang="zh-CN" sz="2400" b="1" dirty="0"/>
              <a:t>形状</a:t>
            </a:r>
            <a:r>
              <a:rPr lang="zh-CN" altLang="zh-CN" sz="2400" dirty="0"/>
              <a:t>”命令，在出现的候选形状列表中单击“</a:t>
            </a:r>
            <a:r>
              <a:rPr lang="zh-CN" altLang="zh-CN" sz="2400" b="1" dirty="0"/>
              <a:t>新建绘图画布</a:t>
            </a:r>
            <a:r>
              <a:rPr lang="zh-CN" altLang="zh-CN" sz="2400" dirty="0"/>
              <a:t>”，选中插入的形状放置画布上，通过在画布上拖拽鼠标绘制形状。需要在自选图形中加入文字时，可右击要添加文字的图形，在弹出的快捷菜单中选择“</a:t>
            </a:r>
            <a:r>
              <a:rPr lang="zh-CN" altLang="zh-CN" sz="2400" b="1" dirty="0"/>
              <a:t>添加文字</a:t>
            </a:r>
            <a:r>
              <a:rPr lang="zh-CN" altLang="zh-CN" sz="2400" dirty="0"/>
              <a:t>”命令，在图形中输入文字即</a:t>
            </a:r>
            <a:r>
              <a:rPr lang="zh-CN" altLang="zh-CN" sz="2400" dirty="0" smtClean="0"/>
              <a:t>可。</a:t>
            </a:r>
            <a:endParaRPr lang="zh-CN" altLang="en-US" sz="2400" dirty="0">
              <a:latin typeface="宋体" panose="02010600030101010101" pitchFamily="2" charset="-122"/>
              <a:ea typeface="宋体" panose="02010600030101010101" pitchFamily="2" charset="-122"/>
            </a:endParaRPr>
          </a:p>
        </p:txBody>
      </p:sp>
      <p:sp>
        <p:nvSpPr>
          <p:cNvPr id="4505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④ </a:t>
            </a:r>
            <a:r>
              <a:rPr lang="zh-CN" altLang="en-US" sz="3600">
                <a:solidFill>
                  <a:srgbClr val="C00000"/>
                </a:solidFill>
                <a:latin typeface="华文楷体" panose="02010600040101010101" pitchFamily="2" charset="-122"/>
                <a:ea typeface="华文楷体" panose="02010600040101010101" pitchFamily="2" charset="-122"/>
              </a:rPr>
              <a:t>插入自选图形</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50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3933825"/>
            <a:ext cx="546417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3A8F3CB-D471-4A51-A1C9-AFCD55D51CE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908050"/>
            <a:ext cx="8839200" cy="2794000"/>
          </a:xfrm>
        </p:spPr>
        <p:txBody>
          <a:bodyPr/>
          <a:lstStyle/>
          <a:p>
            <a:pPr indent="647700" algn="l">
              <a:buFont typeface="Arial" panose="020B0604020202020204" pitchFamily="34" charset="0"/>
              <a:buNone/>
              <a:defRPr/>
            </a:pPr>
            <a:r>
              <a:rPr lang="en-US" altLang="zh-CN" sz="2400" dirty="0" smtClean="0">
                <a:latin typeface="宋体" panose="02010600030101010101" pitchFamily="2" charset="-122"/>
                <a:ea typeface="宋体" panose="02010600030101010101" pitchFamily="2" charset="-122"/>
              </a:rPr>
              <a:t>SmartArt</a:t>
            </a:r>
            <a:r>
              <a:rPr lang="zh-CN" altLang="zh-CN" sz="2400" dirty="0">
                <a:latin typeface="宋体" panose="02010600030101010101" pitchFamily="2" charset="-122"/>
                <a:ea typeface="宋体" panose="02010600030101010101" pitchFamily="2" charset="-122"/>
              </a:rPr>
              <a:t>是一种</a:t>
            </a:r>
            <a:r>
              <a:rPr lang="zh-CN" altLang="zh-CN" sz="2400" dirty="0">
                <a:solidFill>
                  <a:srgbClr val="FF0000"/>
                </a:solidFill>
                <a:latin typeface="宋体" panose="02010600030101010101" pitchFamily="2" charset="-122"/>
                <a:ea typeface="宋体" panose="02010600030101010101" pitchFamily="2" charset="-122"/>
              </a:rPr>
              <a:t>基于图形结构布局设计工具</a:t>
            </a:r>
            <a:r>
              <a:rPr lang="zh-CN" altLang="zh-CN" sz="2400" dirty="0">
                <a:latin typeface="宋体" panose="02010600030101010101" pitchFamily="2" charset="-122"/>
                <a:ea typeface="宋体" panose="02010600030101010101" pitchFamily="2" charset="-122"/>
              </a:rPr>
              <a:t>，提供用户用简单的方法</a:t>
            </a:r>
            <a:r>
              <a:rPr lang="zh-CN" altLang="zh-CN" sz="2400" dirty="0">
                <a:solidFill>
                  <a:srgbClr val="FF0000"/>
                </a:solidFill>
                <a:latin typeface="宋体" panose="02010600030101010101" pitchFamily="2" charset="-122"/>
                <a:ea typeface="宋体" panose="02010600030101010101" pitchFamily="2" charset="-122"/>
              </a:rPr>
              <a:t>设计出专业水平的布局设计</a:t>
            </a:r>
            <a:r>
              <a:rPr lang="zh-CN" altLang="zh-CN" sz="2400" dirty="0" smtClean="0">
                <a:latin typeface="宋体" panose="02010600030101010101" pitchFamily="2" charset="-122"/>
                <a:ea typeface="宋体" panose="02010600030101010101" pitchFamily="2" charset="-122"/>
              </a:rPr>
              <a:t>。系统</a:t>
            </a:r>
            <a:r>
              <a:rPr lang="zh-CN" altLang="zh-CN" sz="2400" dirty="0">
                <a:latin typeface="宋体" panose="02010600030101010101" pitchFamily="2" charset="-122"/>
                <a:ea typeface="宋体" panose="02010600030101010101" pitchFamily="2" charset="-122"/>
              </a:rPr>
              <a:t>提供了列表、流程、层次结构、循环、关系、矩阵、棱锥图、图片等创建</a:t>
            </a:r>
            <a:r>
              <a:rPr lang="en-US" altLang="zh-CN" sz="2400" dirty="0">
                <a:latin typeface="宋体" panose="02010600030101010101" pitchFamily="2" charset="-122"/>
                <a:ea typeface="宋体" panose="02010600030101010101" pitchFamily="2" charset="-122"/>
              </a:rPr>
              <a:t>SmartArt</a:t>
            </a:r>
            <a:r>
              <a:rPr lang="zh-CN" altLang="zh-CN" sz="2400" dirty="0">
                <a:latin typeface="宋体" panose="02010600030101010101" pitchFamily="2" charset="-122"/>
                <a:ea typeface="宋体" panose="02010600030101010101" pitchFamily="2" charset="-122"/>
              </a:rPr>
              <a:t>图形的类型，</a:t>
            </a:r>
            <a:r>
              <a:rPr lang="zh-CN" altLang="zh-CN" sz="2400" dirty="0" smtClean="0">
                <a:latin typeface="宋体" panose="02010600030101010101" pitchFamily="2" charset="-122"/>
                <a:ea typeface="宋体" panose="02010600030101010101" pitchFamily="2" charset="-122"/>
              </a:rPr>
              <a:t>如</a:t>
            </a:r>
            <a:r>
              <a:rPr lang="zh-CN" altLang="en-US" sz="2400" dirty="0" smtClean="0">
                <a:latin typeface="宋体" panose="02010600030101010101" pitchFamily="2" charset="-122"/>
                <a:ea typeface="宋体" panose="02010600030101010101" pitchFamily="2" charset="-122"/>
              </a:rPr>
              <a:t>下</a:t>
            </a:r>
            <a:r>
              <a:rPr lang="zh-CN" altLang="zh-CN" sz="2400" dirty="0" smtClean="0">
                <a:latin typeface="宋体" panose="02010600030101010101" pitchFamily="2" charset="-122"/>
                <a:ea typeface="宋体" panose="02010600030101010101" pitchFamily="2" charset="-122"/>
              </a:rPr>
              <a:t>图所示。</a:t>
            </a:r>
            <a:endParaRPr lang="en-US" altLang="zh-CN" sz="2400" dirty="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400" b="1" dirty="0"/>
              <a:t>创建</a:t>
            </a:r>
            <a:r>
              <a:rPr lang="en-US" altLang="zh-CN" sz="2400" b="1" dirty="0"/>
              <a:t>SmartArt</a:t>
            </a:r>
            <a:r>
              <a:rPr lang="zh-CN" altLang="zh-CN" sz="2400" b="1" dirty="0" smtClean="0"/>
              <a:t>图形步骤</a:t>
            </a:r>
            <a:r>
              <a:rPr lang="zh-CN" altLang="zh-CN" sz="2400" dirty="0" smtClean="0"/>
              <a:t>：插入</a:t>
            </a:r>
            <a:r>
              <a:rPr lang="en-US" altLang="zh-CN" sz="2400" dirty="0"/>
              <a:t>SmartArt</a:t>
            </a:r>
            <a:r>
              <a:rPr lang="zh-CN" altLang="zh-CN" sz="2400" dirty="0" smtClean="0"/>
              <a:t>布局</a:t>
            </a:r>
            <a:r>
              <a:rPr lang="zh-CN" altLang="en-US" sz="2400" dirty="0" smtClean="0"/>
              <a:t>，</a:t>
            </a:r>
            <a:r>
              <a:rPr lang="zh-CN" altLang="zh-CN" sz="2400" dirty="0" smtClean="0"/>
              <a:t>添加图片</a:t>
            </a:r>
            <a:r>
              <a:rPr lang="zh-CN" altLang="en-US" sz="2400" dirty="0" smtClean="0"/>
              <a:t>，</a:t>
            </a:r>
            <a:r>
              <a:rPr lang="zh-CN" altLang="zh-CN" sz="2400" dirty="0" smtClean="0"/>
              <a:t>添加</a:t>
            </a:r>
            <a:r>
              <a:rPr lang="zh-CN" altLang="zh-CN" sz="2400" dirty="0"/>
              <a:t>文本</a:t>
            </a:r>
            <a:r>
              <a:rPr lang="zh-CN" altLang="zh-CN" sz="2400" dirty="0" smtClean="0"/>
              <a:t>。</a:t>
            </a:r>
            <a:endParaRPr lang="en-US" altLang="zh-CN" sz="2400" dirty="0" smtClean="0"/>
          </a:p>
          <a:p>
            <a:pPr marL="457200" indent="-457200" algn="l" eaLnBrk="1" hangingPunct="1">
              <a:buFont typeface="Arial" panose="020B0604020202020204" pitchFamily="34" charset="0"/>
              <a:buBlip>
                <a:blip r:embed="rId1"/>
              </a:buBlip>
              <a:defRPr/>
            </a:pPr>
            <a:r>
              <a:rPr lang="zh-CN" altLang="en-US" sz="2400" b="1" dirty="0" smtClean="0"/>
              <a:t>设置</a:t>
            </a:r>
            <a:r>
              <a:rPr lang="en-US" altLang="zh-CN" sz="2400" b="1" dirty="0"/>
              <a:t>SmartArt</a:t>
            </a:r>
            <a:r>
              <a:rPr lang="zh-CN" altLang="en-US" sz="2400" b="1" dirty="0" smtClean="0"/>
              <a:t>图形格式</a:t>
            </a:r>
            <a:r>
              <a:rPr lang="zh-CN" altLang="en-US" sz="2400" dirty="0" smtClean="0"/>
              <a:t>。</a:t>
            </a:r>
            <a:endParaRPr lang="zh-CN" altLang="zh-CN" sz="2400" dirty="0"/>
          </a:p>
        </p:txBody>
      </p:sp>
      <p:sp>
        <p:nvSpPr>
          <p:cNvPr id="4608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⑤ </a:t>
            </a:r>
            <a:r>
              <a:rPr lang="zh-CN" altLang="en-US" sz="3600">
                <a:solidFill>
                  <a:srgbClr val="C00000"/>
                </a:solidFill>
                <a:latin typeface="华文楷体" panose="02010600040101010101" pitchFamily="2" charset="-122"/>
                <a:ea typeface="华文楷体" panose="02010600040101010101" pitchFamily="2" charset="-122"/>
              </a:rPr>
              <a:t>插入</a:t>
            </a:r>
            <a:r>
              <a:rPr lang="en-US" altLang="zh-CN" sz="3600">
                <a:solidFill>
                  <a:srgbClr val="C00000"/>
                </a:solidFill>
                <a:latin typeface="华文楷体" panose="02010600040101010101" pitchFamily="2" charset="-122"/>
                <a:ea typeface="华文楷体" panose="02010600040101010101" pitchFamily="2" charset="-122"/>
              </a:rPr>
              <a:t>SmartArt</a:t>
            </a:r>
            <a:r>
              <a:rPr lang="zh-CN" altLang="en-US" sz="3600">
                <a:solidFill>
                  <a:srgbClr val="C00000"/>
                </a:solidFill>
                <a:latin typeface="华文楷体" panose="02010600040101010101" pitchFamily="2" charset="-122"/>
                <a:ea typeface="华文楷体" panose="02010600040101010101" pitchFamily="2" charset="-122"/>
              </a:rPr>
              <a:t>图形</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46084" name="Group 5"/>
          <p:cNvGrpSpPr/>
          <p:nvPr/>
        </p:nvGrpSpPr>
        <p:grpSpPr bwMode="auto">
          <a:xfrm>
            <a:off x="4787900" y="3144838"/>
            <a:ext cx="3421063" cy="3021012"/>
            <a:chOff x="1592" y="1288"/>
            <a:chExt cx="2557" cy="2557"/>
          </a:xfrm>
        </p:grpSpPr>
        <p:pic>
          <p:nvPicPr>
            <p:cNvPr id="46087" name="Picture 6" descr="3spheresMOREGREEN"/>
            <p:cNvPicPr>
              <a:picLocks noChangeAspect="1" noChangeArrowheads="1"/>
            </p:cNvPicPr>
            <p:nvPr/>
          </p:nvPicPr>
          <p:blipFill>
            <a:blip r:embed="rId2">
              <a:extLst>
                <a:ext uri="{28A0092B-C50C-407E-A947-70E740481C1C}">
                  <a14:useLocalDpi xmlns:a14="http://schemas.microsoft.com/office/drawing/2010/main" val="0"/>
                </a:ext>
              </a:extLst>
            </a:blip>
            <a:srcRect l="11804" t="14018" r="9592" b="7378"/>
            <a:stretch>
              <a:fillRect/>
            </a:stretch>
          </p:blipFill>
          <p:spPr bwMode="auto">
            <a:xfrm>
              <a:off x="1592" y="1288"/>
              <a:ext cx="2557"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7" descr="wsbi_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 y="1754"/>
              <a:ext cx="1369" cy="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08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3" y="3900488"/>
            <a:ext cx="4173537"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086" name="直接箭头连接符 2"/>
          <p:cNvCxnSpPr>
            <a:cxnSpLocks noChangeShapeType="1"/>
          </p:cNvCxnSpPr>
          <p:nvPr/>
        </p:nvCxnSpPr>
        <p:spPr bwMode="auto">
          <a:xfrm flipV="1">
            <a:off x="2663825" y="4473575"/>
            <a:ext cx="3421063" cy="1117600"/>
          </a:xfrm>
          <a:prstGeom prst="straightConnector1">
            <a:avLst/>
          </a:prstGeom>
          <a:noFill/>
          <a:ln w="25400" algn="ctr">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日期占位符 1"/>
          <p:cNvSpPr>
            <a:spLocks noGrp="1"/>
          </p:cNvSpPr>
          <p:nvPr>
            <p:ph type="dt" sz="half" idx="10"/>
          </p:nvPr>
        </p:nvSpPr>
        <p:spPr/>
        <p:txBody>
          <a:bodyPr/>
          <a:lstStyle/>
          <a:p>
            <a:pPr>
              <a:defRPr/>
            </a:pPr>
            <a:fld id="{F8BECB78-171D-4EFF-87E5-AF87AE90345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125413" y="873125"/>
            <a:ext cx="8839200" cy="3995738"/>
          </a:xfrm>
        </p:spPr>
        <p:txBody>
          <a:bodyPr/>
          <a:lstStyle/>
          <a:p>
            <a:pPr indent="647700" algn="l">
              <a:lnSpc>
                <a:spcPct val="150000"/>
              </a:lnSpc>
              <a:buFont typeface="Arial" panose="020B0604020202020204" pitchFamily="34" charset="0"/>
              <a:buNone/>
              <a:defRPr/>
            </a:pPr>
            <a:r>
              <a:rPr lang="zh-CN" altLang="zh-CN" sz="2400" dirty="0" smtClean="0">
                <a:latin typeface="宋体" panose="02010600030101010101" pitchFamily="2" charset="-122"/>
                <a:ea typeface="宋体" panose="02010600030101010101" pitchFamily="2" charset="-122"/>
              </a:rPr>
              <a:t>文</a:t>
            </a:r>
            <a:r>
              <a:rPr lang="zh-CN" altLang="zh-CN" sz="2400" dirty="0" smtClean="0">
                <a:solidFill>
                  <a:srgbClr val="FF0000"/>
                </a:solidFill>
                <a:latin typeface="宋体" panose="02010600030101010101" pitchFamily="2" charset="-122"/>
                <a:ea typeface="宋体" panose="02010600030101010101" pitchFamily="2" charset="-122"/>
              </a:rPr>
              <a:t>本框</a:t>
            </a:r>
            <a:r>
              <a:rPr lang="zh-CN" altLang="zh-CN" sz="2400" dirty="0">
                <a:solidFill>
                  <a:srgbClr val="FF0000"/>
                </a:solidFill>
                <a:latin typeface="宋体" panose="02010600030101010101" pitchFamily="2" charset="-122"/>
                <a:ea typeface="宋体" panose="02010600030101010101" pitchFamily="2" charset="-122"/>
              </a:rPr>
              <a:t>是一个可以独立处理的矩形区域，其中可以放置文本和进一步嵌入图片、表格等对象</a:t>
            </a:r>
            <a:r>
              <a:rPr lang="zh-CN" altLang="zh-CN" sz="2400" dirty="0">
                <a:latin typeface="宋体" panose="02010600030101010101" pitchFamily="2" charset="-122"/>
                <a:ea typeface="宋体" panose="02010600030101010101" pitchFamily="2" charset="-122"/>
              </a:rPr>
              <a:t>。方便之处在于文本框中的内容可以随文本框对象的移动而移动，并可通过文本框对文档的局部内容进行竖排、添加底纹等特殊形式的</a:t>
            </a:r>
            <a:r>
              <a:rPr lang="zh-CN" altLang="zh-CN" sz="2400" dirty="0" smtClean="0">
                <a:latin typeface="宋体" panose="02010600030101010101" pitchFamily="2" charset="-122"/>
                <a:ea typeface="宋体" panose="02010600030101010101" pitchFamily="2" charset="-122"/>
              </a:rPr>
              <a:t>排版。</a:t>
            </a:r>
            <a:endParaRPr lang="en-US" altLang="zh-CN" sz="2400" dirty="0">
              <a:latin typeface="宋体" panose="02010600030101010101" pitchFamily="2" charset="-122"/>
              <a:ea typeface="宋体" panose="02010600030101010101" pitchFamily="2" charset="-122"/>
            </a:endParaRPr>
          </a:p>
          <a:p>
            <a:pPr marL="457200" indent="-457200" algn="l" eaLnBrk="1" hangingPunct="1">
              <a:lnSpc>
                <a:spcPct val="150000"/>
              </a:lnSpc>
              <a:buFont typeface="Arial" panose="020B0604020202020204" pitchFamily="34" charset="0"/>
              <a:buBlip>
                <a:blip r:embed="rId1"/>
              </a:buBlip>
              <a:defRPr/>
            </a:pPr>
            <a:r>
              <a:rPr lang="zh-CN" altLang="zh-CN" sz="2400" b="1" dirty="0" smtClean="0">
                <a:solidFill>
                  <a:srgbClr val="0000FF"/>
                </a:solidFill>
              </a:rPr>
              <a:t>插入</a:t>
            </a:r>
            <a:r>
              <a:rPr lang="zh-CN" altLang="zh-CN" sz="2400" b="1" dirty="0">
                <a:solidFill>
                  <a:srgbClr val="0000FF"/>
                </a:solidFill>
              </a:rPr>
              <a:t>文本框的</a:t>
            </a:r>
            <a:r>
              <a:rPr lang="zh-CN" altLang="zh-CN" sz="2400" b="1" dirty="0" smtClean="0">
                <a:solidFill>
                  <a:srgbClr val="0000FF"/>
                </a:solidFill>
              </a:rPr>
              <a:t>方法</a:t>
            </a:r>
            <a:r>
              <a:rPr lang="zh-CN" altLang="en-US" sz="2400" b="1" dirty="0" smtClean="0">
                <a:solidFill>
                  <a:srgbClr val="0000FF"/>
                </a:solidFill>
              </a:rPr>
              <a:t>：</a:t>
            </a:r>
            <a:r>
              <a:rPr lang="zh-CN" altLang="zh-CN" sz="2400" dirty="0" smtClean="0"/>
              <a:t>在</a:t>
            </a:r>
            <a:r>
              <a:rPr lang="zh-CN" altLang="zh-CN" sz="2400" dirty="0"/>
              <a:t>“</a:t>
            </a:r>
            <a:r>
              <a:rPr lang="zh-CN" altLang="zh-CN" sz="2400" b="1" dirty="0"/>
              <a:t>插入</a:t>
            </a:r>
            <a:r>
              <a:rPr lang="zh-CN" altLang="zh-CN" sz="2400" dirty="0"/>
              <a:t>”选项卡的文本功能组中单击“文本框”命令，在下拉列表中如果选择文本框样式，可以快速绘制带格式的文本框；如果需要手工绘制文本框，则可在下拉列表中选择“</a:t>
            </a:r>
            <a:r>
              <a:rPr lang="zh-CN" altLang="zh-CN" sz="2400" b="1" dirty="0"/>
              <a:t>绘制文本框</a:t>
            </a:r>
            <a:r>
              <a:rPr lang="zh-CN" altLang="zh-CN" sz="2400" dirty="0"/>
              <a:t>”命令，并按住鼠标左键拖动，即可绘制一个文本框；此时，插入点在文本框中闪烁，可以输入文本或插入图片</a:t>
            </a:r>
            <a:r>
              <a:rPr lang="zh-CN" altLang="en-US" sz="2400" dirty="0" smtClean="0"/>
              <a:t>。</a:t>
            </a:r>
            <a:endParaRPr lang="zh-CN" altLang="zh-CN" sz="2400" dirty="0"/>
          </a:p>
        </p:txBody>
      </p:sp>
      <p:sp>
        <p:nvSpPr>
          <p:cNvPr id="4710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⑥ </a:t>
            </a:r>
            <a:r>
              <a:rPr lang="zh-CN" altLang="en-US" sz="3600">
                <a:solidFill>
                  <a:srgbClr val="C00000"/>
                </a:solidFill>
                <a:latin typeface="华文楷体" panose="02010600040101010101" pitchFamily="2" charset="-122"/>
                <a:ea typeface="华文楷体" panose="02010600040101010101" pitchFamily="2" charset="-122"/>
              </a:rPr>
              <a:t>插入文本框</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064A0AC-44A1-4931-AFE5-86CD978AE48C}"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subTitle" idx="1"/>
          </p:nvPr>
        </p:nvSpPr>
        <p:spPr>
          <a:xfrm>
            <a:off x="125413" y="908050"/>
            <a:ext cx="5238750" cy="2016125"/>
          </a:xfrm>
        </p:spPr>
        <p:txBody>
          <a:bodyPr/>
          <a:lstStyle/>
          <a:p>
            <a:pPr marL="457200" indent="-457200" algn="l" eaLnBrk="1" hangingPunct="1">
              <a:buFont typeface="Arial" panose="020B0604020202020204" pitchFamily="34" charset="0"/>
              <a:buBlip>
                <a:blip r:embed="rId1"/>
              </a:buBlip>
            </a:pPr>
            <a:r>
              <a:rPr lang="zh-CN" altLang="en-US" sz="2400" b="1" smtClean="0"/>
              <a:t>方法：</a:t>
            </a:r>
            <a:r>
              <a:rPr lang="zh-CN" altLang="en-US" sz="2400" smtClean="0"/>
              <a:t>选择“插入”命令，在展开的功能区“文本”组中单击“艺术字”按钮，在打开的库中选择需要的艺术字样式，再“编辑‘艺术字’文字” </a:t>
            </a:r>
            <a:r>
              <a:rPr lang="zh-CN" altLang="zh-CN" sz="2400" smtClean="0"/>
              <a:t>。</a:t>
            </a:r>
            <a:endParaRPr lang="en-US" altLang="zh-CN" sz="2400" smtClean="0"/>
          </a:p>
        </p:txBody>
      </p:sp>
      <p:sp>
        <p:nvSpPr>
          <p:cNvPr id="4813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a:solidFill>
                  <a:srgbClr val="C00000"/>
                </a:solidFill>
                <a:latin typeface="华文楷体" panose="02010600040101010101" pitchFamily="2" charset="-122"/>
                <a:ea typeface="华文楷体" panose="02010600040101010101" pitchFamily="2" charset="-122"/>
              </a:rPr>
              <a:t>⑦ </a:t>
            </a:r>
            <a:r>
              <a:rPr lang="zh-CN" altLang="en-US" sz="3600">
                <a:solidFill>
                  <a:srgbClr val="C00000"/>
                </a:solidFill>
                <a:latin typeface="华文楷体" panose="02010600040101010101" pitchFamily="2" charset="-122"/>
                <a:ea typeface="华文楷体" panose="02010600040101010101" pitchFamily="2" charset="-122"/>
              </a:rPr>
              <a:t>插入艺术字</a:t>
            </a:r>
            <a:endParaRPr lang="zh-CN" altLang="en-US" sz="3600">
              <a:solidFill>
                <a:srgbClr val="C00000"/>
              </a:solidFill>
              <a:latin typeface="华文楷体" panose="02010600040101010101" pitchFamily="2" charset="-122"/>
              <a:ea typeface="华文楷体" panose="02010600040101010101" pitchFamily="2" charset="-122"/>
            </a:endParaRPr>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0"/>
            <a:ext cx="3779837"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816225"/>
            <a:ext cx="396081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34" name="直接箭头连接符 11"/>
          <p:cNvCxnSpPr>
            <a:cxnSpLocks noChangeShapeType="1"/>
          </p:cNvCxnSpPr>
          <p:nvPr/>
        </p:nvCxnSpPr>
        <p:spPr bwMode="auto">
          <a:xfrm flipH="1">
            <a:off x="4176713" y="2816225"/>
            <a:ext cx="4032250" cy="828675"/>
          </a:xfrm>
          <a:prstGeom prst="straightConnector1">
            <a:avLst/>
          </a:prstGeom>
          <a:noFill/>
          <a:ln w="38100" algn="ctr">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日期占位符 1"/>
          <p:cNvSpPr>
            <a:spLocks noGrp="1"/>
          </p:cNvSpPr>
          <p:nvPr>
            <p:ph type="dt" sz="half" idx="10"/>
          </p:nvPr>
        </p:nvSpPr>
        <p:spPr/>
        <p:txBody>
          <a:bodyPr/>
          <a:lstStyle/>
          <a:p>
            <a:pPr>
              <a:defRPr/>
            </a:pPr>
            <a:fld id="{623F4B39-9547-4F03-BCED-5ACE85D9E01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899592" y="4437112"/>
          <a:ext cx="7560840" cy="11521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901333" y="5586335"/>
            <a:ext cx="1888659" cy="461665"/>
          </a:xfrm>
          <a:prstGeom prst="rect">
            <a:avLst/>
          </a:prstGeom>
          <a:noFill/>
        </p:spPr>
        <p:txBody>
          <a:bodyPr wrap="none" rtlCol="0">
            <a:spAutoFit/>
          </a:bodyPr>
          <a:lstStyle/>
          <a:p>
            <a:r>
              <a:rPr lang="zh-CN" altLang="en-US" sz="2400" dirty="0" smtClean="0">
                <a:solidFill>
                  <a:schemeClr val="tx1"/>
                </a:solidFill>
                <a:latin typeface="楷体" panose="02010609060101010101" pitchFamily="49" charset="-122"/>
                <a:ea typeface="楷体" panose="02010609060101010101" pitchFamily="49" charset="-122"/>
              </a:rPr>
              <a:t>广州、</a:t>
            </a:r>
            <a:r>
              <a:rPr lang="en-US" altLang="zh-CN" sz="2400" dirty="0">
                <a:solidFill>
                  <a:schemeClr val="tx1"/>
                </a:solidFill>
                <a:latin typeface="楷体" panose="02010609060101010101" pitchFamily="49" charset="-122"/>
                <a:ea typeface="楷体" panose="02010609060101010101" pitchFamily="49" charset="-122"/>
              </a:rPr>
              <a:t>37</a:t>
            </a:r>
            <a:r>
              <a:rPr lang="zh-CN" altLang="zh-CN"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C</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1" name="TextBox 10"/>
          <p:cNvSpPr txBox="1"/>
          <p:nvPr/>
        </p:nvSpPr>
        <p:spPr>
          <a:xfrm>
            <a:off x="3347864" y="5586335"/>
            <a:ext cx="2664296" cy="830997"/>
          </a:xfrm>
          <a:prstGeom prst="rect">
            <a:avLst/>
          </a:prstGeom>
          <a:noFill/>
        </p:spPr>
        <p:txBody>
          <a:bodyPr wrap="square" rtlCol="0">
            <a:spAutoFit/>
          </a:bodyPr>
          <a:lstStyle/>
          <a:p>
            <a:r>
              <a:rPr lang="zh-CN" altLang="zh-CN" sz="2400" dirty="0" smtClean="0">
                <a:solidFill>
                  <a:schemeClr val="tx1"/>
                </a:solidFill>
                <a:latin typeface="楷体" panose="02010609060101010101" pitchFamily="49" charset="-122"/>
                <a:ea typeface="楷体" panose="02010609060101010101" pitchFamily="49" charset="-122"/>
              </a:rPr>
              <a:t>广州</a:t>
            </a:r>
            <a:r>
              <a:rPr lang="zh-CN" altLang="en-US" sz="2400" dirty="0" smtClean="0">
                <a:solidFill>
                  <a:schemeClr val="tx1"/>
                </a:solidFill>
                <a:latin typeface="楷体" panose="02010609060101010101" pitchFamily="49" charset="-122"/>
                <a:ea typeface="楷体" panose="02010609060101010101" pitchFamily="49" charset="-122"/>
              </a:rPr>
              <a:t>今年</a:t>
            </a:r>
            <a:r>
              <a:rPr lang="en-US" altLang="zh-CN" sz="2400" dirty="0" smtClean="0">
                <a:solidFill>
                  <a:schemeClr val="tx1"/>
                </a:solidFill>
                <a:latin typeface="楷体" panose="02010609060101010101" pitchFamily="49" charset="-122"/>
                <a:ea typeface="楷体" panose="02010609060101010101" pitchFamily="49" charset="-122"/>
              </a:rPr>
              <a:t>7</a:t>
            </a:r>
            <a:r>
              <a:rPr lang="zh-CN" altLang="zh-CN" sz="2400" dirty="0">
                <a:solidFill>
                  <a:schemeClr val="tx1"/>
                </a:solidFill>
                <a:latin typeface="楷体" panose="02010609060101010101" pitchFamily="49" charset="-122"/>
                <a:ea typeface="楷体" panose="02010609060101010101" pitchFamily="49" charset="-122"/>
              </a:rPr>
              <a:t>月</a:t>
            </a:r>
            <a:r>
              <a:rPr lang="en-US" altLang="zh-CN" sz="2400" dirty="0">
                <a:solidFill>
                  <a:schemeClr val="tx1"/>
                </a:solidFill>
                <a:latin typeface="楷体" panose="02010609060101010101" pitchFamily="49" charset="-122"/>
                <a:ea typeface="楷体" panose="02010609060101010101" pitchFamily="49" charset="-122"/>
              </a:rPr>
              <a:t>1</a:t>
            </a:r>
            <a:r>
              <a:rPr lang="zh-CN" altLang="zh-CN" sz="2400" dirty="0">
                <a:solidFill>
                  <a:schemeClr val="tx1"/>
                </a:solidFill>
                <a:latin typeface="楷体" panose="02010609060101010101" pitchFamily="49" charset="-122"/>
                <a:ea typeface="楷体" panose="02010609060101010101" pitchFamily="49" charset="-122"/>
              </a:rPr>
              <a:t>日气温为</a:t>
            </a:r>
            <a:r>
              <a:rPr lang="en-US" altLang="zh-CN" sz="2400" dirty="0">
                <a:solidFill>
                  <a:schemeClr val="tx1"/>
                </a:solidFill>
                <a:latin typeface="楷体" panose="02010609060101010101" pitchFamily="49" charset="-122"/>
                <a:ea typeface="楷体" panose="02010609060101010101" pitchFamily="49" charset="-122"/>
              </a:rPr>
              <a:t>37</a:t>
            </a:r>
            <a:r>
              <a:rPr lang="zh-CN" altLang="zh-CN" sz="2400" dirty="0">
                <a:solidFill>
                  <a:schemeClr val="tx1"/>
                </a:solidFill>
                <a:latin typeface="楷体" panose="02010609060101010101" pitchFamily="49" charset="-122"/>
                <a:ea typeface="楷体" panose="02010609060101010101" pitchFamily="49" charset="-122"/>
              </a:rPr>
              <a:t>°</a:t>
            </a:r>
            <a:r>
              <a:rPr lang="en-US" altLang="zh-CN" sz="2400" dirty="0" smtClean="0">
                <a:solidFill>
                  <a:schemeClr val="tx1"/>
                </a:solidFill>
                <a:latin typeface="楷体" panose="02010609060101010101" pitchFamily="49" charset="-122"/>
                <a:ea typeface="楷体" panose="02010609060101010101" pitchFamily="49" charset="-122"/>
              </a:rPr>
              <a:t>C</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2" name="TextBox 11"/>
          <p:cNvSpPr txBox="1"/>
          <p:nvPr/>
        </p:nvSpPr>
        <p:spPr>
          <a:xfrm>
            <a:off x="6181481" y="5586335"/>
            <a:ext cx="2783007" cy="830997"/>
          </a:xfrm>
          <a:prstGeom prst="rect">
            <a:avLst/>
          </a:prstGeom>
          <a:solidFill>
            <a:schemeClr val="bg1"/>
          </a:solidFill>
        </p:spPr>
        <p:txBody>
          <a:bodyPr wrap="square" rtlCol="0">
            <a:spAutoFit/>
          </a:bodyPr>
          <a:lstStyle/>
          <a:p>
            <a:r>
              <a:rPr lang="zh-CN" altLang="zh-CN" sz="2400" dirty="0" smtClean="0">
                <a:solidFill>
                  <a:schemeClr val="tx1"/>
                </a:solidFill>
                <a:latin typeface="楷体" panose="02010609060101010101" pitchFamily="49" charset="-122"/>
                <a:ea typeface="楷体" panose="02010609060101010101" pitchFamily="49" charset="-122"/>
              </a:rPr>
              <a:t>广州每年</a:t>
            </a:r>
            <a:r>
              <a:rPr lang="en-US" altLang="zh-CN" sz="2400" dirty="0" smtClean="0">
                <a:solidFill>
                  <a:schemeClr val="tx1"/>
                </a:solidFill>
                <a:latin typeface="楷体" panose="02010609060101010101" pitchFamily="49" charset="-122"/>
                <a:ea typeface="楷体" panose="02010609060101010101" pitchFamily="49" charset="-122"/>
              </a:rPr>
              <a:t>7</a:t>
            </a:r>
            <a:r>
              <a:rPr lang="zh-CN" altLang="zh-CN" sz="2400" dirty="0">
                <a:solidFill>
                  <a:schemeClr val="tx1"/>
                </a:solidFill>
                <a:latin typeface="楷体" panose="02010609060101010101" pitchFamily="49" charset="-122"/>
                <a:ea typeface="楷体" panose="02010609060101010101" pitchFamily="49" charset="-122"/>
              </a:rPr>
              <a:t>月气温会比较</a:t>
            </a:r>
            <a:r>
              <a:rPr lang="zh-CN" altLang="zh-CN" sz="2400" dirty="0" smtClean="0">
                <a:solidFill>
                  <a:schemeClr val="tx1"/>
                </a:solidFill>
                <a:latin typeface="楷体" panose="02010609060101010101" pitchFamily="49" charset="-122"/>
                <a:ea typeface="楷体" panose="02010609060101010101" pitchFamily="49" charset="-122"/>
              </a:rPr>
              <a:t>高</a:t>
            </a:r>
            <a:r>
              <a:rPr lang="zh-CN" altLang="en-US" sz="2400" dirty="0" smtClean="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3" name="TextBox 12"/>
          <p:cNvSpPr txBox="1"/>
          <p:nvPr/>
        </p:nvSpPr>
        <p:spPr>
          <a:xfrm>
            <a:off x="251520" y="5534072"/>
            <a:ext cx="906017" cy="523220"/>
          </a:xfrm>
          <a:prstGeom prst="rect">
            <a:avLst/>
          </a:prstGeom>
          <a:noFill/>
        </p:spPr>
        <p:txBody>
          <a:bodyPr wrap="none" rtlCol="0">
            <a:spAutoFit/>
          </a:bodyPr>
          <a:lstStyle/>
          <a:p>
            <a:r>
              <a:rPr lang="zh-CN" altLang="en-US" sz="2800" b="1" dirty="0" smtClean="0">
                <a:solidFill>
                  <a:srgbClr val="C00000"/>
                </a:solidFill>
                <a:latin typeface="楷体" panose="02010609060101010101" pitchFamily="49" charset="-122"/>
                <a:ea typeface="楷体" panose="02010609060101010101" pitchFamily="49" charset="-122"/>
              </a:rPr>
              <a:t>如：</a:t>
            </a:r>
            <a:endParaRPr lang="zh-CN" altLang="en-US" sz="2800" b="1" dirty="0">
              <a:solidFill>
                <a:srgbClr val="C00000"/>
              </a:solidFill>
              <a:latin typeface="楷体" panose="02010609060101010101" pitchFamily="49" charset="-122"/>
              <a:ea typeface="楷体" panose="02010609060101010101" pitchFamily="49" charset="-122"/>
            </a:endParaRPr>
          </a:p>
        </p:txBody>
      </p:sp>
      <p:sp>
        <p:nvSpPr>
          <p:cNvPr id="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4.1.2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知识与数据挖掘</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14" name="Rectangle 3"/>
          <p:cNvSpPr>
            <a:spLocks noChangeArrowheads="1"/>
          </p:cNvSpPr>
          <p:nvPr/>
        </p:nvSpPr>
        <p:spPr bwMode="auto">
          <a:xfrm>
            <a:off x="322325" y="980728"/>
            <a:ext cx="849814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12140">
              <a:spcAft>
                <a:spcPts val="0"/>
              </a:spcAft>
              <a:defRPr/>
            </a:pPr>
            <a:r>
              <a:rPr lang="zh-CN" altLang="zh-CN" sz="2400" b="0" dirty="0" smtClean="0">
                <a:solidFill>
                  <a:schemeClr val="tx1"/>
                </a:solidFill>
                <a:latin typeface="楷体" panose="02010609060101010101" pitchFamily="49" charset="-122"/>
                <a:ea typeface="楷体" panose="02010609060101010101" pitchFamily="49" charset="-122"/>
              </a:rPr>
              <a:t>信息</a:t>
            </a:r>
            <a:r>
              <a:rPr lang="zh-CN" altLang="zh-CN" sz="2400" b="0" dirty="0">
                <a:solidFill>
                  <a:schemeClr val="tx1"/>
                </a:solidFill>
                <a:latin typeface="楷体" panose="02010609060101010101" pitchFamily="49" charset="-122"/>
                <a:ea typeface="楷体" panose="02010609060101010101" pitchFamily="49" charset="-122"/>
              </a:rPr>
              <a:t>虽给出了数据中一些有意义的东西，但它的价值往往会在时间效用失效后开始衰减，只有通过归纳、演绎、比较等手段对信息进行挖掘，使其有价值的部分沉淀下来，并与已存在的人类知识体系相结合，这部分有价值的信息才会转变成知识</a:t>
            </a:r>
            <a:r>
              <a:rPr lang="zh-CN" altLang="zh-CN" sz="2400" b="0" dirty="0" smtClean="0">
                <a:solidFill>
                  <a:schemeClr val="tx1"/>
                </a:solidFill>
                <a:latin typeface="楷体" panose="02010609060101010101" pitchFamily="49" charset="-122"/>
                <a:ea typeface="楷体" panose="02010609060101010101" pitchFamily="49" charset="-122"/>
              </a:rPr>
              <a:t>。</a:t>
            </a:r>
            <a:endParaRPr lang="en-US" altLang="zh-CN" sz="2400" b="0" dirty="0" smtClean="0">
              <a:solidFill>
                <a:schemeClr val="tx1"/>
              </a:solidFill>
              <a:latin typeface="楷体" panose="02010609060101010101" pitchFamily="49" charset="-122"/>
              <a:ea typeface="楷体" panose="02010609060101010101" pitchFamily="49" charset="-122"/>
            </a:endParaRPr>
          </a:p>
          <a:p>
            <a:pPr indent="612140">
              <a:spcAft>
                <a:spcPts val="0"/>
              </a:spcAft>
              <a:defRPr/>
            </a:pPr>
            <a:r>
              <a:rPr lang="zh-CN" altLang="zh-CN" sz="2400" b="0" dirty="0" smtClean="0">
                <a:solidFill>
                  <a:schemeClr val="tx1"/>
                </a:solidFill>
                <a:latin typeface="楷体" panose="02010609060101010101" pitchFamily="49" charset="-122"/>
                <a:ea typeface="楷体" panose="02010609060101010101" pitchFamily="49" charset="-122"/>
              </a:rPr>
              <a:t>在</a:t>
            </a:r>
            <a:r>
              <a:rPr lang="zh-CN" altLang="zh-CN" sz="2400" b="0" dirty="0">
                <a:solidFill>
                  <a:schemeClr val="tx1"/>
                </a:solidFill>
                <a:latin typeface="楷体" panose="02010609060101010101" pitchFamily="49" charset="-122"/>
                <a:ea typeface="楷体" panose="02010609060101010101" pitchFamily="49" charset="-122"/>
              </a:rPr>
              <a:t>计算机系统中，知识是数据挖掘的产物。所谓“数据挖掘”，就是通过分析大量的数据来揭示数据之间隐藏的关系、模式和趋势，从而为决策者提供新的知识，是一种深层次的数据分析方法。</a:t>
            </a:r>
            <a:endParaRPr lang="en-US" altLang="zh-CN" sz="2400" b="0" dirty="0">
              <a:solidFill>
                <a:schemeClr val="tx1"/>
              </a:solidFill>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C6188D1A-68EE-4678-A022-7FB1D53AC35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11" grpId="0"/>
      <p:bldP spid="12"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subTitle" idx="1"/>
          </p:nvPr>
        </p:nvSpPr>
        <p:spPr>
          <a:xfrm>
            <a:off x="125413" y="873125"/>
            <a:ext cx="3690937" cy="1439863"/>
          </a:xfrm>
        </p:spPr>
        <p:txBody>
          <a:bodyPr/>
          <a:lstStyle/>
          <a:p>
            <a:pPr algn="l" eaLnBrk="1" hangingPunct="1">
              <a:spcAft>
                <a:spcPts val="600"/>
              </a:spcAft>
            </a:pPr>
            <a:r>
              <a:rPr lang="en-US" altLang="zh-CN" sz="3200" b="1" smtClean="0">
                <a:solidFill>
                  <a:srgbClr val="C00000"/>
                </a:solidFill>
                <a:latin typeface="华文中宋" panose="02010600040101010101" pitchFamily="2" charset="-122"/>
                <a:ea typeface="华文中宋" panose="02010600040101010101" pitchFamily="2" charset="-122"/>
              </a:rPr>
              <a:t>1. </a:t>
            </a:r>
            <a:r>
              <a:rPr lang="zh-CN" altLang="en-US" sz="3200" b="1" smtClean="0">
                <a:solidFill>
                  <a:srgbClr val="C00000"/>
                </a:solidFill>
                <a:latin typeface="华文中宋" panose="02010600040101010101" pitchFamily="2" charset="-122"/>
                <a:ea typeface="华文中宋" panose="02010600040101010101" pitchFamily="2" charset="-122"/>
              </a:rPr>
              <a:t>图文混排</a:t>
            </a:r>
            <a:endParaRPr lang="en-US" altLang="zh-CN" sz="3200" b="1" smtClean="0">
              <a:solidFill>
                <a:srgbClr val="C00000"/>
              </a:solidFill>
              <a:latin typeface="华文中宋" panose="02010600040101010101" pitchFamily="2" charset="-122"/>
              <a:ea typeface="华文中宋" panose="02010600040101010101" pitchFamily="2" charset="-122"/>
            </a:endParaRPr>
          </a:p>
          <a:p>
            <a:pPr algn="l" eaLnBrk="1" hangingPunct="1">
              <a:spcAft>
                <a:spcPts val="600"/>
              </a:spcAft>
            </a:pPr>
            <a:r>
              <a:rPr lang="en-US" altLang="zh-CN" sz="3200" b="1" smtClean="0">
                <a:solidFill>
                  <a:srgbClr val="C00000"/>
                </a:solidFill>
                <a:latin typeface="华文中宋" panose="02010600040101010101" pitchFamily="2" charset="-122"/>
                <a:ea typeface="楷体_GB2312"/>
                <a:cs typeface="楷体_GB2312"/>
              </a:rPr>
              <a:t> </a:t>
            </a:r>
            <a:r>
              <a:rPr lang="en-US" altLang="zh-CN" sz="3200" b="1" smtClean="0">
                <a:solidFill>
                  <a:srgbClr val="C00000"/>
                </a:solidFill>
                <a:latin typeface="华文中宋" panose="02010600040101010101" pitchFamily="2" charset="-122"/>
                <a:ea typeface="华文中宋" panose="02010600040101010101" pitchFamily="2" charset="-122"/>
              </a:rPr>
              <a:t>⑵ </a:t>
            </a:r>
            <a:r>
              <a:rPr lang="zh-CN" altLang="en-US" sz="3200" b="1" smtClean="0">
                <a:solidFill>
                  <a:srgbClr val="C00000"/>
                </a:solidFill>
                <a:latin typeface="华文中宋" panose="02010600040101010101" pitchFamily="2" charset="-122"/>
                <a:ea typeface="华文中宋" panose="02010600040101010101" pitchFamily="2" charset="-122"/>
              </a:rPr>
              <a:t>图形格式设置</a:t>
            </a:r>
            <a:r>
              <a:rPr lang="zh-CN" altLang="en-US" sz="3200" smtClean="0">
                <a:solidFill>
                  <a:schemeClr val="bg1"/>
                </a:solidFill>
                <a:latin typeface="华文中宋" panose="02010600040101010101" pitchFamily="2" charset="-122"/>
                <a:ea typeface="华文中宋" panose="02010600040101010101" pitchFamily="2" charset="-122"/>
              </a:rPr>
              <a:t>  </a:t>
            </a:r>
            <a:endParaRPr lang="zh-CN" altLang="en-US" sz="3200" smtClean="0">
              <a:solidFill>
                <a:schemeClr val="bg1"/>
              </a:solidFill>
              <a:latin typeface="华文中宋" panose="02010600040101010101" pitchFamily="2" charset="-122"/>
              <a:ea typeface="华文中宋" panose="02010600040101010101" pitchFamily="2" charset="-122"/>
            </a:endParaRPr>
          </a:p>
          <a:p>
            <a:pPr algn="l" eaLnBrk="1" hangingPunct="1">
              <a:spcBef>
                <a:spcPts val="600"/>
              </a:spcBef>
              <a:spcAft>
                <a:spcPts val="600"/>
              </a:spcAft>
            </a:pPr>
            <a:r>
              <a:rPr lang="zh-CN" altLang="en-US" smtClean="0">
                <a:solidFill>
                  <a:schemeClr val="bg1"/>
                </a:solidFill>
                <a:latin typeface="宋体" panose="02010600030101010101" pitchFamily="2" charset="-122"/>
                <a:ea typeface="宋体" panose="02010600030101010101" pitchFamily="2" charset="-122"/>
              </a:rPr>
              <a:t>  </a:t>
            </a:r>
            <a:endParaRPr lang="zh-CN" altLang="en-US" b="1" smtClean="0">
              <a:ea typeface="宋体" panose="02010600030101010101" pitchFamily="2" charset="-122"/>
            </a:endParaRPr>
          </a:p>
        </p:txBody>
      </p:sp>
      <p:sp>
        <p:nvSpPr>
          <p:cNvPr id="4915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2133600"/>
            <a:ext cx="88392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647700" algn="l">
              <a:defRPr/>
            </a:pPr>
            <a:r>
              <a:rPr lang="zh-CN" altLang="zh-CN" sz="2200" b="0" kern="0" dirty="0" smtClean="0">
                <a:latin typeface="宋体" panose="02010600030101010101" pitchFamily="2" charset="-122"/>
                <a:ea typeface="宋体" panose="02010600030101010101" pitchFamily="2" charset="-122"/>
              </a:rPr>
              <a:t>当</a:t>
            </a:r>
            <a:r>
              <a:rPr lang="zh-CN" altLang="zh-CN" sz="2200" b="0" kern="0" dirty="0">
                <a:latin typeface="宋体" panose="02010600030101010101" pitchFamily="2" charset="-122"/>
                <a:ea typeface="宋体" panose="02010600030101010101" pitchFamily="2" charset="-122"/>
              </a:rPr>
              <a:t>插入上述图形后，图形与周围文字之间的位置关系是文档</a:t>
            </a:r>
            <a:r>
              <a:rPr lang="zh-CN" altLang="zh-CN" sz="2200" b="0" kern="0" dirty="0" smtClean="0">
                <a:latin typeface="宋体" panose="02010600030101010101" pitchFamily="2" charset="-122"/>
                <a:ea typeface="宋体" panose="02010600030101010101" pitchFamily="2" charset="-122"/>
              </a:rPr>
              <a:t>排版要</a:t>
            </a:r>
            <a:r>
              <a:rPr lang="zh-CN" altLang="zh-CN" sz="2200" b="0" kern="0" dirty="0">
                <a:latin typeface="宋体" panose="02010600030101010101" pitchFamily="2" charset="-122"/>
                <a:ea typeface="宋体" panose="02010600030101010101" pitchFamily="2" charset="-122"/>
              </a:rPr>
              <a:t>考虑的问题</a:t>
            </a:r>
            <a:r>
              <a:rPr lang="zh-CN" altLang="zh-CN" sz="2200" b="0" kern="0" dirty="0" smtClean="0">
                <a:latin typeface="宋体" panose="02010600030101010101" pitchFamily="2" charset="-122"/>
                <a:ea typeface="宋体" panose="02010600030101010101" pitchFamily="2" charset="-122"/>
              </a:rPr>
              <a:t>。</a:t>
            </a:r>
            <a:r>
              <a:rPr lang="zh-CN" altLang="en-US" sz="2200" b="0" kern="0" dirty="0" smtClean="0">
                <a:latin typeface="宋体" panose="02010600030101010101" pitchFamily="2" charset="-122"/>
                <a:ea typeface="宋体" panose="02010600030101010101" pitchFamily="2" charset="-122"/>
              </a:rPr>
              <a:t>刚</a:t>
            </a:r>
            <a:r>
              <a:rPr lang="zh-CN" altLang="en-US" sz="2200" b="0" kern="0" dirty="0">
                <a:latin typeface="宋体" panose="02010600030101010101" pitchFamily="2" charset="-122"/>
                <a:ea typeface="宋体" panose="02010600030101010101" pitchFamily="2" charset="-122"/>
              </a:rPr>
              <a:t>插入的图片为嵌入式，即不能在其周围环绕文字。要在图片的周围环绕文字，必须设置环绕</a:t>
            </a:r>
            <a:r>
              <a:rPr lang="zh-CN" altLang="en-US" sz="2200" b="0" kern="0" dirty="0" smtClean="0">
                <a:latin typeface="宋体" panose="02010600030101010101" pitchFamily="2" charset="-122"/>
                <a:ea typeface="宋体" panose="02010600030101010101" pitchFamily="2" charset="-122"/>
              </a:rPr>
              <a:t>方式</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smtClean="0">
              <a:latin typeface="宋体" panose="02010600030101010101" pitchFamily="2" charset="-122"/>
              <a:ea typeface="宋体" panose="02010600030101010101" pitchFamily="2" charset="-122"/>
            </a:endParaRPr>
          </a:p>
          <a:p>
            <a:pPr marL="457200" indent="-457200" algn="l" eaLnBrk="1" hangingPunct="1">
              <a:buFont typeface="Arial" panose="020B0604020202020204" pitchFamily="34" charset="0"/>
              <a:buBlip>
                <a:blip r:embed="rId1"/>
              </a:buBlip>
              <a:defRPr/>
            </a:pPr>
            <a:r>
              <a:rPr lang="zh-CN" altLang="zh-CN" sz="2200" kern="0" dirty="0">
                <a:solidFill>
                  <a:srgbClr val="0000FF"/>
                </a:solidFill>
              </a:rPr>
              <a:t>嵌入式</a:t>
            </a:r>
            <a:r>
              <a:rPr lang="zh-CN" altLang="zh-CN" sz="2200" b="0" kern="0" dirty="0"/>
              <a:t>是</a:t>
            </a:r>
            <a:r>
              <a:rPr lang="en-US" altLang="zh-CN" sz="2200" b="0" kern="0" dirty="0"/>
              <a:t>Word</a:t>
            </a:r>
            <a:r>
              <a:rPr lang="zh-CN" altLang="zh-CN" sz="2200" b="0" kern="0" dirty="0"/>
              <a:t>默认的图片插入方式，即图片所在的行被图片独占，文字不能在其四周环绕，同时图片也不能随意</a:t>
            </a:r>
            <a:r>
              <a:rPr lang="zh-CN" altLang="zh-CN" sz="2200" b="0" kern="0" dirty="0" smtClean="0"/>
              <a:t>移动</a:t>
            </a:r>
            <a:r>
              <a:rPr lang="zh-CN" altLang="en-US" sz="2200" b="0" kern="0" dirty="0" smtClean="0"/>
              <a:t>（图</a:t>
            </a:r>
            <a:r>
              <a:rPr lang="en-US" altLang="zh-CN" sz="2200" b="0" kern="0" dirty="0" smtClean="0"/>
              <a:t>1</a:t>
            </a:r>
            <a:r>
              <a:rPr lang="zh-CN" altLang="en-US" sz="2200" b="0" kern="0" dirty="0" smtClean="0"/>
              <a:t>）。</a:t>
            </a:r>
            <a:endParaRPr lang="en-US" altLang="zh-CN" sz="2200" b="0" kern="0" dirty="0" smtClean="0"/>
          </a:p>
          <a:p>
            <a:pPr marL="457200" indent="-457200" algn="l" eaLnBrk="1" hangingPunct="1">
              <a:buFont typeface="Arial" panose="020B0604020202020204" pitchFamily="34" charset="0"/>
              <a:buBlip>
                <a:blip r:embed="rId1"/>
              </a:buBlip>
              <a:defRPr/>
            </a:pPr>
            <a:r>
              <a:rPr lang="zh-CN" altLang="zh-CN" sz="2200" dirty="0">
                <a:solidFill>
                  <a:srgbClr val="0000FF"/>
                </a:solidFill>
              </a:rPr>
              <a:t>浮动式</a:t>
            </a:r>
            <a:r>
              <a:rPr lang="zh-CN" altLang="zh-CN" sz="2200" b="0" kern="0" dirty="0"/>
              <a:t>能使文字环绕在图片周围，或将图片衬于文字下方或浮于文字上方，图片能够在页面上自由</a:t>
            </a:r>
            <a:r>
              <a:rPr lang="zh-CN" altLang="zh-CN" sz="2200" b="0" kern="0" dirty="0" smtClean="0"/>
              <a:t>移动</a:t>
            </a:r>
            <a:r>
              <a:rPr lang="zh-CN" altLang="en-US" sz="2200" b="0" kern="0" dirty="0" smtClean="0"/>
              <a:t>（图</a:t>
            </a:r>
            <a:r>
              <a:rPr lang="en-US" altLang="zh-CN" sz="2200" b="0" kern="0" dirty="0" smtClean="0"/>
              <a:t>2</a:t>
            </a:r>
            <a:r>
              <a:rPr lang="zh-CN" altLang="en-US" sz="2200" b="0" kern="0" dirty="0" smtClean="0"/>
              <a:t>）。</a:t>
            </a:r>
            <a:endParaRPr lang="en-US" altLang="zh-CN" sz="2200" b="0" kern="0" dirty="0" smtClean="0"/>
          </a:p>
          <a:p>
            <a:pPr marL="342900" indent="-342900" algn="l" eaLnBrk="1" hangingPunct="1">
              <a:buFont typeface="Arial" panose="020B0604020202020204" pitchFamily="34" charset="0"/>
              <a:buBlip>
                <a:blip r:embed="rId2"/>
              </a:buBlip>
              <a:defRPr/>
            </a:pPr>
            <a:r>
              <a:rPr lang="zh-CN" altLang="zh-CN" sz="2200" dirty="0"/>
              <a:t>使用</a:t>
            </a:r>
            <a:r>
              <a:rPr lang="zh-CN" altLang="zh-CN" sz="2200" dirty="0">
                <a:solidFill>
                  <a:srgbClr val="0000FF"/>
                </a:solidFill>
              </a:rPr>
              <a:t>“文字环绕”</a:t>
            </a:r>
            <a:r>
              <a:rPr lang="zh-CN" altLang="zh-CN" sz="2200" dirty="0"/>
              <a:t>布局方式的</a:t>
            </a:r>
            <a:r>
              <a:rPr lang="zh-CN" altLang="zh-CN" sz="2200" dirty="0" smtClean="0"/>
              <a:t>方法</a:t>
            </a:r>
            <a:r>
              <a:rPr lang="zh-CN" altLang="en-US" sz="2200" dirty="0" smtClean="0"/>
              <a:t>：</a:t>
            </a:r>
            <a:r>
              <a:rPr lang="zh-CN" altLang="zh-CN" sz="2200" b="0" kern="0" dirty="0"/>
              <a:t>选中</a:t>
            </a:r>
            <a:r>
              <a:rPr lang="zh-CN" altLang="zh-CN" sz="2200" b="0" kern="0" dirty="0" smtClean="0"/>
              <a:t>图片，</a:t>
            </a:r>
            <a:r>
              <a:rPr lang="zh-CN" altLang="zh-CN" sz="2200" b="0" kern="0" dirty="0"/>
              <a:t>单击该图片工具中的</a:t>
            </a:r>
            <a:r>
              <a:rPr lang="zh-CN" altLang="zh-CN" sz="2200" b="0" kern="0" dirty="0" smtClean="0"/>
              <a:t>“格式”</a:t>
            </a:r>
            <a:r>
              <a:rPr lang="en-US" altLang="zh-CN" sz="2200" b="0" kern="0" dirty="0" smtClean="0"/>
              <a:t>/</a:t>
            </a:r>
            <a:r>
              <a:rPr lang="zh-CN" altLang="zh-CN" sz="2200" b="0" kern="0" dirty="0" smtClean="0"/>
              <a:t>“排列”</a:t>
            </a:r>
            <a:r>
              <a:rPr lang="en-US" altLang="zh-CN" sz="2200" b="0" kern="0" dirty="0" smtClean="0"/>
              <a:t>/</a:t>
            </a:r>
            <a:r>
              <a:rPr lang="zh-CN" altLang="zh-CN" sz="2200" b="0" kern="0" dirty="0" smtClean="0"/>
              <a:t>“位置”</a:t>
            </a:r>
            <a:r>
              <a:rPr lang="zh-CN" altLang="zh-CN" sz="2200" b="0" kern="0" dirty="0"/>
              <a:t>命令</a:t>
            </a:r>
            <a:r>
              <a:rPr lang="zh-CN" altLang="zh-CN" sz="2200" b="0" kern="0" dirty="0" smtClean="0"/>
              <a:t>，在列表</a:t>
            </a:r>
            <a:r>
              <a:rPr lang="zh-CN" altLang="zh-CN" sz="2200" b="0" kern="0" dirty="0"/>
              <a:t>中选择“其他布局选项</a:t>
            </a:r>
            <a:r>
              <a:rPr lang="en-US" altLang="zh-CN" sz="2200" b="0" kern="0" dirty="0"/>
              <a:t>…</a:t>
            </a:r>
            <a:r>
              <a:rPr lang="zh-CN" altLang="zh-CN" sz="2200" b="0" kern="0" dirty="0"/>
              <a:t>”，在布局对话框的“文字环绕”选项卡中设置文字环绕方式，在“位置”选项卡中设置图片所处的位置，在“大小”选项卡中设置图片的大小。</a:t>
            </a:r>
            <a:endParaRPr lang="zh-CN" altLang="zh-CN" sz="2200" b="0" kern="0" dirty="0"/>
          </a:p>
        </p:txBody>
      </p:sp>
      <p:pic>
        <p:nvPicPr>
          <p:cNvPr id="49157" name="图片 3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563" y="728663"/>
            <a:ext cx="1655762"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638" y="333375"/>
            <a:ext cx="20161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CA9D2F2-35D4-4216-97B6-2C244F8833E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zh-CN" sz="3600">
                <a:solidFill>
                  <a:srgbClr val="C00000"/>
                </a:solidFill>
                <a:latin typeface="华文楷体" panose="02010600040101010101" pitchFamily="2" charset="-122"/>
                <a:ea typeface="华文楷体" panose="02010600040101010101" pitchFamily="2" charset="-122"/>
              </a:rPr>
              <a:t>图文混排</a:t>
            </a:r>
            <a:r>
              <a:rPr lang="zh-CN" altLang="en-US" sz="3600">
                <a:solidFill>
                  <a:srgbClr val="C00000"/>
                </a:solidFill>
                <a:latin typeface="华文楷体" panose="02010600040101010101" pitchFamily="2" charset="-122"/>
                <a:ea typeface="华文楷体" panose="02010600040101010101" pitchFamily="2" charset="-122"/>
              </a:rPr>
              <a:t>应用实例</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4" name="矩形 3"/>
          <p:cNvSpPr/>
          <p:nvPr/>
        </p:nvSpPr>
        <p:spPr>
          <a:xfrm>
            <a:off x="71438" y="873125"/>
            <a:ext cx="9018587" cy="3878263"/>
          </a:xfrm>
          <a:prstGeom prst="rect">
            <a:avLst/>
          </a:prstGeom>
        </p:spPr>
        <p:txBody>
          <a:bodyPr>
            <a:spAutoFit/>
          </a:bodyPr>
          <a:lstStyle/>
          <a:p>
            <a:pPr>
              <a:lnSpc>
                <a:spcPct val="150000"/>
              </a:lnSpc>
              <a:defRPr/>
            </a:pPr>
            <a:r>
              <a:rPr lang="en-US" altLang="zh-CN" sz="2800" dirty="0" smtClean="0">
                <a:solidFill>
                  <a:srgbClr val="FF0000"/>
                </a:solidFill>
                <a:latin typeface="华文宋体" panose="02010600040101010101" pitchFamily="2" charset="-122"/>
                <a:ea typeface="华文宋体" panose="02010600040101010101" pitchFamily="2" charset="-122"/>
              </a:rPr>
              <a:t>【</a:t>
            </a:r>
            <a:r>
              <a:rPr lang="zh-CN" altLang="zh-CN" sz="2800" dirty="0" smtClean="0">
                <a:solidFill>
                  <a:srgbClr val="FF0000"/>
                </a:solidFill>
                <a:latin typeface="华文宋体" panose="02010600040101010101" pitchFamily="2" charset="-122"/>
                <a:ea typeface="华文宋体" panose="02010600040101010101" pitchFamily="2" charset="-122"/>
              </a:rPr>
              <a:t>例</a:t>
            </a:r>
            <a:r>
              <a:rPr lang="en-US" altLang="zh-CN" sz="2800" dirty="0" smtClean="0">
                <a:solidFill>
                  <a:srgbClr val="FF0000"/>
                </a:solidFill>
                <a:latin typeface="华文宋体" panose="02010600040101010101" pitchFamily="2" charset="-122"/>
                <a:ea typeface="华文宋体" panose="02010600040101010101" pitchFamily="2" charset="-122"/>
              </a:rPr>
              <a:t>4.</a:t>
            </a:r>
            <a:r>
              <a:rPr lang="zh-CN" altLang="zh-CN" sz="2800" dirty="0" smtClean="0">
                <a:solidFill>
                  <a:srgbClr val="FF0000"/>
                </a:solidFill>
                <a:latin typeface="华文宋体" panose="02010600040101010101" pitchFamily="2" charset="-122"/>
                <a:ea typeface="华文宋体" panose="02010600040101010101" pitchFamily="2" charset="-122"/>
              </a:rPr>
              <a:t>5 </a:t>
            </a:r>
            <a:r>
              <a:rPr lang="en-US" altLang="zh-CN" sz="2800" dirty="0" smtClean="0">
                <a:solidFill>
                  <a:srgbClr val="FF0000"/>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对</a:t>
            </a:r>
            <a:r>
              <a:rPr lang="zh-CN" altLang="en-US" sz="2800" b="0" dirty="0">
                <a:solidFill>
                  <a:schemeClr val="tx1"/>
                </a:solidFill>
                <a:latin typeface="华文宋体" panose="02010600040101010101" pitchFamily="2" charset="-122"/>
                <a:ea typeface="华文宋体" panose="02010600040101010101" pitchFamily="2" charset="-122"/>
              </a:rPr>
              <a:t>文档“</a:t>
            </a:r>
            <a:r>
              <a:rPr lang="en-US" altLang="zh-CN" sz="2800" dirty="0">
                <a:solidFill>
                  <a:schemeClr val="tx1"/>
                </a:solidFill>
                <a:latin typeface="华文宋体" panose="02010600040101010101" pitchFamily="2" charset="-122"/>
                <a:ea typeface="华文宋体" panose="02010600040101010101" pitchFamily="2" charset="-122"/>
              </a:rPr>
              <a:t>w3.docx</a:t>
            </a:r>
            <a:r>
              <a:rPr lang="zh-CN" altLang="en-US" sz="2800" b="0" dirty="0">
                <a:solidFill>
                  <a:schemeClr val="tx1"/>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进行图文混排</a:t>
            </a:r>
            <a:r>
              <a:rPr lang="zh-CN" altLang="en-US" sz="2800" b="0" dirty="0">
                <a:solidFill>
                  <a:schemeClr val="tx1"/>
                </a:solidFill>
                <a:latin typeface="华文宋体" panose="02010600040101010101" pitchFamily="2" charset="-122"/>
                <a:ea typeface="华文宋体" panose="02010600040101010101" pitchFamily="2" charset="-122"/>
              </a:rPr>
              <a:t>。要求如下：</a:t>
            </a:r>
            <a:endParaRPr lang="en-US" altLang="zh-CN" sz="2800" b="0" dirty="0">
              <a:solidFill>
                <a:schemeClr val="tx1"/>
              </a:solidFill>
              <a:latin typeface="华文宋体" panose="02010600040101010101" pitchFamily="2" charset="-122"/>
              <a:ea typeface="华文宋体" panose="02010600040101010101" pitchFamily="2" charset="-122"/>
            </a:endParaRPr>
          </a:p>
          <a:p>
            <a:pPr marL="457200" indent="-457200">
              <a:lnSpc>
                <a:spcPct val="150000"/>
              </a:lnSpc>
              <a:buClr>
                <a:srgbClr val="008000"/>
              </a:buClr>
              <a:buFont typeface="+mj-ea"/>
              <a:buAutoNum type="circleNumDbPlain"/>
              <a:defRPr/>
            </a:pPr>
            <a:r>
              <a:rPr lang="zh-CN" altLang="en-US" sz="2400" b="0" dirty="0">
                <a:solidFill>
                  <a:schemeClr val="tx1"/>
                </a:solidFill>
                <a:latin typeface="华文楷体" panose="02010600040101010101" pitchFamily="2" charset="-122"/>
                <a:ea typeface="华文楷体" panose="02010600040101010101" pitchFamily="2" charset="-122"/>
              </a:rPr>
              <a:t>打开“</a:t>
            </a:r>
            <a:r>
              <a:rPr lang="en-US" altLang="zh-CN" sz="2400" dirty="0">
                <a:solidFill>
                  <a:schemeClr val="tx1"/>
                </a:solidFill>
                <a:latin typeface="华文楷体" panose="02010600040101010101" pitchFamily="2" charset="-122"/>
                <a:ea typeface="华文楷体" panose="02010600040101010101" pitchFamily="2" charset="-122"/>
              </a:rPr>
              <a:t>w3.docx</a:t>
            </a:r>
            <a:r>
              <a:rPr lang="zh-CN" altLang="en-US" sz="2400" b="0" dirty="0">
                <a:solidFill>
                  <a:schemeClr val="tx1"/>
                </a:solidFill>
                <a:latin typeface="华文楷体" panose="02010600040101010101" pitchFamily="2" charset="-122"/>
                <a:ea typeface="华文楷体" panose="02010600040101010101" pitchFamily="2" charset="-122"/>
              </a:rPr>
              <a:t>”，插入</a:t>
            </a:r>
            <a:r>
              <a:rPr lang="zh-CN" altLang="zh-CN" sz="2400" b="0" dirty="0">
                <a:solidFill>
                  <a:schemeClr val="tx1"/>
                </a:solidFill>
                <a:latin typeface="华文楷体" panose="02010600040101010101" pitchFamily="2" charset="-122"/>
                <a:ea typeface="华文楷体" panose="02010600040101010101" pitchFamily="2" charset="-122"/>
              </a:rPr>
              <a:t>剪贴画</a:t>
            </a:r>
            <a:r>
              <a:rPr lang="zh-CN" altLang="en-US" sz="2400" b="0" dirty="0">
                <a:solidFill>
                  <a:schemeClr val="tx1"/>
                </a:solidFill>
                <a:latin typeface="华文楷体" panose="02010600040101010101" pitchFamily="2" charset="-122"/>
                <a:ea typeface="华文楷体" panose="02010600040101010101" pitchFamily="2" charset="-122"/>
              </a:rPr>
              <a:t>“</a:t>
            </a:r>
            <a:r>
              <a:rPr lang="zh-CN" altLang="en-US" sz="2400" dirty="0">
                <a:solidFill>
                  <a:schemeClr val="tx1"/>
                </a:solidFill>
                <a:latin typeface="华文楷体" panose="02010600040101010101" pitchFamily="2" charset="-122"/>
                <a:ea typeface="华文楷体" panose="02010600040101010101" pitchFamily="2" charset="-122"/>
              </a:rPr>
              <a:t>云</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lnSpc>
                <a:spcPct val="150000"/>
              </a:lnSpc>
              <a:buClr>
                <a:srgbClr val="008000"/>
              </a:buClr>
              <a:buFont typeface="+mj-ea"/>
              <a:buAutoNum type="circleNumDbPlain"/>
              <a:defRPr/>
            </a:pPr>
            <a:r>
              <a:rPr lang="zh-CN" altLang="zh-CN" sz="2400" b="0" dirty="0">
                <a:solidFill>
                  <a:schemeClr val="tx1"/>
                </a:solidFill>
                <a:latin typeface="华文楷体" panose="02010600040101010101" pitchFamily="2" charset="-122"/>
                <a:ea typeface="华文楷体" panose="02010600040101010101" pitchFamily="2" charset="-122"/>
              </a:rPr>
              <a:t>图片的文字环绕方式设为“</a:t>
            </a:r>
            <a:r>
              <a:rPr lang="zh-CN" altLang="zh-CN" sz="2400" dirty="0">
                <a:solidFill>
                  <a:schemeClr val="tx1"/>
                </a:solidFill>
                <a:latin typeface="华文楷体" panose="02010600040101010101" pitchFamily="2" charset="-122"/>
                <a:ea typeface="华文楷体" panose="02010600040101010101" pitchFamily="2" charset="-122"/>
              </a:rPr>
              <a:t>四周型环绕</a:t>
            </a:r>
            <a:r>
              <a:rPr lang="zh-CN" altLang="zh-CN" sz="2400" b="0" dirty="0">
                <a:solidFill>
                  <a:schemeClr val="tx1"/>
                </a:solidFill>
                <a:latin typeface="华文楷体" panose="02010600040101010101" pitchFamily="2" charset="-122"/>
                <a:ea typeface="华文楷体" panose="02010600040101010101" pitchFamily="2" charset="-122"/>
              </a:rPr>
              <a:t>”，文字环绕设置为“</a:t>
            </a:r>
            <a:r>
              <a:rPr lang="zh-CN" altLang="zh-CN" sz="2400" dirty="0">
                <a:solidFill>
                  <a:schemeClr val="tx1"/>
                </a:solidFill>
                <a:latin typeface="华文楷体" panose="02010600040101010101" pitchFamily="2" charset="-122"/>
                <a:ea typeface="华文楷体" panose="02010600040101010101" pitchFamily="2" charset="-122"/>
              </a:rPr>
              <a:t>两边</a:t>
            </a:r>
            <a:r>
              <a:rPr lang="zh-CN" altLang="zh-CN" sz="2400" b="0" dirty="0">
                <a:solidFill>
                  <a:schemeClr val="tx1"/>
                </a:solidFill>
                <a:latin typeface="华文楷体" panose="02010600040101010101" pitchFamily="2" charset="-122"/>
                <a:ea typeface="华文楷体" panose="02010600040101010101" pitchFamily="2" charset="-122"/>
              </a:rPr>
              <a:t>”，图片大小设置为</a:t>
            </a:r>
            <a:r>
              <a:rPr lang="zh-CN" altLang="zh-CN" sz="2400" dirty="0">
                <a:solidFill>
                  <a:schemeClr val="tx1"/>
                </a:solidFill>
                <a:latin typeface="华文楷体" panose="02010600040101010101" pitchFamily="2" charset="-122"/>
                <a:ea typeface="华文楷体" panose="02010600040101010101" pitchFamily="2" charset="-122"/>
              </a:rPr>
              <a:t>2.69cm×4.48cm(高×宽</a:t>
            </a:r>
            <a:r>
              <a:rPr lang="zh-CN" altLang="zh-CN" sz="2400" b="0" dirty="0">
                <a:solidFill>
                  <a:schemeClr val="tx1"/>
                </a:solidFill>
                <a:latin typeface="华文楷体" panose="02010600040101010101" pitchFamily="2" charset="-122"/>
                <a:ea typeface="华文楷体" panose="02010600040101010101" pitchFamily="2" charset="-122"/>
              </a:rPr>
              <a:t>)，位于</a:t>
            </a:r>
            <a:r>
              <a:rPr lang="zh-CN" altLang="zh-CN" sz="2400" dirty="0">
                <a:solidFill>
                  <a:schemeClr val="tx1"/>
                </a:solidFill>
                <a:latin typeface="华文楷体" panose="02010600040101010101" pitchFamily="2" charset="-122"/>
                <a:ea typeface="华文楷体" panose="02010600040101010101" pitchFamily="2" charset="-122"/>
              </a:rPr>
              <a:t>页面的（8，6）cm</a:t>
            </a:r>
            <a:r>
              <a:rPr lang="zh-CN" altLang="zh-CN" sz="2400" b="0" dirty="0">
                <a:solidFill>
                  <a:schemeClr val="tx1"/>
                </a:solidFill>
                <a:latin typeface="华文楷体" panose="02010600040101010101" pitchFamily="2" charset="-122"/>
                <a:ea typeface="华文楷体" panose="02010600040101010101" pitchFamily="2" charset="-122"/>
              </a:rPr>
              <a:t>处</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lnSpc>
                <a:spcPct val="150000"/>
              </a:lnSpc>
              <a:buClr>
                <a:srgbClr val="008000"/>
              </a:buClr>
              <a:buFont typeface="+mj-ea"/>
              <a:buAutoNum type="circleNumDbPlain"/>
              <a:defRPr/>
            </a:pPr>
            <a:r>
              <a:rPr lang="zh-CN" altLang="zh-CN" sz="2400" b="0" dirty="0">
                <a:solidFill>
                  <a:schemeClr val="tx1"/>
                </a:solidFill>
                <a:latin typeface="华文楷体" panose="02010600040101010101" pitchFamily="2" charset="-122"/>
                <a:ea typeface="华文楷体" panose="02010600040101010101" pitchFamily="2" charset="-122"/>
              </a:rPr>
              <a:t>设置完成后，</a:t>
            </a:r>
            <a:r>
              <a:rPr lang="zh-CN" altLang="en-US" sz="2400" b="0" dirty="0">
                <a:solidFill>
                  <a:schemeClr val="tx1"/>
                </a:solidFill>
                <a:latin typeface="华文楷体" panose="02010600040101010101" pitchFamily="2" charset="-122"/>
                <a:ea typeface="华文楷体" panose="02010600040101010101" pitchFamily="2" charset="-122"/>
              </a:rPr>
              <a:t>文件仍存在“</a:t>
            </a:r>
            <a:r>
              <a:rPr lang="en-US" altLang="zh-CN" sz="2400" dirty="0">
                <a:solidFill>
                  <a:schemeClr val="tx1"/>
                </a:solidFill>
                <a:latin typeface="华文楷体" panose="02010600040101010101" pitchFamily="2" charset="-122"/>
                <a:ea typeface="华文楷体" panose="02010600040101010101" pitchFamily="2" charset="-122"/>
              </a:rPr>
              <a:t>w3.docx</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457200" indent="-457200">
              <a:buFont typeface="+mj-ea"/>
              <a:buAutoNum type="circleNumDbPlain"/>
              <a:defRPr/>
            </a:pPr>
            <a:endParaRPr lang="zh-CN" altLang="en-US" sz="2400" b="0" dirty="0">
              <a:solidFill>
                <a:schemeClr val="tx1"/>
              </a:solidFill>
              <a:latin typeface="华文楷体" panose="02010600040101010101" pitchFamily="2" charset="-122"/>
              <a:ea typeface="华文楷体" panose="02010600040101010101" pitchFamily="2" charset="-122"/>
            </a:endParaRPr>
          </a:p>
        </p:txBody>
      </p:sp>
      <p:pic>
        <p:nvPicPr>
          <p:cNvPr id="50180" name="图片 54"/>
          <p:cNvPicPr>
            <a:picLocks noChangeAspect="1" noChangeArrowheads="1"/>
          </p:cNvPicPr>
          <p:nvPr/>
        </p:nvPicPr>
        <p:blipFill>
          <a:blip r:embed="rId1">
            <a:extLst>
              <a:ext uri="{28A0092B-C50C-407E-A947-70E740481C1C}">
                <a14:useLocalDpi xmlns:a14="http://schemas.microsoft.com/office/drawing/2010/main" val="0"/>
              </a:ext>
            </a:extLst>
          </a:blip>
          <a:srcRect t="4007" r="140"/>
          <a:stretch>
            <a:fillRect/>
          </a:stretch>
        </p:blipFill>
        <p:spPr bwMode="auto">
          <a:xfrm>
            <a:off x="4410075" y="4329113"/>
            <a:ext cx="45180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标注 57"/>
          <p:cNvSpPr>
            <a:spLocks noChangeArrowheads="1"/>
          </p:cNvSpPr>
          <p:nvPr/>
        </p:nvSpPr>
        <p:spPr bwMode="auto">
          <a:xfrm>
            <a:off x="5543550" y="5084763"/>
            <a:ext cx="1301750" cy="423862"/>
          </a:xfrm>
          <a:prstGeom prst="wedgeRectCallout">
            <a:avLst>
              <a:gd name="adj1" fmla="val 100838"/>
              <a:gd name="adj2" fmla="val -146366"/>
            </a:avLst>
          </a:prstGeom>
          <a:solidFill>
            <a:srgbClr val="FFFFFF"/>
          </a:solidFill>
          <a:ln w="25400">
            <a:solidFill>
              <a:srgbClr val="1F497D"/>
            </a:solidFill>
            <a:miter lim="800000"/>
          </a:ln>
        </p:spPr>
        <p:txBody>
          <a:bodyPr anchor="ctr"/>
          <a:lstStyle/>
          <a:p>
            <a:pPr algn="ctr"/>
            <a:r>
              <a:rPr lang="zh-CN" altLang="en-US" sz="1600">
                <a:solidFill>
                  <a:srgbClr val="000000"/>
                </a:solidFill>
                <a:latin typeface="Calibri" panose="020F0502020204030204" pitchFamily="34" charset="0"/>
              </a:rPr>
              <a:t>位置选项</a:t>
            </a:r>
            <a:r>
              <a:rPr lang="zh-CN" altLang="en-US" sz="1600">
                <a:solidFill>
                  <a:schemeClr val="tx1"/>
                </a:solidFill>
                <a:latin typeface="Calibri" panose="020F0502020204030204" pitchFamily="34" charset="0"/>
              </a:rPr>
              <a:t>卡</a:t>
            </a:r>
            <a:endParaRPr lang="zh-CN" sz="1600">
              <a:solidFill>
                <a:schemeClr val="tx1"/>
              </a:solidFill>
            </a:endParaRPr>
          </a:p>
        </p:txBody>
      </p:sp>
      <p:sp>
        <p:nvSpPr>
          <p:cNvPr id="50182" name="矩形标注 56"/>
          <p:cNvSpPr>
            <a:spLocks noChangeArrowheads="1"/>
          </p:cNvSpPr>
          <p:nvPr/>
        </p:nvSpPr>
        <p:spPr bwMode="auto">
          <a:xfrm>
            <a:off x="3384550" y="5445125"/>
            <a:ext cx="1331913" cy="292100"/>
          </a:xfrm>
          <a:prstGeom prst="wedgeRectCallout">
            <a:avLst>
              <a:gd name="adj1" fmla="val 176778"/>
              <a:gd name="adj2" fmla="val -394435"/>
            </a:avLst>
          </a:prstGeom>
          <a:solidFill>
            <a:srgbClr val="FFFFFF"/>
          </a:solidFill>
          <a:ln w="25400">
            <a:solidFill>
              <a:srgbClr val="1F497D"/>
            </a:solidFill>
            <a:miter lim="800000"/>
          </a:ln>
        </p:spPr>
        <p:txBody>
          <a:bodyPr anchor="ctr"/>
          <a:lstStyle/>
          <a:p>
            <a:pPr algn="ctr"/>
            <a:r>
              <a:rPr lang="zh-CN" altLang="en-US" sz="1600">
                <a:solidFill>
                  <a:srgbClr val="000000"/>
                </a:solidFill>
                <a:latin typeface="Calibri" panose="020F0502020204030204" pitchFamily="34" charset="0"/>
              </a:rPr>
              <a:t>格式选项卡</a:t>
            </a:r>
            <a:endParaRPr lang="zh-CN" sz="1600"/>
          </a:p>
        </p:txBody>
      </p:sp>
      <p:sp>
        <p:nvSpPr>
          <p:cNvPr id="2" name="日期占位符 1"/>
          <p:cNvSpPr>
            <a:spLocks noGrp="1"/>
          </p:cNvSpPr>
          <p:nvPr>
            <p:ph type="dt" sz="half" idx="10"/>
          </p:nvPr>
        </p:nvSpPr>
        <p:spPr/>
        <p:txBody>
          <a:bodyPr/>
          <a:lstStyle/>
          <a:p>
            <a:pPr>
              <a:defRPr/>
            </a:pPr>
            <a:fld id="{D00A6492-777A-4DC5-AD08-80228C4062FA}"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subTitle" idx="1"/>
          </p:nvPr>
        </p:nvSpPr>
        <p:spPr>
          <a:xfrm>
            <a:off x="-14288" y="809625"/>
            <a:ext cx="3690938"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120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C00000"/>
                </a:solidFill>
                <a:latin typeface="华文中宋" panose="02010600040101010101" pitchFamily="2" charset="-122"/>
                <a:ea typeface="华文中宋" panose="02010600040101010101" pitchFamily="2" charset="-122"/>
              </a:rPr>
              <a:t>4</a:t>
            </a:r>
            <a:r>
              <a:rPr lang="en-US" altLang="zh-CN" sz="3600" dirty="0" smtClean="0">
                <a:solidFill>
                  <a:srgbClr val="C00000"/>
                </a:solidFill>
                <a:latin typeface="华文中宋" panose="02010600040101010101" pitchFamily="2" charset="-122"/>
                <a:ea typeface="华文中宋" panose="02010600040101010101" pitchFamily="2" charset="-122"/>
              </a:rPr>
              <a:t>.2.5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04925"/>
            <a:ext cx="88392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575945" algn="l">
              <a:defRPr/>
            </a:pPr>
            <a:r>
              <a:rPr lang="zh-CN" altLang="zh-CN" sz="2400" b="0" kern="0" dirty="0">
                <a:latin typeface="宋体" panose="02010600030101010101" pitchFamily="2" charset="-122"/>
                <a:ea typeface="宋体" panose="02010600030101010101" pitchFamily="2" charset="-122"/>
              </a:rPr>
              <a:t>表格是由行和列的单元格组成，是文档信息的又一种呈现形式</a:t>
            </a:r>
            <a:r>
              <a:rPr lang="zh-CN" altLang="zh-CN" sz="2400" b="0" kern="0" dirty="0" smtClean="0">
                <a:latin typeface="宋体" panose="02010600030101010101" pitchFamily="2" charset="-122"/>
                <a:ea typeface="宋体" panose="02010600030101010101" pitchFamily="2" charset="-122"/>
              </a:rPr>
              <a:t>。</a:t>
            </a:r>
            <a:r>
              <a:rPr lang="en-US" altLang="zh-CN" sz="2400" b="0" kern="0" dirty="0">
                <a:latin typeface="宋体" panose="02010600030101010101" pitchFamily="2" charset="-122"/>
                <a:ea typeface="宋体" panose="02010600030101010101" pitchFamily="2" charset="-122"/>
              </a:rPr>
              <a:t>Word</a:t>
            </a:r>
            <a:r>
              <a:rPr lang="zh-CN" altLang="zh-CN" sz="2400" b="0" kern="0" dirty="0">
                <a:latin typeface="宋体" panose="02010600030101010101" pitchFamily="2" charset="-122"/>
                <a:ea typeface="宋体" panose="02010600030101010101" pitchFamily="2" charset="-122"/>
              </a:rPr>
              <a:t>中的表格具有简单的数据排序和计算功能</a:t>
            </a:r>
            <a:r>
              <a:rPr lang="zh-CN" altLang="zh-CN" sz="2400" b="0" kern="0" dirty="0" smtClean="0">
                <a:latin typeface="宋体" panose="02010600030101010101" pitchFamily="2" charset="-122"/>
                <a:ea typeface="宋体" panose="02010600030101010101" pitchFamily="2" charset="-122"/>
              </a:rPr>
              <a:t>。</a:t>
            </a:r>
            <a:endParaRPr lang="en-US" altLang="zh-CN" sz="2400" b="0" kern="0" dirty="0" smtClean="0">
              <a:latin typeface="宋体" panose="02010600030101010101" pitchFamily="2" charset="-122"/>
              <a:ea typeface="宋体" panose="02010600030101010101" pitchFamily="2" charset="-122"/>
            </a:endParaRPr>
          </a:p>
          <a:p>
            <a:pPr algn="l" eaLnBrk="1" hangingPunct="1">
              <a:spcBef>
                <a:spcPts val="1200"/>
              </a:spcBef>
              <a:defRPr/>
            </a:pPr>
            <a:r>
              <a:rPr lang="en-US" altLang="zh-CN" dirty="0" smtClean="0">
                <a:latin typeface="宋体" panose="02010600030101010101" pitchFamily="2" charset="-122"/>
                <a:ea typeface="宋体" panose="02010600030101010101" pitchFamily="2" charset="-122"/>
              </a:rPr>
              <a:t>⑴ </a:t>
            </a:r>
            <a:r>
              <a:rPr lang="zh-CN" altLang="zh-CN" dirty="0" smtClean="0">
                <a:latin typeface="宋体" panose="02010600030101010101" pitchFamily="2" charset="-122"/>
                <a:ea typeface="宋体" panose="02010600030101010101" pitchFamily="2" charset="-122"/>
              </a:rPr>
              <a:t>创建表格</a:t>
            </a:r>
            <a:endParaRPr lang="en-US" altLang="zh-CN" dirty="0" smtClean="0">
              <a:latin typeface="宋体" panose="02010600030101010101" pitchFamily="2" charset="-122"/>
              <a:ea typeface="宋体" panose="02010600030101010101" pitchFamily="2" charset="-122"/>
            </a:endParaRPr>
          </a:p>
          <a:p>
            <a:pPr algn="l" eaLnBrk="1" hangingPunct="1">
              <a:spcBef>
                <a:spcPts val="600"/>
              </a:spcBef>
              <a:defRPr/>
            </a:pPr>
            <a:r>
              <a:rPr lang="zh-CN" altLang="en-US" sz="2400" dirty="0" smtClean="0">
                <a:solidFill>
                  <a:srgbClr val="0000FF"/>
                </a:solidFill>
                <a:latin typeface="华文楷体" panose="02010600040101010101" pitchFamily="2" charset="-122"/>
                <a:ea typeface="华文楷体" panose="02010600040101010101" pitchFamily="2" charset="-122"/>
              </a:rPr>
              <a:t>      插入</a:t>
            </a:r>
            <a:r>
              <a:rPr lang="zh-CN" altLang="en-US" sz="2400" dirty="0">
                <a:solidFill>
                  <a:srgbClr val="0000FF"/>
                </a:solidFill>
                <a:latin typeface="华文楷体" panose="02010600040101010101" pitchFamily="2" charset="-122"/>
                <a:ea typeface="华文楷体" panose="02010600040101010101" pitchFamily="2" charset="-122"/>
              </a:rPr>
              <a:t>表格框</a:t>
            </a:r>
            <a:r>
              <a:rPr lang="zh-CN" altLang="en-US" sz="2400" dirty="0" smtClean="0">
                <a:solidFill>
                  <a:srgbClr val="0000FF"/>
                </a:solidFill>
                <a:latin typeface="华文楷体" panose="02010600040101010101" pitchFamily="2" charset="-122"/>
                <a:ea typeface="华文楷体" panose="02010600040101010101" pitchFamily="2" charset="-122"/>
              </a:rPr>
              <a:t>：</a:t>
            </a:r>
            <a:endParaRPr lang="zh-CN" altLang="en-US" sz="2400" dirty="0">
              <a:solidFill>
                <a:srgbClr val="0000FF"/>
              </a:solidFill>
              <a:latin typeface="华文楷体" panose="02010600040101010101" pitchFamily="2" charset="-122"/>
              <a:ea typeface="华文楷体" panose="02010600040101010101" pitchFamily="2" charset="-122"/>
            </a:endParaRPr>
          </a:p>
        </p:txBody>
      </p:sp>
      <p:sp>
        <p:nvSpPr>
          <p:cNvPr id="51205" name="矩形 2"/>
          <p:cNvSpPr>
            <a:spLocks noChangeArrowheads="1"/>
          </p:cNvSpPr>
          <p:nvPr/>
        </p:nvSpPr>
        <p:spPr bwMode="auto">
          <a:xfrm>
            <a:off x="647700" y="3143250"/>
            <a:ext cx="5761038"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zh-CN" altLang="en-US" sz="240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通过“插入表格”对话框创建表格</a:t>
            </a:r>
            <a:endParaRPr lang="en-US" altLang="zh-CN"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通过快速表格模板创建表格</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利用表格模板</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r>
              <a:rPr lang="zh-CN" altLang="en-US" sz="2400" b="0">
                <a:solidFill>
                  <a:schemeClr val="tx1"/>
                </a:solidFill>
                <a:latin typeface="华文楷体" panose="02010600040101010101" pitchFamily="2" charset="-122"/>
                <a:ea typeface="华文楷体" panose="02010600040101010101" pitchFamily="2" charset="-122"/>
              </a:rPr>
              <a:t>       </a:t>
            </a:r>
            <a:r>
              <a:rPr lang="en-US" altLang="zh-CN" sz="2400" b="0">
                <a:solidFill>
                  <a:schemeClr val="tx1"/>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把文本转换成表格 </a:t>
            </a:r>
            <a:endParaRPr lang="en-US" altLang="zh-CN" sz="2400" b="0">
              <a:solidFill>
                <a:schemeClr val="tx1"/>
              </a:solidFill>
              <a:latin typeface="华文楷体" panose="02010600040101010101" pitchFamily="2" charset="-122"/>
              <a:ea typeface="华文楷体" panose="02010600040101010101" pitchFamily="2" charset="-122"/>
            </a:endParaRPr>
          </a:p>
          <a:p>
            <a:pPr eaLnBrk="1" hangingPunct="1">
              <a:lnSpc>
                <a:spcPct val="90000"/>
              </a:lnSpc>
            </a:pPr>
            <a:endParaRPr lang="en-US" altLang="zh-CN">
              <a:solidFill>
                <a:schemeClr val="tx1"/>
              </a:solidFill>
              <a:latin typeface="华文楷体" panose="02010600040101010101" pitchFamily="2" charset="-122"/>
              <a:ea typeface="华文楷体" panose="02010600040101010101" pitchFamily="2" charset="-122"/>
            </a:endParaRPr>
          </a:p>
        </p:txBody>
      </p:sp>
      <p:grpSp>
        <p:nvGrpSpPr>
          <p:cNvPr id="51206" name="Group 4"/>
          <p:cNvGrpSpPr/>
          <p:nvPr/>
        </p:nvGrpSpPr>
        <p:grpSpPr bwMode="auto">
          <a:xfrm>
            <a:off x="4418013" y="4184650"/>
            <a:ext cx="4618037" cy="2160588"/>
            <a:chOff x="2256" y="1440"/>
            <a:chExt cx="6612" cy="1964"/>
          </a:xfrm>
        </p:grpSpPr>
        <p:pic>
          <p:nvPicPr>
            <p:cNvPr id="51208" name="Picture 5"/>
            <p:cNvPicPr>
              <a:picLocks noChangeAspect="1" noChangeArrowheads="1"/>
            </p:cNvPicPr>
            <p:nvPr/>
          </p:nvPicPr>
          <p:blipFill>
            <a:blip r:embed="rId1">
              <a:extLst>
                <a:ext uri="{28A0092B-C50C-407E-A947-70E740481C1C}">
                  <a14:useLocalDpi xmlns:a14="http://schemas.microsoft.com/office/drawing/2010/main" val="0"/>
                </a:ext>
              </a:extLst>
            </a:blip>
            <a:srcRect t="17758" b="33813"/>
            <a:stretch>
              <a:fillRect/>
            </a:stretch>
          </p:blipFill>
          <p:spPr bwMode="auto">
            <a:xfrm>
              <a:off x="3060" y="1440"/>
              <a:ext cx="5808" cy="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AutoShape 6"/>
            <p:cNvSpPr>
              <a:spLocks noChangeArrowheads="1"/>
            </p:cNvSpPr>
            <p:nvPr/>
          </p:nvSpPr>
          <p:spPr bwMode="auto">
            <a:xfrm>
              <a:off x="2256" y="1554"/>
              <a:ext cx="510" cy="570"/>
            </a:xfrm>
            <a:prstGeom prst="wedgeRectCallout">
              <a:avLst>
                <a:gd name="adj1" fmla="val 148824"/>
                <a:gd name="adj2" fmla="val -8773"/>
              </a:avLst>
            </a:prstGeom>
            <a:solidFill>
              <a:srgbClr val="FFFFCC"/>
            </a:solidFill>
            <a:ln w="9525">
              <a:solidFill>
                <a:srgbClr val="000000"/>
              </a:solidFill>
              <a:miter lim="800000"/>
            </a:ln>
          </p:spPr>
          <p:txBody>
            <a:bodyPr lIns="0" tIns="36000" rIns="0" bIns="0"/>
            <a:lstStyle/>
            <a:p>
              <a:pPr algn="ctr"/>
              <a:r>
                <a:rPr lang="zh-CN" altLang="en-US" sz="1400">
                  <a:solidFill>
                    <a:schemeClr val="tx1"/>
                  </a:solidFill>
                </a:rPr>
                <a:t>移动</a:t>
              </a:r>
              <a:endParaRPr lang="zh-CN" altLang="en-US" sz="1400">
                <a:solidFill>
                  <a:schemeClr val="tx1"/>
                </a:solidFill>
              </a:endParaRPr>
            </a:p>
            <a:p>
              <a:pPr algn="ctr"/>
              <a:r>
                <a:rPr lang="zh-CN" altLang="en-US" sz="1400">
                  <a:solidFill>
                    <a:schemeClr val="tx1"/>
                  </a:solidFill>
                </a:rPr>
                <a:t>控点</a:t>
              </a:r>
              <a:endParaRPr lang="zh-CN" altLang="en-US" sz="1400">
                <a:solidFill>
                  <a:schemeClr val="tx1"/>
                </a:solidFill>
              </a:endParaRPr>
            </a:p>
          </p:txBody>
        </p:sp>
        <p:sp>
          <p:nvSpPr>
            <p:cNvPr id="51210" name="AutoShape 7"/>
            <p:cNvSpPr>
              <a:spLocks noChangeArrowheads="1"/>
            </p:cNvSpPr>
            <p:nvPr/>
          </p:nvSpPr>
          <p:spPr bwMode="auto">
            <a:xfrm>
              <a:off x="7443" y="2409"/>
              <a:ext cx="570" cy="570"/>
            </a:xfrm>
            <a:prstGeom prst="wedgeRectCallout">
              <a:avLst>
                <a:gd name="adj1" fmla="val -137370"/>
                <a:gd name="adj2" fmla="val 107019"/>
              </a:avLst>
            </a:prstGeom>
            <a:solidFill>
              <a:srgbClr val="FFFFCC"/>
            </a:solidFill>
            <a:ln w="9525">
              <a:solidFill>
                <a:srgbClr val="000000"/>
              </a:solidFill>
              <a:miter lim="800000"/>
            </a:ln>
          </p:spPr>
          <p:txBody>
            <a:bodyPr lIns="0" tIns="36000" rIns="0" bIns="0"/>
            <a:lstStyle/>
            <a:p>
              <a:pPr algn="ctr"/>
              <a:r>
                <a:rPr lang="zh-CN" altLang="en-US" sz="1400">
                  <a:solidFill>
                    <a:schemeClr val="tx1"/>
                  </a:solidFill>
                </a:rPr>
                <a:t>缩放</a:t>
              </a:r>
              <a:endParaRPr lang="zh-CN" altLang="en-US" sz="1400">
                <a:solidFill>
                  <a:schemeClr val="tx1"/>
                </a:solidFill>
              </a:endParaRPr>
            </a:p>
            <a:p>
              <a:pPr algn="ctr"/>
              <a:r>
                <a:rPr lang="zh-CN" altLang="en-US" sz="1400">
                  <a:solidFill>
                    <a:schemeClr val="tx1"/>
                  </a:solidFill>
                </a:rPr>
                <a:t>控点</a:t>
              </a:r>
              <a:endParaRPr lang="zh-CN" altLang="en-US" sz="1400">
                <a:solidFill>
                  <a:schemeClr val="tx1"/>
                </a:solidFill>
              </a:endParaRPr>
            </a:p>
          </p:txBody>
        </p:sp>
      </p:grpSp>
      <p:sp>
        <p:nvSpPr>
          <p:cNvPr id="51207" name="矩形 3"/>
          <p:cNvSpPr>
            <a:spLocks noChangeArrowheads="1"/>
          </p:cNvSpPr>
          <p:nvPr/>
        </p:nvSpPr>
        <p:spPr bwMode="auto">
          <a:xfrm>
            <a:off x="203200" y="4375150"/>
            <a:ext cx="45720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800">
                <a:solidFill>
                  <a:schemeClr val="tx1"/>
                </a:solidFill>
                <a:latin typeface="宋体" panose="02010600030101010101" pitchFamily="2" charset="-122"/>
                <a:sym typeface="Times New Roman" panose="02020603050405020304" pitchFamily="18" charset="0"/>
              </a:rPr>
              <a:t>⑵ 在表格中输入文本</a:t>
            </a:r>
            <a:endParaRPr lang="zh-CN" altLang="en-US" sz="2800">
              <a:solidFill>
                <a:schemeClr val="tx1"/>
              </a:solidFill>
              <a:latin typeface="宋体" panose="02010600030101010101" pitchFamily="2" charset="-122"/>
              <a:sym typeface="Times New Roman" panose="02020603050405020304" pitchFamily="18" charset="0"/>
            </a:endParaRPr>
          </a:p>
          <a:p>
            <a:pPr eaLnBrk="1" hangingPunct="1">
              <a:spcBef>
                <a:spcPts val="600"/>
              </a:spcBef>
            </a:pPr>
            <a:r>
              <a:rPr lang="zh-CN" altLang="en-US" sz="240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移动</a:t>
            </a:r>
            <a:r>
              <a:rPr lang="zh-CN" altLang="en-US" sz="2400">
                <a:solidFill>
                  <a:srgbClr val="FF5050"/>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（使用“</a:t>
            </a:r>
            <a:r>
              <a:rPr lang="zh-CN" altLang="en-US" sz="2400" b="0">
                <a:solidFill>
                  <a:srgbClr val="0000FF"/>
                </a:solidFill>
                <a:latin typeface="华文楷体" panose="02010600040101010101" pitchFamily="2" charset="-122"/>
                <a:ea typeface="华文楷体" panose="02010600040101010101" pitchFamily="2" charset="-122"/>
              </a:rPr>
              <a:t>移动控点</a:t>
            </a:r>
            <a:r>
              <a:rPr lang="zh-CN" altLang="en-US" sz="2400" b="0">
                <a:solidFill>
                  <a:schemeClr val="tx1"/>
                </a:solidFill>
                <a:latin typeface="华文楷体" panose="02010600040101010101" pitchFamily="2" charset="-122"/>
                <a:ea typeface="华文楷体" panose="02010600040101010101" pitchFamily="2" charset="-122"/>
              </a:rPr>
              <a:t>”）</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spcBef>
                <a:spcPts val="600"/>
              </a:spcBef>
            </a:pP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缩放</a:t>
            </a: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b="0">
                <a:solidFill>
                  <a:schemeClr val="tx1"/>
                </a:solidFill>
                <a:latin typeface="华文楷体" panose="02010600040101010101" pitchFamily="2" charset="-122"/>
                <a:ea typeface="华文楷体" panose="02010600040101010101" pitchFamily="2" charset="-122"/>
              </a:rPr>
              <a:t>（使用“</a:t>
            </a:r>
            <a:r>
              <a:rPr lang="zh-CN" altLang="en-US" sz="2400" b="0">
                <a:solidFill>
                  <a:srgbClr val="0000FF"/>
                </a:solidFill>
                <a:latin typeface="华文楷体" panose="02010600040101010101" pitchFamily="2" charset="-122"/>
                <a:ea typeface="华文楷体" panose="02010600040101010101" pitchFamily="2" charset="-122"/>
              </a:rPr>
              <a:t>缩放控点</a:t>
            </a:r>
            <a:r>
              <a:rPr lang="zh-CN" altLang="en-US" sz="2400" b="0">
                <a:solidFill>
                  <a:schemeClr val="tx1"/>
                </a:solidFill>
                <a:latin typeface="华文楷体" panose="02010600040101010101" pitchFamily="2" charset="-122"/>
                <a:ea typeface="华文楷体" panose="02010600040101010101" pitchFamily="2" charset="-122"/>
              </a:rPr>
              <a:t>”）</a:t>
            </a:r>
            <a:endParaRPr lang="zh-CN" altLang="en-US" sz="2400" b="0">
              <a:solidFill>
                <a:schemeClr val="tx1"/>
              </a:solidFill>
              <a:latin typeface="华文楷体" panose="02010600040101010101" pitchFamily="2" charset="-122"/>
              <a:ea typeface="华文楷体" panose="02010600040101010101" pitchFamily="2" charset="-122"/>
            </a:endParaRPr>
          </a:p>
          <a:p>
            <a:pPr eaLnBrk="1" hangingPunct="1">
              <a:spcBef>
                <a:spcPts val="600"/>
              </a:spcBef>
            </a:pPr>
            <a:r>
              <a:rPr lang="zh-CN" altLang="en-US" sz="2400" b="0">
                <a:solidFill>
                  <a:srgbClr val="FF5050"/>
                </a:solidFill>
                <a:latin typeface="华文楷体" panose="02010600040101010101" pitchFamily="2" charset="-122"/>
                <a:ea typeface="华文楷体" panose="02010600040101010101" pitchFamily="2" charset="-122"/>
              </a:rPr>
              <a:t>     </a:t>
            </a:r>
            <a:r>
              <a:rPr lang="zh-CN" altLang="en-US" sz="2400">
                <a:solidFill>
                  <a:srgbClr val="0000FF"/>
                </a:solidFill>
                <a:latin typeface="华文楷体" panose="02010600040101010101" pitchFamily="2" charset="-122"/>
                <a:ea typeface="华文楷体" panose="02010600040101010101" pitchFamily="2" charset="-122"/>
              </a:rPr>
              <a:t>删除</a:t>
            </a:r>
            <a:endParaRPr lang="zh-CN" altLang="en-US" sz="2400">
              <a:solidFill>
                <a:srgbClr val="0000FF"/>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C705EE88-E1DA-4301-ABC9-31F97AF7F14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subTitle" idx="1"/>
          </p:nvPr>
        </p:nvSpPr>
        <p:spPr>
          <a:xfrm>
            <a:off x="-14288" y="944563"/>
            <a:ext cx="3690938" cy="684212"/>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222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2228" name="Rectangle 3"/>
          <p:cNvSpPr txBox="1">
            <a:spLocks noChangeArrowheads="1"/>
          </p:cNvSpPr>
          <p:nvPr/>
        </p:nvSpPr>
        <p:spPr bwMode="auto">
          <a:xfrm>
            <a:off x="125413" y="1484313"/>
            <a:ext cx="39481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ts val="1200"/>
              </a:spcBef>
              <a:buFont typeface="Arial" panose="020B0604020202020204" pitchFamily="34" charset="0"/>
              <a:buNone/>
            </a:pPr>
            <a:r>
              <a:rPr lang="en-US" altLang="zh-CN" sz="2800">
                <a:solidFill>
                  <a:schemeClr val="tx1"/>
                </a:solidFill>
                <a:latin typeface="宋体" panose="02010600030101010101" pitchFamily="2" charset="-122"/>
                <a:sym typeface="Times New Roman" panose="02020603050405020304" pitchFamily="18" charset="0"/>
              </a:rPr>
              <a:t>⑶ </a:t>
            </a:r>
            <a:r>
              <a:rPr lang="zh-CN" altLang="zh-CN" sz="2800">
                <a:solidFill>
                  <a:schemeClr val="tx1"/>
                </a:solidFill>
                <a:latin typeface="宋体" panose="02010600030101010101" pitchFamily="2" charset="-122"/>
                <a:sym typeface="Times New Roman" panose="02020603050405020304" pitchFamily="18" charset="0"/>
              </a:rPr>
              <a:t>表格布局调整</a:t>
            </a:r>
            <a:endParaRPr lang="en-US" altLang="zh-CN" sz="2800">
              <a:solidFill>
                <a:schemeClr val="tx1"/>
              </a:solidFill>
              <a:latin typeface="宋体" panose="02010600030101010101" pitchFamily="2" charset="-122"/>
              <a:sym typeface="Times New Roman" panose="02020603050405020304" pitchFamily="18" charset="0"/>
            </a:endParaRPr>
          </a:p>
        </p:txBody>
      </p:sp>
      <p:sp>
        <p:nvSpPr>
          <p:cNvPr id="3" name="矩形 2"/>
          <p:cNvSpPr/>
          <p:nvPr/>
        </p:nvSpPr>
        <p:spPr>
          <a:xfrm>
            <a:off x="647700" y="1970088"/>
            <a:ext cx="3425825" cy="2863850"/>
          </a:xfrm>
          <a:prstGeom prst="rect">
            <a:avLst/>
          </a:prstGeom>
        </p:spPr>
        <p:txBody>
          <a:bodyPr>
            <a:spAutoFit/>
          </a:bodyPr>
          <a:lstStyle/>
          <a:p>
            <a:pPr eaLnBrk="1" hangingPunct="1">
              <a:lnSpc>
                <a:spcPct val="150000"/>
              </a:lnSpc>
              <a:defRPr/>
            </a:pPr>
            <a:r>
              <a:rPr lang="zh-CN" altLang="en-US" sz="2400" dirty="0">
                <a:solidFill>
                  <a:schemeClr val="tx1"/>
                </a:solidFill>
                <a:latin typeface="+mn-ea"/>
                <a:ea typeface="+mn-ea"/>
              </a:rPr>
              <a:t>选定单元格、行及列</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行</a:t>
            </a:r>
            <a:r>
              <a:rPr lang="en-US" altLang="zh-CN" sz="2400" dirty="0">
                <a:solidFill>
                  <a:schemeClr val="tx1"/>
                </a:solidFill>
                <a:latin typeface="+mn-ea"/>
                <a:ea typeface="+mn-ea"/>
              </a:rPr>
              <a:t>/</a:t>
            </a:r>
            <a:r>
              <a:rPr lang="zh-CN" altLang="en-US" sz="2400" dirty="0">
                <a:solidFill>
                  <a:schemeClr val="tx1"/>
                </a:solidFill>
                <a:latin typeface="+mn-ea"/>
                <a:ea typeface="+mn-ea"/>
              </a:rPr>
              <a:t>列的插入与删除</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行高及列宽的调整</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单元格的合并与拆分</a:t>
            </a:r>
            <a:endParaRPr lang="en-US" altLang="zh-CN"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表格的合并与拆分</a:t>
            </a:r>
            <a:endParaRPr lang="zh-CN" altLang="en-US" sz="2400" dirty="0">
              <a:solidFill>
                <a:schemeClr val="tx1"/>
              </a:solidFill>
              <a:latin typeface="+mn-ea"/>
              <a:ea typeface="+mn-ea"/>
            </a:endParaRPr>
          </a:p>
        </p:txBody>
      </p:sp>
      <p:sp>
        <p:nvSpPr>
          <p:cNvPr id="4" name="矩形 3"/>
          <p:cNvSpPr/>
          <p:nvPr/>
        </p:nvSpPr>
        <p:spPr>
          <a:xfrm>
            <a:off x="4356100" y="1341438"/>
            <a:ext cx="4572000" cy="4524375"/>
          </a:xfrm>
          <a:prstGeom prst="rect">
            <a:avLst/>
          </a:prstGeom>
        </p:spPr>
        <p:txBody>
          <a:bodyPr>
            <a:spAutoFit/>
          </a:bodyPr>
          <a:lstStyle/>
          <a:p>
            <a:pPr eaLnBrk="1" hangingPunct="1">
              <a:lnSpc>
                <a:spcPct val="150000"/>
              </a:lnSpc>
              <a:defRPr/>
            </a:pPr>
            <a:r>
              <a:rPr lang="zh-CN" altLang="en-US" sz="2800" dirty="0">
                <a:solidFill>
                  <a:schemeClr val="tx1"/>
                </a:solidFill>
                <a:latin typeface="宋体" panose="02010600030101010101" pitchFamily="2" charset="-122"/>
                <a:sym typeface="Times New Roman" panose="02020603050405020304" pitchFamily="18" charset="0"/>
              </a:rPr>
              <a:t>⑷ </a:t>
            </a:r>
            <a:r>
              <a:rPr lang="zh-CN" altLang="zh-CN" sz="2800" dirty="0">
                <a:solidFill>
                  <a:schemeClr val="tx1"/>
                </a:solidFill>
                <a:latin typeface="宋体" panose="02010600030101010101" pitchFamily="2" charset="-122"/>
              </a:rPr>
              <a:t>设置表格的格式</a:t>
            </a:r>
            <a:endParaRPr lang="en-US" altLang="zh-CN" sz="2800" dirty="0">
              <a:solidFill>
                <a:schemeClr val="tx1"/>
              </a:solidFill>
              <a:latin typeface="宋体" panose="02010600030101010101" pitchFamily="2" charset="-122"/>
            </a:endParaRPr>
          </a:p>
          <a:p>
            <a:pPr eaLnBrk="1" hangingPunct="1">
              <a:lnSpc>
                <a:spcPct val="150000"/>
              </a:lnSpc>
              <a:defRPr/>
            </a:pPr>
            <a:r>
              <a:rPr lang="zh-CN" altLang="en-US" sz="2400" dirty="0">
                <a:solidFill>
                  <a:schemeClr val="tx1"/>
                </a:solidFill>
                <a:latin typeface="+mn-ea"/>
                <a:ea typeface="+mn-ea"/>
              </a:rPr>
              <a:t>  文本排版</a:t>
            </a:r>
            <a:endParaRPr lang="zh-CN" altLang="en-US" sz="2400" dirty="0">
              <a:solidFill>
                <a:schemeClr val="tx1"/>
              </a:solidFill>
              <a:latin typeface="+mn-ea"/>
              <a:ea typeface="+mn-ea"/>
            </a:endParaRPr>
          </a:p>
          <a:p>
            <a:pPr eaLnBrk="1" hangingPunct="1">
              <a:lnSpc>
                <a:spcPct val="150000"/>
              </a:lnSpc>
              <a:defRPr/>
            </a:pPr>
            <a:r>
              <a:rPr lang="zh-CN" altLang="en-US" sz="2000" dirty="0">
                <a:solidFill>
                  <a:srgbClr val="0000FF"/>
                </a:solidFill>
                <a:latin typeface="+mn-ea"/>
                <a:ea typeface="+mn-ea"/>
              </a:rPr>
              <a:t>    字体及对齐方式（水平</a:t>
            </a:r>
            <a:r>
              <a:rPr lang="en-US" altLang="zh-CN" sz="2000" dirty="0">
                <a:solidFill>
                  <a:srgbClr val="0000FF"/>
                </a:solidFill>
                <a:latin typeface="+mn-ea"/>
                <a:ea typeface="+mn-ea"/>
              </a:rPr>
              <a:t>/</a:t>
            </a:r>
            <a:r>
              <a:rPr lang="zh-CN" altLang="en-US" sz="2000" dirty="0">
                <a:solidFill>
                  <a:srgbClr val="0000FF"/>
                </a:solidFill>
                <a:latin typeface="+mn-ea"/>
                <a:ea typeface="+mn-ea"/>
              </a:rPr>
              <a:t>垂直）</a:t>
            </a:r>
            <a:endParaRPr lang="zh-CN" altLang="en-US" sz="2000" dirty="0">
              <a:solidFill>
                <a:srgbClr val="0000FF"/>
              </a:solidFill>
              <a:latin typeface="+mn-ea"/>
              <a:ea typeface="+mn-ea"/>
            </a:endParaRPr>
          </a:p>
          <a:p>
            <a:pPr eaLnBrk="1" hangingPunct="1">
              <a:lnSpc>
                <a:spcPct val="150000"/>
              </a:lnSpc>
              <a:defRPr/>
            </a:pPr>
            <a:r>
              <a:rPr lang="zh-CN" altLang="en-US" sz="2400" dirty="0">
                <a:solidFill>
                  <a:schemeClr val="tx1"/>
                </a:solidFill>
                <a:latin typeface="+mn-ea"/>
                <a:ea typeface="+mn-ea"/>
              </a:rPr>
              <a:t>  文字环绕方式</a:t>
            </a:r>
            <a:br>
              <a:rPr lang="zh-CN" altLang="en-US" sz="2400" dirty="0">
                <a:solidFill>
                  <a:schemeClr val="tx1"/>
                </a:solidFill>
                <a:latin typeface="+mn-ea"/>
                <a:ea typeface="+mn-ea"/>
              </a:rPr>
            </a:br>
            <a:r>
              <a:rPr lang="zh-CN" altLang="en-US" sz="2400" dirty="0">
                <a:solidFill>
                  <a:schemeClr val="tx1"/>
                </a:solidFill>
                <a:latin typeface="+mn-ea"/>
                <a:ea typeface="+mn-ea"/>
              </a:rPr>
              <a:t>  表格自动套用格式</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重复表格标题</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设置斜线表头</a:t>
            </a:r>
            <a:endParaRPr lang="zh-CN" altLang="en-US"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表格边框的设置</a:t>
            </a:r>
            <a:endParaRPr lang="zh-CN" altLang="en-US"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C9F51FA3-2F28-40F3-A762-65F97BE3D3C3}"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subTitle" idx="1"/>
          </p:nvPr>
        </p:nvSpPr>
        <p:spPr>
          <a:xfrm>
            <a:off x="-14288" y="908050"/>
            <a:ext cx="3690938"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⒉ </a:t>
            </a:r>
            <a:r>
              <a:rPr lang="zh-CN" altLang="en-US" b="1" smtClean="0">
                <a:solidFill>
                  <a:srgbClr val="C00000"/>
                </a:solidFill>
                <a:latin typeface="华文中宋" panose="02010600040101010101" pitchFamily="2" charset="-122"/>
                <a:ea typeface="华文中宋" panose="02010600040101010101" pitchFamily="2" charset="-122"/>
              </a:rPr>
              <a:t>表格处理</a:t>
            </a:r>
            <a:r>
              <a:rPr lang="zh-CN" altLang="en-US" smtClean="0">
                <a:solidFill>
                  <a:schemeClr val="bg1"/>
                </a:solidFill>
                <a:latin typeface="华文中宋" panose="02010600040101010101" pitchFamily="2" charset="-122"/>
                <a:ea typeface="华文中宋" panose="02010600040101010101" pitchFamily="2" charset="-122"/>
              </a:rPr>
              <a:t>  </a:t>
            </a:r>
            <a:endParaRPr lang="zh-CN" altLang="en-US" b="1" smtClean="0">
              <a:latin typeface="华文中宋" panose="02010600040101010101" pitchFamily="2" charset="-122"/>
              <a:ea typeface="华文中宋" panose="02010600040101010101" pitchFamily="2" charset="-122"/>
            </a:endParaRPr>
          </a:p>
        </p:txBody>
      </p:sp>
      <p:sp>
        <p:nvSpPr>
          <p:cNvPr id="5325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4.2.5  </a:t>
            </a:r>
            <a:r>
              <a:rPr lang="zh-CN" altLang="zh-CN" sz="3600" dirty="0">
                <a:solidFill>
                  <a:srgbClr val="C00000"/>
                </a:solidFill>
                <a:latin typeface="华文中宋" panose="02010600040101010101" pitchFamily="2" charset="-122"/>
                <a:ea typeface="华文中宋" panose="02010600040101010101" pitchFamily="2" charset="-122"/>
              </a:rPr>
              <a:t>图文混排与表格创建</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4" name="矩形 3"/>
          <p:cNvSpPr/>
          <p:nvPr/>
        </p:nvSpPr>
        <p:spPr>
          <a:xfrm>
            <a:off x="215900" y="1341438"/>
            <a:ext cx="8532813" cy="2214562"/>
          </a:xfrm>
          <a:prstGeom prst="rect">
            <a:avLst/>
          </a:prstGeom>
        </p:spPr>
        <p:txBody>
          <a:bodyPr>
            <a:spAutoFit/>
          </a:bodyPr>
          <a:lstStyle/>
          <a:p>
            <a:pPr eaLnBrk="1" hangingPunct="1">
              <a:lnSpc>
                <a:spcPct val="150000"/>
              </a:lnSpc>
              <a:defRPr/>
            </a:pPr>
            <a:r>
              <a:rPr lang="zh-CN" altLang="en-US" sz="2800" dirty="0">
                <a:solidFill>
                  <a:schemeClr val="tx1"/>
                </a:solidFill>
                <a:latin typeface="宋体" panose="02010600030101010101" pitchFamily="2" charset="-122"/>
                <a:sym typeface="Times New Roman" panose="02020603050405020304" pitchFamily="18" charset="0"/>
              </a:rPr>
              <a:t>⑸ </a:t>
            </a:r>
            <a:r>
              <a:rPr lang="zh-CN" altLang="zh-CN" sz="2800" dirty="0">
                <a:solidFill>
                  <a:schemeClr val="tx1"/>
                </a:solidFill>
                <a:latin typeface="宋体" panose="02010600030101010101" pitchFamily="2" charset="-122"/>
              </a:rPr>
              <a:t>表格数据的计算</a:t>
            </a:r>
            <a:endParaRPr lang="en-US" altLang="zh-CN" sz="2800" dirty="0">
              <a:solidFill>
                <a:schemeClr val="tx1"/>
              </a:solidFill>
              <a:latin typeface="宋体" panose="02010600030101010101" pitchFamily="2" charset="-122"/>
            </a:endParaRPr>
          </a:p>
          <a:p>
            <a:pPr eaLnBrk="1" hangingPunct="1">
              <a:defRPr/>
            </a:pPr>
            <a:r>
              <a:rPr lang="en-US" altLang="zh-CN" sz="2400" dirty="0">
                <a:solidFill>
                  <a:schemeClr val="tx1"/>
                </a:solidFill>
                <a:latin typeface="+mn-ea"/>
                <a:ea typeface="+mn-ea"/>
              </a:rPr>
              <a:t>  </a:t>
            </a:r>
            <a:r>
              <a:rPr lang="en-US" altLang="zh-CN" sz="2400" dirty="0">
                <a:solidFill>
                  <a:schemeClr val="tx1"/>
                </a:solidFill>
                <a:latin typeface="楷体" panose="02010609060101010101" pitchFamily="49" charset="-122"/>
                <a:ea typeface="楷体" panose="02010609060101010101" pitchFamily="49" charset="-122"/>
              </a:rPr>
              <a:t>① </a:t>
            </a:r>
            <a:r>
              <a:rPr lang="zh-CN" altLang="zh-CN" sz="2400" dirty="0">
                <a:solidFill>
                  <a:schemeClr val="tx1"/>
                </a:solidFill>
                <a:latin typeface="+mn-ea"/>
                <a:ea typeface="+mn-ea"/>
              </a:rPr>
              <a:t>表格数据的排序</a:t>
            </a:r>
            <a:endParaRPr lang="en-US" altLang="zh-CN" sz="2400" dirty="0">
              <a:solidFill>
                <a:schemeClr val="tx1"/>
              </a:solidFill>
              <a:latin typeface="+mn-ea"/>
              <a:ea typeface="+mn-ea"/>
            </a:endParaRPr>
          </a:p>
          <a:p>
            <a:pPr eaLnBrk="1" hangingPunct="1">
              <a:lnSpc>
                <a:spcPct val="150000"/>
              </a:lnSpc>
              <a:defRPr/>
            </a:pPr>
            <a:r>
              <a:rPr lang="zh-CN" altLang="en-US" sz="2400" dirty="0">
                <a:solidFill>
                  <a:schemeClr val="tx1"/>
                </a:solidFill>
                <a:latin typeface="+mn-ea"/>
                <a:ea typeface="+mn-ea"/>
              </a:rPr>
              <a:t>   </a:t>
            </a:r>
            <a:r>
              <a:rPr lang="zh-CN" altLang="en-US" sz="2400" b="0" dirty="0">
                <a:solidFill>
                  <a:schemeClr val="tx1"/>
                </a:solidFill>
                <a:latin typeface="+mn-ea"/>
                <a:ea typeface="+mn-ea"/>
              </a:rPr>
              <a:t>以某列内容作为排序依据</a:t>
            </a:r>
            <a:endParaRPr lang="en-US" altLang="zh-CN" sz="2400" b="0" dirty="0">
              <a:solidFill>
                <a:schemeClr val="tx1"/>
              </a:solidFill>
              <a:latin typeface="+mn-ea"/>
              <a:ea typeface="+mn-ea"/>
            </a:endParaRPr>
          </a:p>
          <a:p>
            <a:pPr eaLnBrk="1" hangingPunct="1">
              <a:lnSpc>
                <a:spcPct val="150000"/>
              </a:lnSpc>
              <a:defRPr/>
            </a:pPr>
            <a:r>
              <a:rPr lang="en-US" altLang="zh-CN" sz="2400" dirty="0">
                <a:solidFill>
                  <a:schemeClr val="tx1"/>
                </a:solidFill>
                <a:latin typeface="+mn-ea"/>
                <a:ea typeface="+mn-ea"/>
              </a:rPr>
              <a:t>  </a:t>
            </a:r>
            <a:r>
              <a:rPr lang="en-US" altLang="zh-CN" sz="2400" dirty="0">
                <a:solidFill>
                  <a:schemeClr val="tx1"/>
                </a:solidFill>
                <a:latin typeface="楷体" panose="02010609060101010101" pitchFamily="49" charset="-122"/>
                <a:ea typeface="楷体" panose="02010609060101010101" pitchFamily="49" charset="-122"/>
              </a:rPr>
              <a:t>② </a:t>
            </a:r>
            <a:r>
              <a:rPr lang="zh-CN" altLang="zh-CN" sz="2400" dirty="0">
                <a:solidFill>
                  <a:schemeClr val="tx1"/>
                </a:solidFill>
                <a:latin typeface="+mn-ea"/>
                <a:ea typeface="+mn-ea"/>
              </a:rPr>
              <a:t>对表格数据进行计算</a:t>
            </a:r>
            <a:endParaRPr lang="en-US" altLang="zh-CN" sz="2400" dirty="0">
              <a:solidFill>
                <a:schemeClr val="tx1"/>
              </a:solidFill>
              <a:latin typeface="+mn-ea"/>
              <a:ea typeface="+mn-ea"/>
            </a:endParaRPr>
          </a:p>
        </p:txBody>
      </p:sp>
      <p:sp>
        <p:nvSpPr>
          <p:cNvPr id="53253" name="矩形 1"/>
          <p:cNvSpPr>
            <a:spLocks noChangeArrowheads="1"/>
          </p:cNvSpPr>
          <p:nvPr/>
        </p:nvSpPr>
        <p:spPr bwMode="auto">
          <a:xfrm>
            <a:off x="684213" y="3581400"/>
            <a:ext cx="8351837"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计算公式的输入规则</a:t>
            </a:r>
            <a:r>
              <a:rPr lang="zh-CN" altLang="en-US" sz="240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输入公式时必须以“</a:t>
            </a:r>
            <a:r>
              <a:rPr lang="en-US" altLang="zh-CN" sz="2400" b="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”开头</a:t>
            </a:r>
            <a:r>
              <a:rPr lang="zh-CN" altLang="en-US" sz="2400" b="0" dirty="0">
                <a:solidFill>
                  <a:schemeClr val="tx1"/>
                </a:solidFill>
                <a:latin typeface="华文楷体" panose="02010600040101010101" pitchFamily="2" charset="-122"/>
                <a:ea typeface="华文楷体" panose="02010600040101010101" pitchFamily="2" charset="-122"/>
              </a:rPr>
              <a:t>，</a:t>
            </a:r>
            <a:r>
              <a:rPr lang="zh-CN" altLang="zh-CN" sz="2400" b="0" dirty="0">
                <a:solidFill>
                  <a:schemeClr val="tx1"/>
                </a:solidFill>
                <a:latin typeface="华文楷体" panose="02010600040101010101" pitchFamily="2" charset="-122"/>
                <a:ea typeface="华文楷体" panose="02010600040101010101" pitchFamily="2" charset="-122"/>
              </a:rPr>
              <a:t>其后是计算公式</a:t>
            </a:r>
            <a:r>
              <a:rPr lang="zh-CN" altLang="en-US" sz="2400" b="0" dirty="0">
                <a:solidFill>
                  <a:schemeClr val="tx1"/>
                </a:solidFill>
                <a:latin typeface="华文楷体" panose="02010600040101010101" pitchFamily="2" charset="-122"/>
                <a:ea typeface="华文楷体" panose="02010600040101010101" pitchFamily="2" charset="-122"/>
              </a:rPr>
              <a:t>。如：</a:t>
            </a:r>
            <a:r>
              <a:rPr lang="en-US" altLang="zh-CN" sz="2400" dirty="0">
                <a:solidFill>
                  <a:schemeClr val="tx1"/>
                </a:solidFill>
                <a:latin typeface="华文楷体" panose="02010600040101010101" pitchFamily="2" charset="-122"/>
                <a:ea typeface="华文楷体" panose="02010600040101010101" pitchFamily="2" charset="-122"/>
              </a:rPr>
              <a:t>=SUM(C2:D3)</a:t>
            </a:r>
            <a:endParaRPr lang="en-US" altLang="zh-CN" sz="240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计算涉及的函数</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b="0" dirty="0">
                <a:solidFill>
                  <a:schemeClr val="tx1"/>
                </a:solidFill>
                <a:latin typeface="华文楷体" panose="02010600040101010101" pitchFamily="2" charset="-122"/>
                <a:ea typeface="华文楷体" panose="02010600040101010101" pitchFamily="2" charset="-122"/>
              </a:rPr>
              <a:t>Word</a:t>
            </a:r>
            <a:r>
              <a:rPr lang="zh-CN" altLang="zh-CN" sz="2400" b="0" dirty="0">
                <a:solidFill>
                  <a:schemeClr val="tx1"/>
                </a:solidFill>
                <a:latin typeface="华文楷体" panose="02010600040101010101" pitchFamily="2" charset="-122"/>
                <a:ea typeface="华文楷体" panose="02010600040101010101" pitchFamily="2" charset="-122"/>
              </a:rPr>
              <a:t>提供了一系列计算函数；</a:t>
            </a:r>
            <a:endParaRPr lang="en-US" altLang="zh-CN" sz="2400" b="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zh-CN" sz="2400" dirty="0">
                <a:solidFill>
                  <a:schemeClr val="tx1"/>
                </a:solidFill>
                <a:latin typeface="华文楷体" panose="02010600040101010101" pitchFamily="2" charset="-122"/>
                <a:ea typeface="华文楷体" panose="02010600040101010101" pitchFamily="2" charset="-122"/>
              </a:rPr>
              <a:t>计算涉及的单元格区域的表示</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b="0" dirty="0">
                <a:solidFill>
                  <a:schemeClr val="tx1"/>
                </a:solidFill>
                <a:latin typeface="华文楷体" panose="02010600040101010101" pitchFamily="2" charset="-122"/>
                <a:ea typeface="华文楷体" panose="02010600040101010101" pitchFamily="2" charset="-122"/>
              </a:rPr>
              <a:t> Word</a:t>
            </a:r>
            <a:r>
              <a:rPr lang="zh-CN" altLang="zh-CN" sz="2400" b="0" dirty="0">
                <a:solidFill>
                  <a:schemeClr val="tx1"/>
                </a:solidFill>
                <a:latin typeface="华文楷体" panose="02010600040101010101" pitchFamily="2" charset="-122"/>
                <a:ea typeface="华文楷体" panose="02010600040101010101" pitchFamily="2" charset="-122"/>
              </a:rPr>
              <a:t>单元格地址编号规则为：“列”用字母表示（</a:t>
            </a:r>
            <a:r>
              <a:rPr lang="en-US" altLang="zh-CN" sz="2400" b="0" dirty="0">
                <a:solidFill>
                  <a:schemeClr val="tx1"/>
                </a:solidFill>
                <a:latin typeface="华文楷体" panose="02010600040101010101" pitchFamily="2" charset="-122"/>
                <a:ea typeface="华文楷体" panose="02010600040101010101" pitchFamily="2" charset="-122"/>
              </a:rPr>
              <a:t>A</a:t>
            </a:r>
            <a:r>
              <a:rPr lang="zh-CN" altLang="zh-CN" sz="2400" b="0" dirty="0">
                <a:solidFill>
                  <a:schemeClr val="tx1"/>
                </a:solidFill>
                <a:latin typeface="华文楷体" panose="02010600040101010101" pitchFamily="2" charset="-122"/>
                <a:ea typeface="华文楷体" panose="02010600040101010101" pitchFamily="2" charset="-122"/>
              </a:rPr>
              <a:t>开头），“行”用数字表示（</a:t>
            </a:r>
            <a:r>
              <a:rPr lang="en-US" altLang="zh-CN" sz="2400" b="0" dirty="0">
                <a:solidFill>
                  <a:schemeClr val="tx1"/>
                </a:solidFill>
                <a:latin typeface="华文楷体" panose="02010600040101010101" pitchFamily="2" charset="-122"/>
                <a:ea typeface="华文楷体" panose="02010600040101010101" pitchFamily="2" charset="-122"/>
              </a:rPr>
              <a:t>1</a:t>
            </a:r>
            <a:r>
              <a:rPr lang="zh-CN" altLang="zh-CN" sz="2400" b="0" dirty="0">
                <a:solidFill>
                  <a:schemeClr val="tx1"/>
                </a:solidFill>
                <a:latin typeface="华文楷体" panose="02010600040101010101" pitchFamily="2" charset="-122"/>
                <a:ea typeface="华文楷体" panose="02010600040101010101" pitchFamily="2" charset="-122"/>
              </a:rPr>
              <a:t>开头），如</a:t>
            </a:r>
            <a:r>
              <a:rPr lang="en-US" altLang="zh-CN" sz="2400" dirty="0">
                <a:solidFill>
                  <a:schemeClr val="tx1"/>
                </a:solidFill>
                <a:latin typeface="华文楷体" panose="02010600040101010101" pitchFamily="2" charset="-122"/>
                <a:ea typeface="华文楷体" panose="02010600040101010101" pitchFamily="2" charset="-122"/>
              </a:rPr>
              <a:t>B2</a:t>
            </a:r>
            <a:r>
              <a:rPr lang="zh-CN" altLang="en-US"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marL="342900" indent="-342900">
              <a:spcBef>
                <a:spcPts val="600"/>
              </a:spcBef>
              <a:buClr>
                <a:srgbClr val="FF6600"/>
              </a:buClr>
              <a:buSzPct val="75000"/>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 </a:t>
            </a:r>
            <a:r>
              <a:rPr lang="zh-CN" altLang="en-US" sz="2400" dirty="0">
                <a:solidFill>
                  <a:schemeClr val="tx1"/>
                </a:solidFill>
                <a:latin typeface="华文楷体" panose="02010600040101010101" pitchFamily="2" charset="-122"/>
                <a:ea typeface="华文楷体" panose="02010600040101010101" pitchFamily="2" charset="-122"/>
              </a:rPr>
              <a:t>数据格式：</a:t>
            </a:r>
            <a:r>
              <a:rPr lang="zh-CN" altLang="en-US" sz="2400" b="0" dirty="0">
                <a:solidFill>
                  <a:schemeClr val="tx1"/>
                </a:solidFill>
                <a:latin typeface="华文楷体" panose="02010600040101010101" pitchFamily="2" charset="-122"/>
                <a:ea typeface="华文楷体" panose="02010600040101010101" pitchFamily="2" charset="-122"/>
              </a:rPr>
              <a:t>如：</a:t>
            </a:r>
            <a:r>
              <a:rPr lang="en-US" altLang="zh-CN" sz="2400" dirty="0">
                <a:solidFill>
                  <a:schemeClr val="tx1"/>
                </a:solidFill>
                <a:latin typeface="华文楷体" panose="02010600040101010101" pitchFamily="2" charset="-122"/>
                <a:ea typeface="华文楷体" panose="02010600040101010101" pitchFamily="2" charset="-122"/>
              </a:rPr>
              <a:t>1,234.45</a:t>
            </a:r>
            <a:r>
              <a:rPr lang="en-US" altLang="zh-CN" sz="2400" b="0" dirty="0">
                <a:solidFill>
                  <a:schemeClr val="tx1"/>
                </a:solidFill>
                <a:latin typeface="华文楷体" panose="02010600040101010101" pitchFamily="2" charset="-122"/>
                <a:ea typeface="华文楷体" panose="02010600040101010101" pitchFamily="2" charset="-122"/>
              </a:rPr>
              <a:t>    (</a:t>
            </a:r>
            <a:r>
              <a:rPr lang="zh-CN" altLang="en-US" sz="2400" b="0" dirty="0">
                <a:solidFill>
                  <a:schemeClr val="tx1"/>
                </a:solidFill>
                <a:latin typeface="华文楷体" panose="02010600040101010101" pitchFamily="2" charset="-122"/>
                <a:ea typeface="华文楷体" panose="02010600040101010101" pitchFamily="2" charset="-122"/>
              </a:rPr>
              <a:t>采用格式“</a:t>
            </a:r>
            <a:r>
              <a:rPr lang="en-US" altLang="zh-CN" sz="2400" b="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p:txBody>
      </p:sp>
      <p:pic>
        <p:nvPicPr>
          <p:cNvPr id="53254" name="Picture 4"/>
          <p:cNvPicPr>
            <a:picLocks noChangeAspect="1" noChangeArrowheads="1"/>
          </p:cNvPicPr>
          <p:nvPr/>
        </p:nvPicPr>
        <p:blipFill>
          <a:blip r:embed="rId1">
            <a:extLst>
              <a:ext uri="{28A0092B-C50C-407E-A947-70E740481C1C}">
                <a14:useLocalDpi xmlns:a14="http://schemas.microsoft.com/office/drawing/2010/main" val="0"/>
              </a:ext>
            </a:extLst>
          </a:blip>
          <a:srcRect l="17328" t="50121" r="53430" b="37108"/>
          <a:stretch>
            <a:fillRect/>
          </a:stretch>
        </p:blipFill>
        <p:spPr bwMode="auto">
          <a:xfrm>
            <a:off x="5291138" y="620713"/>
            <a:ext cx="31686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AutoShape 5"/>
          <p:cNvSpPr>
            <a:spLocks noChangeArrowheads="1"/>
          </p:cNvSpPr>
          <p:nvPr/>
        </p:nvSpPr>
        <p:spPr bwMode="auto">
          <a:xfrm>
            <a:off x="7991475" y="1881188"/>
            <a:ext cx="936625" cy="431800"/>
          </a:xfrm>
          <a:prstGeom prst="wedgeRectCallout">
            <a:avLst>
              <a:gd name="adj1" fmla="val -92713"/>
              <a:gd name="adj2" fmla="val -168384"/>
            </a:avLst>
          </a:prstGeom>
          <a:solidFill>
            <a:srgbClr val="FFFFCC"/>
          </a:solidFill>
          <a:ln w="28575">
            <a:solidFill>
              <a:srgbClr val="FF3399"/>
            </a:solidFill>
            <a:miter lim="800000"/>
          </a:ln>
        </p:spPr>
        <p:txBody>
          <a:bodyPr/>
          <a:lstStyle/>
          <a:p>
            <a:pPr algn="ctr"/>
            <a:r>
              <a:rPr lang="en-US" altLang="zh-CN" sz="2000">
                <a:solidFill>
                  <a:schemeClr val="tx1"/>
                </a:solidFill>
              </a:rPr>
              <a:t>C2:D3</a:t>
            </a:r>
            <a:endParaRPr lang="en-US" altLang="zh-CN" sz="2000">
              <a:solidFill>
                <a:schemeClr val="tx1"/>
              </a:solidFill>
            </a:endParaRPr>
          </a:p>
        </p:txBody>
      </p:sp>
      <p:pic>
        <p:nvPicPr>
          <p:cNvPr id="532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844675"/>
            <a:ext cx="305911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FC4F95F-5AB2-49FC-8034-4408C5508F43}"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楷体" panose="02010600040101010101" pitchFamily="2" charset="-122"/>
                <a:ea typeface="华文楷体" panose="02010600040101010101" pitchFamily="2" charset="-122"/>
              </a:rPr>
              <a:t>表格应用实例</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54275" name="矩形 3"/>
          <p:cNvSpPr>
            <a:spLocks noChangeArrowheads="1"/>
          </p:cNvSpPr>
          <p:nvPr/>
        </p:nvSpPr>
        <p:spPr bwMode="auto">
          <a:xfrm>
            <a:off x="71438" y="873125"/>
            <a:ext cx="8893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dirty="0">
                <a:solidFill>
                  <a:srgbClr val="FF0000"/>
                </a:solidFill>
                <a:latin typeface="华文宋体" panose="02010600040101010101" pitchFamily="2" charset="-122"/>
                <a:ea typeface="华文宋体" panose="02010600040101010101" pitchFamily="2" charset="-122"/>
              </a:rPr>
              <a:t>【</a:t>
            </a:r>
            <a:r>
              <a:rPr lang="zh-CN" altLang="zh-CN" sz="2800" dirty="0" smtClean="0">
                <a:solidFill>
                  <a:srgbClr val="FF0000"/>
                </a:solidFill>
                <a:latin typeface="华文宋体" panose="02010600040101010101" pitchFamily="2" charset="-122"/>
                <a:ea typeface="华文宋体" panose="02010600040101010101" pitchFamily="2" charset="-122"/>
              </a:rPr>
              <a:t>例</a:t>
            </a:r>
            <a:r>
              <a:rPr lang="en-US" altLang="zh-CN" sz="2800" dirty="0" smtClean="0">
                <a:solidFill>
                  <a:srgbClr val="FF0000"/>
                </a:solidFill>
                <a:latin typeface="华文宋体" panose="02010600040101010101" pitchFamily="2" charset="-122"/>
                <a:ea typeface="华文宋体" panose="02010600040101010101" pitchFamily="2" charset="-122"/>
              </a:rPr>
              <a:t>4.6</a:t>
            </a:r>
            <a:r>
              <a:rPr lang="zh-CN" altLang="zh-CN" sz="2800" dirty="0" smtClean="0">
                <a:solidFill>
                  <a:srgbClr val="FF0000"/>
                </a:solidFill>
                <a:latin typeface="华文宋体" panose="02010600040101010101" pitchFamily="2" charset="-122"/>
                <a:ea typeface="华文宋体" panose="02010600040101010101" pitchFamily="2" charset="-122"/>
              </a:rPr>
              <a:t> </a:t>
            </a:r>
            <a:r>
              <a:rPr lang="en-US" altLang="zh-CN" sz="2800" dirty="0">
                <a:solidFill>
                  <a:srgbClr val="FF0000"/>
                </a:solidFill>
                <a:latin typeface="华文宋体" panose="02010600040101010101" pitchFamily="2" charset="-122"/>
                <a:ea typeface="华文宋体" panose="02010600040101010101" pitchFamily="2" charset="-122"/>
              </a:rPr>
              <a:t>】</a:t>
            </a:r>
            <a:r>
              <a:rPr lang="zh-CN" altLang="zh-CN" sz="2800" b="0" dirty="0">
                <a:solidFill>
                  <a:schemeClr val="tx1"/>
                </a:solidFill>
                <a:latin typeface="华文宋体" panose="02010600040101010101" pitchFamily="2" charset="-122"/>
                <a:ea typeface="华文宋体" panose="02010600040101010101" pitchFamily="2" charset="-122"/>
              </a:rPr>
              <a:t>在</a:t>
            </a:r>
            <a:r>
              <a:rPr lang="en-US" altLang="zh-CN" sz="2800" b="0" dirty="0">
                <a:solidFill>
                  <a:schemeClr val="tx1"/>
                </a:solidFill>
                <a:latin typeface="华文宋体" panose="02010600040101010101" pitchFamily="2" charset="-122"/>
                <a:ea typeface="华文宋体" panose="02010600040101010101" pitchFamily="2" charset="-122"/>
              </a:rPr>
              <a:t>Word</a:t>
            </a:r>
            <a:r>
              <a:rPr lang="zh-CN" altLang="zh-CN" sz="2800" b="0" dirty="0">
                <a:solidFill>
                  <a:schemeClr val="tx1"/>
                </a:solidFill>
                <a:latin typeface="华文宋体" panose="02010600040101010101" pitchFamily="2" charset="-122"/>
                <a:ea typeface="华文宋体" panose="02010600040101010101" pitchFamily="2" charset="-122"/>
              </a:rPr>
              <a:t>文档中创建见</a:t>
            </a:r>
            <a:r>
              <a:rPr lang="zh-CN" altLang="en-US" sz="2800" b="0" dirty="0">
                <a:solidFill>
                  <a:schemeClr val="tx1"/>
                </a:solidFill>
                <a:latin typeface="华文宋体" panose="02010600040101010101" pitchFamily="2" charset="-122"/>
                <a:ea typeface="华文宋体" panose="02010600040101010101" pitchFamily="2" charset="-122"/>
              </a:rPr>
              <a:t>如下</a:t>
            </a:r>
            <a:r>
              <a:rPr lang="zh-CN" altLang="zh-CN" sz="2800" b="0" dirty="0">
                <a:solidFill>
                  <a:schemeClr val="tx1"/>
                </a:solidFill>
                <a:latin typeface="华文宋体" panose="02010600040101010101" pitchFamily="2" charset="-122"/>
                <a:ea typeface="华文宋体" panose="02010600040101010101" pitchFamily="2" charset="-122"/>
              </a:rPr>
              <a:t>表格，输入各学院的研究生和本科新生人数，统计得出各学院新生总人数和</a:t>
            </a:r>
            <a:r>
              <a:rPr lang="zh-CN" altLang="en-US" sz="2800" b="0" dirty="0">
                <a:solidFill>
                  <a:schemeClr val="tx1"/>
                </a:solidFill>
                <a:latin typeface="华文宋体" panose="02010600040101010101" pitchFamily="2" charset="-122"/>
                <a:ea typeface="华文宋体" panose="02010600040101010101" pitchFamily="2" charset="-122"/>
              </a:rPr>
              <a:t>各类新生</a:t>
            </a:r>
            <a:r>
              <a:rPr lang="zh-CN" altLang="zh-CN" sz="2800" b="0" dirty="0">
                <a:solidFill>
                  <a:schemeClr val="tx1"/>
                </a:solidFill>
                <a:latin typeface="华文宋体" panose="02010600040101010101" pitchFamily="2" charset="-122"/>
                <a:ea typeface="华文宋体" panose="02010600040101010101" pitchFamily="2" charset="-122"/>
              </a:rPr>
              <a:t>的人数合计。</a:t>
            </a:r>
            <a:endParaRPr lang="zh-CN" altLang="en-US" sz="2400" b="0" dirty="0">
              <a:solidFill>
                <a:schemeClr val="tx1"/>
              </a:solidFill>
              <a:latin typeface="华文楷体" panose="02010600040101010101" pitchFamily="2" charset="-122"/>
              <a:ea typeface="华文楷体" panose="02010600040101010101" pitchFamily="2" charset="-122"/>
            </a:endParaRPr>
          </a:p>
        </p:txBody>
      </p:sp>
      <p:graphicFrame>
        <p:nvGraphicFramePr>
          <p:cNvPr id="2" name="表格 1"/>
          <p:cNvGraphicFramePr>
            <a:graphicFrameLocks noGrp="1"/>
          </p:cNvGraphicFramePr>
          <p:nvPr/>
        </p:nvGraphicFramePr>
        <p:xfrm>
          <a:off x="323850" y="2903538"/>
          <a:ext cx="8569325" cy="3473450"/>
        </p:xfrm>
        <a:graphic>
          <a:graphicData uri="http://schemas.openxmlformats.org/drawingml/2006/table">
            <a:tbl>
              <a:tblPr/>
              <a:tblGrid>
                <a:gridCol w="2408238"/>
                <a:gridCol w="2408237"/>
                <a:gridCol w="1365250"/>
                <a:gridCol w="1249363"/>
                <a:gridCol w="1138237"/>
              </a:tblGrid>
              <a:tr h="555625">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单位</a:t>
                      </a:r>
                      <a:endParaRPr kumimoji="0" 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新生人数（人）</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584200">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总人数</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研究生</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本科生</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rowSpan="4">
                  <a:txBody>
                    <a:bodyPr/>
                    <a:lstStyle/>
                    <a:p>
                      <a:pPr marL="71755"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院系</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vert="eaVert"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法学院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750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250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管理学院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600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150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450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生命科学学院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150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400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信息科学与技术学院</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850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330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520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25">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人数合计</a:t>
                      </a:r>
                      <a:endParaRPr kumimoji="0" 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2750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880</a:t>
                      </a:r>
                      <a:endParaRPr kumimoji="0" lang="zh-CN" altLang="zh-CN" sz="18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1870</a:t>
                      </a:r>
                      <a:endParaRPr kumimoji="0" lang="zh-CN" altLang="zh-CN"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日期占位符 2"/>
          <p:cNvSpPr>
            <a:spLocks noGrp="1"/>
          </p:cNvSpPr>
          <p:nvPr>
            <p:ph type="dt" sz="half" idx="10"/>
          </p:nvPr>
        </p:nvSpPr>
        <p:spPr/>
        <p:txBody>
          <a:bodyPr/>
          <a:lstStyle/>
          <a:p>
            <a:pPr>
              <a:defRPr/>
            </a:pPr>
            <a:fld id="{AECB6B5A-FD9A-4301-867C-5B2FABDB3C11}"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30843" y="816923"/>
            <a:ext cx="4081117" cy="684213"/>
          </a:xfrm>
        </p:spPr>
        <p:txBody>
          <a:bodyPr/>
          <a:lstStyle/>
          <a:p>
            <a:pPr algn="l" eaLnBrk="1" hangingPunct="1">
              <a:spcAft>
                <a:spcPts val="600"/>
              </a:spcAft>
            </a:pPr>
            <a:r>
              <a:rPr lang="en-US" altLang="zh-CN" b="1" dirty="0" smtClean="0">
                <a:solidFill>
                  <a:srgbClr val="C00000"/>
                </a:solidFill>
                <a:latin typeface="华文中宋" panose="02010600040101010101" pitchFamily="2" charset="-122"/>
                <a:ea typeface="华文中宋" panose="02010600040101010101" pitchFamily="2" charset="-122"/>
              </a:rPr>
              <a:t>1.</a:t>
            </a:r>
            <a:r>
              <a:rPr lang="zh-CN" altLang="zh-CN" b="1" dirty="0">
                <a:solidFill>
                  <a:srgbClr val="C00000"/>
                </a:solidFill>
                <a:latin typeface="华文中宋" panose="02010600040101010101" pitchFamily="2" charset="-122"/>
                <a:ea typeface="华文中宋" panose="02010600040101010101" pitchFamily="2" charset="-122"/>
              </a:rPr>
              <a:t>邮件合并的基本</a:t>
            </a:r>
            <a:r>
              <a:rPr lang="zh-CN" altLang="zh-CN" b="1" dirty="0" smtClean="0">
                <a:solidFill>
                  <a:srgbClr val="C00000"/>
                </a:solidFill>
                <a:latin typeface="华文中宋" panose="02010600040101010101" pitchFamily="2" charset="-122"/>
                <a:ea typeface="华文中宋" panose="02010600040101010101" pitchFamily="2" charset="-122"/>
              </a:rPr>
              <a:t>概念</a:t>
            </a:r>
            <a:r>
              <a:rPr lang="zh-CN" altLang="en-US" dirty="0" smtClean="0">
                <a:solidFill>
                  <a:schemeClr val="bg1"/>
                </a:solidFill>
                <a:latin typeface="宋体" panose="02010600030101010101" pitchFamily="2" charset="-122"/>
                <a:ea typeface="宋体" panose="02010600030101010101" pitchFamily="2" charset="-122"/>
              </a:rPr>
              <a:t> </a:t>
            </a:r>
            <a:endParaRPr lang="zh-CN" altLang="en-US" b="1" dirty="0"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40768"/>
            <a:ext cx="8839200" cy="151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720090" algn="l">
              <a:buClr>
                <a:srgbClr val="FF6600"/>
              </a:buClr>
              <a:buSzPct val="75000"/>
              <a:defRPr/>
            </a:pPr>
            <a:r>
              <a:rPr lang="zh-CN" altLang="en-US" sz="2400" kern="0" dirty="0" smtClean="0">
                <a:latin typeface="宋体" panose="02010600030101010101" pitchFamily="2" charset="-122"/>
                <a:ea typeface="宋体" panose="02010600030101010101" pitchFamily="2" charset="-122"/>
              </a:rPr>
              <a:t>“</a:t>
            </a:r>
            <a:r>
              <a:rPr lang="zh-CN" altLang="zh-CN" sz="2400" kern="0" dirty="0" smtClean="0">
                <a:latin typeface="宋体" panose="02010600030101010101" pitchFamily="2" charset="-122"/>
                <a:ea typeface="宋体" panose="02010600030101010101" pitchFamily="2" charset="-122"/>
              </a:rPr>
              <a:t>邮件合并</a:t>
            </a:r>
            <a:r>
              <a:rPr lang="zh-CN" altLang="en-US" sz="2400" kern="0" dirty="0" smtClean="0">
                <a:latin typeface="宋体" panose="02010600030101010101" pitchFamily="2" charset="-122"/>
                <a:ea typeface="宋体" panose="02010600030101010101" pitchFamily="2" charset="-122"/>
              </a:rPr>
              <a:t>”</a:t>
            </a:r>
            <a:r>
              <a:rPr lang="zh-CN" altLang="zh-CN" sz="2400" kern="0" dirty="0" smtClean="0">
                <a:latin typeface="宋体" panose="02010600030101010101" pitchFamily="2" charset="-122"/>
                <a:ea typeface="宋体" panose="02010600030101010101" pitchFamily="2" charset="-122"/>
              </a:rPr>
              <a:t>其实</a:t>
            </a:r>
            <a:r>
              <a:rPr lang="zh-CN" altLang="zh-CN" sz="2400" kern="0" dirty="0">
                <a:latin typeface="宋体" panose="02010600030101010101" pitchFamily="2" charset="-122"/>
                <a:ea typeface="宋体" panose="02010600030101010101" pitchFamily="2" charset="-122"/>
              </a:rPr>
              <a:t>就是将一个主文档与一个数据源结合起来，最终生成一系列内容相同而收件人不同的输出文档的过程。相同的内容来自主文档，变化的内容来自数据源</a:t>
            </a:r>
            <a:r>
              <a:rPr lang="zh-CN" altLang="zh-CN" sz="2400" kern="0" dirty="0" smtClean="0">
                <a:latin typeface="宋体" panose="02010600030101010101" pitchFamily="2" charset="-122"/>
                <a:ea typeface="宋体" panose="02010600030101010101" pitchFamily="2" charset="-122"/>
              </a:rPr>
              <a:t>。</a:t>
            </a:r>
            <a:endParaRPr lang="en-US" altLang="zh-CN" sz="2400" kern="0" dirty="0">
              <a:latin typeface="宋体" panose="02010600030101010101" pitchFamily="2" charset="-122"/>
              <a:ea typeface="宋体" panose="02010600030101010101" pitchFamily="2" charset="-122"/>
            </a:endParaRPr>
          </a:p>
        </p:txBody>
      </p:sp>
      <p:pic>
        <p:nvPicPr>
          <p:cNvPr id="10752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33633" t="47575" r="32733" b="14279"/>
          <a:stretch>
            <a:fillRect/>
          </a:stretch>
        </p:blipFill>
        <p:spPr bwMode="auto">
          <a:xfrm>
            <a:off x="671303" y="5125584"/>
            <a:ext cx="2640558" cy="1860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5"/>
          <p:cNvSpPr txBox="1">
            <a:spLocks noChangeArrowheads="1"/>
          </p:cNvSpPr>
          <p:nvPr/>
        </p:nvSpPr>
        <p:spPr bwMode="auto">
          <a:xfrm>
            <a:off x="2229863" y="2598625"/>
            <a:ext cx="1081997" cy="290315"/>
          </a:xfrm>
          <a:prstGeom prst="rect">
            <a:avLst/>
          </a:prstGeom>
          <a:noFill/>
          <a:ln w="38100" cmpd="sng">
            <a:noFill/>
            <a:miter lim="800000"/>
          </a:ln>
          <a:effectLst/>
        </p:spPr>
        <p:txBody>
          <a:bodyPr lIns="7200" tIns="3600" rIns="7200" bIns="3600"/>
          <a:lstStyle/>
          <a:p>
            <a:pPr algn="ctr"/>
            <a:r>
              <a:rPr lang="zh-CN" altLang="en-US" sz="2400" b="1" dirty="0">
                <a:solidFill>
                  <a:srgbClr val="C00000"/>
                </a:solidFill>
                <a:latin typeface="+mn-ea"/>
                <a:ea typeface="+mn-ea"/>
              </a:rPr>
              <a:t>主文档</a:t>
            </a:r>
            <a:endParaRPr lang="zh-CN" altLang="en-US" sz="2400" b="1" dirty="0">
              <a:solidFill>
                <a:srgbClr val="C00000"/>
              </a:solidFill>
              <a:latin typeface="+mn-ea"/>
              <a:ea typeface="+mn-ea"/>
            </a:endParaRPr>
          </a:p>
        </p:txBody>
      </p:sp>
      <p:pic>
        <p:nvPicPr>
          <p:cNvPr id="107527"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28624" t="13631" r="29825" b="11369"/>
          <a:stretch>
            <a:fillRect/>
          </a:stretch>
        </p:blipFill>
        <p:spPr bwMode="auto">
          <a:xfrm>
            <a:off x="6084168" y="2600908"/>
            <a:ext cx="2952328"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528"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8011" t="30441" r="18375" b="10134"/>
          <a:stretch>
            <a:fillRect/>
          </a:stretch>
        </p:blipFill>
        <p:spPr bwMode="auto">
          <a:xfrm>
            <a:off x="245973" y="3032956"/>
            <a:ext cx="5082111" cy="203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utoShape 13"/>
          <p:cNvSpPr>
            <a:spLocks noChangeArrowheads="1"/>
          </p:cNvSpPr>
          <p:nvPr/>
        </p:nvSpPr>
        <p:spPr bwMode="auto">
          <a:xfrm>
            <a:off x="4545013" y="2636590"/>
            <a:ext cx="783071" cy="322064"/>
          </a:xfrm>
          <a:prstGeom prst="wedgeRoundRectCallout">
            <a:avLst>
              <a:gd name="adj1" fmla="val -95218"/>
              <a:gd name="adj2" fmla="val 238018"/>
              <a:gd name="adj3" fmla="val 16667"/>
            </a:avLst>
          </a:prstGeom>
          <a:solidFill>
            <a:srgbClr val="FFFFCC"/>
          </a:solidFill>
          <a:ln w="38100" cmpd="sng">
            <a:solidFill>
              <a:srgbClr val="FF9900"/>
            </a:solidFill>
            <a:miter lim="800000"/>
          </a:ln>
          <a:effectLst/>
        </p:spPr>
        <p:txBody>
          <a:bodyPr lIns="7200" tIns="3600" rIns="7200" bIns="3600"/>
          <a:lstStyle/>
          <a:p>
            <a:pPr algn="just"/>
            <a:r>
              <a:rPr lang="zh-CN" altLang="en-US" sz="1600" dirty="0">
                <a:solidFill>
                  <a:schemeClr val="tx1"/>
                </a:solidFill>
              </a:rPr>
              <a:t>正文</a:t>
            </a:r>
            <a:endParaRPr lang="zh-CN" altLang="en-US" sz="1600" dirty="0">
              <a:solidFill>
                <a:schemeClr val="tx1"/>
              </a:solidFill>
            </a:endParaRPr>
          </a:p>
        </p:txBody>
      </p:sp>
      <p:sp>
        <p:nvSpPr>
          <p:cNvPr id="18" name="Text Box 6"/>
          <p:cNvSpPr txBox="1">
            <a:spLocks noChangeArrowheads="1"/>
          </p:cNvSpPr>
          <p:nvPr/>
        </p:nvSpPr>
        <p:spPr bwMode="auto">
          <a:xfrm>
            <a:off x="266472" y="5229200"/>
            <a:ext cx="378135" cy="1282766"/>
          </a:xfrm>
          <a:prstGeom prst="rect">
            <a:avLst/>
          </a:prstGeom>
          <a:noFill/>
          <a:ln w="38100" cmpd="sng">
            <a:noFill/>
            <a:miter lim="800000"/>
          </a:ln>
          <a:effectLst/>
        </p:spPr>
        <p:txBody>
          <a:bodyPr lIns="7200" tIns="3600" rIns="7200" bIns="3600"/>
          <a:lstStyle>
            <a:defPPr>
              <a:defRPr lang="zh-CN"/>
            </a:defPPr>
            <a:lvl1pPr algn="just">
              <a:defRPr sz="1600">
                <a:solidFill>
                  <a:srgbClr val="C00000"/>
                </a:solidFill>
              </a:defRPr>
            </a:lvl1pPr>
          </a:lstStyle>
          <a:p>
            <a:pPr algn="ctr"/>
            <a:r>
              <a:rPr lang="zh-CN" altLang="en-US" sz="2000" dirty="0">
                <a:latin typeface="+mn-ea"/>
                <a:ea typeface="+mn-ea"/>
              </a:rPr>
              <a:t>数据源文档</a:t>
            </a:r>
            <a:endParaRPr lang="zh-CN" altLang="en-US" sz="2000" dirty="0">
              <a:latin typeface="+mn-ea"/>
              <a:ea typeface="+mn-ea"/>
            </a:endParaRPr>
          </a:p>
        </p:txBody>
      </p:sp>
      <p:sp>
        <p:nvSpPr>
          <p:cNvPr id="19" name="AutoShape 12"/>
          <p:cNvSpPr>
            <a:spLocks noChangeArrowheads="1"/>
          </p:cNvSpPr>
          <p:nvPr/>
        </p:nvSpPr>
        <p:spPr bwMode="auto">
          <a:xfrm>
            <a:off x="671302" y="2611128"/>
            <a:ext cx="768350" cy="277812"/>
          </a:xfrm>
          <a:prstGeom prst="wedgeRoundRectCallout">
            <a:avLst>
              <a:gd name="adj1" fmla="val -62246"/>
              <a:gd name="adj2" fmla="val 261608"/>
              <a:gd name="adj3" fmla="val 16667"/>
            </a:avLst>
          </a:prstGeom>
          <a:solidFill>
            <a:srgbClr val="FFFFCC"/>
          </a:solidFill>
          <a:ln w="38100" cmpd="sng">
            <a:solidFill>
              <a:srgbClr val="FF9900"/>
            </a:solidFill>
            <a:miter lim="800000"/>
          </a:ln>
          <a:effectLst/>
        </p:spPr>
        <p:txBody>
          <a:bodyPr lIns="7200" tIns="3600" rIns="7200" bIns="3600"/>
          <a:lstStyle/>
          <a:p>
            <a:pPr algn="just"/>
            <a:r>
              <a:rPr lang="zh-CN" altLang="en-US" sz="1600" dirty="0">
                <a:solidFill>
                  <a:schemeClr val="tx1"/>
                </a:solidFill>
              </a:rPr>
              <a:t>合并域</a:t>
            </a:r>
            <a:endParaRPr lang="zh-CN" altLang="en-US" sz="1600" dirty="0">
              <a:solidFill>
                <a:schemeClr val="tx1"/>
              </a:solidFill>
            </a:endParaRPr>
          </a:p>
        </p:txBody>
      </p:sp>
      <p:sp>
        <p:nvSpPr>
          <p:cNvPr id="20" name="Text Box 10"/>
          <p:cNvSpPr txBox="1">
            <a:spLocks noChangeArrowheads="1"/>
          </p:cNvSpPr>
          <p:nvPr/>
        </p:nvSpPr>
        <p:spPr bwMode="auto">
          <a:xfrm>
            <a:off x="6732240" y="6345324"/>
            <a:ext cx="1944341" cy="417532"/>
          </a:xfrm>
          <a:prstGeom prst="rect">
            <a:avLst/>
          </a:prstGeom>
          <a:noFill/>
          <a:ln w="38100" cmpd="sng">
            <a:noFill/>
            <a:miter lim="800000"/>
          </a:ln>
          <a:effectLst/>
        </p:spPr>
        <p:txBody>
          <a:bodyPr lIns="7200" tIns="3600" rIns="7200" bIns="3600"/>
          <a:lstStyle>
            <a:defPPr>
              <a:defRPr lang="zh-CN"/>
            </a:defPPr>
            <a:lvl1pPr algn="ctr">
              <a:defRPr sz="2400">
                <a:solidFill>
                  <a:srgbClr val="C00000"/>
                </a:solidFill>
                <a:latin typeface="+mn-ea"/>
                <a:ea typeface="+mn-ea"/>
              </a:defRPr>
            </a:lvl1pPr>
          </a:lstStyle>
          <a:p>
            <a:r>
              <a:rPr lang="zh-CN" altLang="en-US" dirty="0"/>
              <a:t>邮件合并文档</a:t>
            </a:r>
            <a:endParaRPr lang="zh-CN" altLang="en-US" dirty="0"/>
          </a:p>
        </p:txBody>
      </p:sp>
      <p:sp>
        <p:nvSpPr>
          <p:cNvPr id="2" name="右大括号 1"/>
          <p:cNvSpPr/>
          <p:nvPr/>
        </p:nvSpPr>
        <p:spPr bwMode="auto">
          <a:xfrm>
            <a:off x="5436096" y="3789040"/>
            <a:ext cx="648072" cy="2266710"/>
          </a:xfrm>
          <a:prstGeom prst="rightBrace">
            <a:avLst/>
          </a:prstGeom>
          <a:noFill/>
          <a:ln w="25400" cap="flat" cmpd="sng" algn="ctr">
            <a:solidFill>
              <a:schemeClr val="tx2">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2" name="Text Box 10"/>
          <p:cNvSpPr txBox="1">
            <a:spLocks noChangeArrowheads="1"/>
          </p:cNvSpPr>
          <p:nvPr/>
        </p:nvSpPr>
        <p:spPr bwMode="auto">
          <a:xfrm>
            <a:off x="5356234" y="4417766"/>
            <a:ext cx="259882" cy="1171473"/>
          </a:xfrm>
          <a:prstGeom prst="rect">
            <a:avLst/>
          </a:prstGeom>
          <a:noFill/>
          <a:ln w="38100" cmpd="sng">
            <a:noFill/>
            <a:miter lim="800000"/>
          </a:ln>
          <a:effectLst/>
        </p:spPr>
        <p:txBody>
          <a:bodyPr lIns="7200" tIns="3600" rIns="7200" bIns="3600"/>
          <a:lstStyle>
            <a:defPPr>
              <a:defRPr lang="zh-CN"/>
            </a:defPPr>
            <a:lvl1pPr algn="just">
              <a:defRPr sz="1600">
                <a:solidFill>
                  <a:schemeClr val="tx1"/>
                </a:solidFill>
              </a:defRPr>
            </a:lvl1pPr>
          </a:lstStyle>
          <a:p>
            <a:pPr algn="ctr"/>
            <a:r>
              <a:rPr lang="zh-CN" altLang="en-US" dirty="0" smtClean="0"/>
              <a:t>邮件合并</a:t>
            </a:r>
            <a:endParaRPr lang="zh-CN" altLang="en-US" dirty="0"/>
          </a:p>
        </p:txBody>
      </p:sp>
      <p:sp>
        <p:nvSpPr>
          <p:cNvPr id="3" name="矩形 2"/>
          <p:cNvSpPr/>
          <p:nvPr/>
        </p:nvSpPr>
        <p:spPr>
          <a:xfrm>
            <a:off x="3311861" y="5193196"/>
            <a:ext cx="2478051" cy="1569660"/>
          </a:xfrm>
          <a:prstGeom prst="rect">
            <a:avLst/>
          </a:prstGeom>
        </p:spPr>
        <p:txBody>
          <a:bodyPr wrap="none">
            <a:spAutoFit/>
          </a:bodyPr>
          <a:lstStyle/>
          <a:p>
            <a:r>
              <a:rPr lang="zh-CN" altLang="en-US" sz="1600" dirty="0">
                <a:solidFill>
                  <a:schemeClr val="accent6"/>
                </a:solidFill>
                <a:latin typeface="+mn-ea"/>
                <a:ea typeface="+mn-ea"/>
              </a:rPr>
              <a:t>主要数据源：</a:t>
            </a:r>
            <a:endParaRPr lang="en-US" altLang="zh-CN" sz="1600" dirty="0" smtClean="0">
              <a:solidFill>
                <a:schemeClr val="accent6"/>
              </a:solidFill>
              <a:latin typeface="+mn-ea"/>
              <a:ea typeface="+mn-ea"/>
            </a:endParaRPr>
          </a:p>
          <a:p>
            <a:pPr marL="285750" indent="-285750">
              <a:buFont typeface="Arial" panose="020B0604020202020204" pitchFamily="34" charset="0"/>
              <a:buChar char="•"/>
            </a:pPr>
            <a:r>
              <a:rPr lang="en-US" altLang="zh-CN" sz="1600" dirty="0">
                <a:solidFill>
                  <a:schemeClr val="accent6"/>
                </a:solidFill>
              </a:rPr>
              <a:t>Microsoft </a:t>
            </a:r>
            <a:r>
              <a:rPr lang="en-US" altLang="zh-CN" sz="1600" dirty="0" smtClean="0">
                <a:solidFill>
                  <a:schemeClr val="accent6"/>
                </a:solidFill>
              </a:rPr>
              <a:t>Word</a:t>
            </a:r>
            <a:endParaRPr lang="en-US" altLang="zh-CN" sz="1600" dirty="0" smtClean="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Microsoft </a:t>
            </a:r>
            <a:r>
              <a:rPr lang="en-US" altLang="zh-CN" sz="1600" dirty="0">
                <a:solidFill>
                  <a:schemeClr val="accent6"/>
                </a:solidFill>
              </a:rPr>
              <a:t>Excel</a:t>
            </a:r>
            <a:r>
              <a:rPr lang="zh-CN" altLang="zh-CN" sz="1600" dirty="0">
                <a:solidFill>
                  <a:schemeClr val="accent6"/>
                </a:solidFill>
              </a:rPr>
              <a:t>工作</a:t>
            </a:r>
            <a:r>
              <a:rPr lang="zh-CN" altLang="zh-CN" sz="1600" dirty="0" smtClean="0">
                <a:solidFill>
                  <a:schemeClr val="accent6"/>
                </a:solidFill>
              </a:rPr>
              <a:t>表</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Outlook</a:t>
            </a:r>
            <a:r>
              <a:rPr lang="zh-CN" altLang="zh-CN" sz="1600" dirty="0">
                <a:solidFill>
                  <a:schemeClr val="accent6"/>
                </a:solidFill>
              </a:rPr>
              <a:t>联系人</a:t>
            </a:r>
            <a:r>
              <a:rPr lang="zh-CN" altLang="zh-CN" sz="1600" dirty="0" smtClean="0">
                <a:solidFill>
                  <a:schemeClr val="accent6"/>
                </a:solidFill>
              </a:rPr>
              <a:t>列表</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Access</a:t>
            </a:r>
            <a:r>
              <a:rPr lang="zh-CN" altLang="zh-CN" sz="1600" dirty="0" smtClean="0">
                <a:solidFill>
                  <a:schemeClr val="accent6"/>
                </a:solidFill>
              </a:rPr>
              <a:t>数据库</a:t>
            </a:r>
            <a:endParaRPr lang="en-US" altLang="zh-CN" sz="1600" dirty="0">
              <a:solidFill>
                <a:schemeClr val="accent6"/>
              </a:solidFill>
            </a:endParaRPr>
          </a:p>
          <a:p>
            <a:pPr marL="285750" indent="-285750">
              <a:buFont typeface="Arial" panose="020B0604020202020204" pitchFamily="34" charset="0"/>
              <a:buChar char="•"/>
            </a:pPr>
            <a:r>
              <a:rPr lang="en-US" altLang="zh-CN" sz="1600" dirty="0" smtClean="0">
                <a:solidFill>
                  <a:schemeClr val="accent6"/>
                </a:solidFill>
              </a:rPr>
              <a:t>HTML</a:t>
            </a:r>
            <a:r>
              <a:rPr lang="zh-CN" altLang="zh-CN" sz="1600" dirty="0">
                <a:solidFill>
                  <a:schemeClr val="accent6"/>
                </a:solidFill>
              </a:rPr>
              <a:t>文件</a:t>
            </a:r>
            <a:endParaRPr lang="zh-CN" altLang="en-US" sz="1600" dirty="0">
              <a:solidFill>
                <a:schemeClr val="accent6"/>
              </a:solidFill>
              <a:latin typeface="+mn-ea"/>
              <a:ea typeface="+mn-ea"/>
            </a:endParaRPr>
          </a:p>
        </p:txBody>
      </p:sp>
      <p:sp>
        <p:nvSpPr>
          <p:cNvPr id="4" name="日期占位符 3"/>
          <p:cNvSpPr>
            <a:spLocks noGrp="1"/>
          </p:cNvSpPr>
          <p:nvPr>
            <p:ph type="dt" sz="half" idx="10"/>
          </p:nvPr>
        </p:nvSpPr>
        <p:spPr/>
        <p:txBody>
          <a:bodyPr/>
          <a:lstStyle/>
          <a:p>
            <a:pPr>
              <a:defRPr/>
            </a:pPr>
            <a:fld id="{BC85ED63-AF0A-4E9C-974B-09DAD829B22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25413" y="873125"/>
            <a:ext cx="3690503" cy="684213"/>
          </a:xfrm>
        </p:spPr>
        <p:txBody>
          <a:bodyPr/>
          <a:lstStyle/>
          <a:p>
            <a:pPr algn="l" eaLnBrk="1" hangingPunct="1">
              <a:spcAft>
                <a:spcPts val="600"/>
              </a:spcAft>
            </a:pPr>
            <a:r>
              <a:rPr lang="en-US" altLang="zh-CN" b="1" dirty="0" smtClean="0">
                <a:solidFill>
                  <a:srgbClr val="C00000"/>
                </a:solidFill>
                <a:latin typeface="华文中宋" panose="02010600040101010101" pitchFamily="2" charset="-122"/>
                <a:ea typeface="华文中宋" panose="02010600040101010101" pitchFamily="2" charset="-122"/>
              </a:rPr>
              <a:t>2.</a:t>
            </a:r>
            <a:r>
              <a:rPr lang="zh-CN" altLang="zh-CN" b="1" dirty="0">
                <a:solidFill>
                  <a:srgbClr val="C00000"/>
                </a:solidFill>
                <a:latin typeface="华文中宋" panose="02010600040101010101" pitchFamily="2" charset="-122"/>
                <a:ea typeface="华文中宋" panose="02010600040101010101" pitchFamily="2" charset="-122"/>
              </a:rPr>
              <a:t>邮件合并基本</a:t>
            </a:r>
            <a:r>
              <a:rPr lang="zh-CN" altLang="zh-CN" b="1" dirty="0" smtClean="0">
                <a:solidFill>
                  <a:srgbClr val="C00000"/>
                </a:solidFill>
                <a:latin typeface="华文中宋" panose="02010600040101010101" pitchFamily="2" charset="-122"/>
                <a:ea typeface="华文中宋" panose="02010600040101010101" pitchFamily="2" charset="-122"/>
              </a:rPr>
              <a:t>方法</a:t>
            </a:r>
            <a:endParaRPr lang="zh-CN" altLang="en-US" b="1" dirty="0"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431540" y="1376363"/>
            <a:ext cx="8244916" cy="111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marL="342900" indent="-342900" algn="l">
              <a:lnSpc>
                <a:spcPts val="3500"/>
              </a:lnSpc>
              <a:buClr>
                <a:srgbClr val="FF6600"/>
              </a:buClr>
              <a:buSzPct val="75000"/>
              <a:buBlip>
                <a:blip r:embed="rId1"/>
              </a:buBlip>
              <a:defRPr/>
            </a:pPr>
            <a:r>
              <a:rPr lang="zh-CN" altLang="zh-CN" sz="2400" kern="0" dirty="0">
                <a:solidFill>
                  <a:schemeClr val="accent2">
                    <a:lumMod val="75000"/>
                  </a:schemeClr>
                </a:solidFill>
                <a:latin typeface="宋体" panose="02010600030101010101" pitchFamily="2" charset="-122"/>
                <a:ea typeface="宋体" panose="02010600030101010101" pitchFamily="2" charset="-122"/>
              </a:rPr>
              <a:t>邮件合并的基本</a:t>
            </a:r>
            <a:r>
              <a:rPr lang="zh-CN" altLang="zh-CN" sz="2400" kern="0" dirty="0" smtClean="0">
                <a:solidFill>
                  <a:schemeClr val="accent2">
                    <a:lumMod val="75000"/>
                  </a:schemeClr>
                </a:solidFill>
                <a:latin typeface="宋体" panose="02010600030101010101" pitchFamily="2" charset="-122"/>
                <a:ea typeface="宋体" panose="02010600030101010101" pitchFamily="2" charset="-122"/>
              </a:rPr>
              <a:t>流程</a:t>
            </a:r>
            <a:r>
              <a:rPr lang="zh-CN" altLang="en-US" sz="2400" kern="0" dirty="0">
                <a:solidFill>
                  <a:schemeClr val="accent2">
                    <a:lumMod val="75000"/>
                  </a:schemeClr>
                </a:solidFill>
                <a:latin typeface="宋体" panose="02010600030101010101" pitchFamily="2" charset="-122"/>
                <a:ea typeface="宋体" panose="02010600030101010101" pitchFamily="2" charset="-122"/>
              </a:rPr>
              <a:t>：</a:t>
            </a:r>
            <a:r>
              <a:rPr lang="zh-CN" altLang="zh-CN" sz="2400" dirty="0" smtClean="0">
                <a:solidFill>
                  <a:srgbClr val="008000"/>
                </a:solidFill>
                <a:latin typeface="宋体" panose="02010600030101010101" pitchFamily="2" charset="-122"/>
                <a:ea typeface="宋体" panose="02010600030101010101" pitchFamily="2" charset="-122"/>
              </a:rPr>
              <a:t>创建</a:t>
            </a:r>
            <a:r>
              <a:rPr lang="zh-CN" altLang="zh-CN" sz="2400" dirty="0">
                <a:solidFill>
                  <a:srgbClr val="008000"/>
                </a:solidFill>
                <a:latin typeface="宋体" panose="02010600030101010101" pitchFamily="2" charset="-122"/>
                <a:ea typeface="宋体" panose="02010600030101010101" pitchFamily="2" charset="-122"/>
              </a:rPr>
              <a:t>主文档→选择数据源→插入合并域→合并生成结果</a:t>
            </a:r>
            <a:r>
              <a:rPr lang="zh-CN" altLang="zh-CN" sz="2400" b="0" kern="0" dirty="0" smtClean="0">
                <a:solidFill>
                  <a:srgbClr val="008000"/>
                </a:solidFill>
                <a:latin typeface="宋体" panose="02010600030101010101" pitchFamily="2" charset="-122"/>
                <a:ea typeface="宋体" panose="02010600030101010101" pitchFamily="2" charset="-122"/>
              </a:rPr>
              <a:t>。</a:t>
            </a:r>
            <a:endParaRPr lang="en-US" altLang="zh-CN" sz="2400" b="0" kern="0" dirty="0">
              <a:solidFill>
                <a:srgbClr val="008000"/>
              </a:solidFill>
              <a:latin typeface="宋体" panose="02010600030101010101" pitchFamily="2" charset="-122"/>
              <a:ea typeface="宋体" panose="02010600030101010101" pitchFamily="2" charset="-122"/>
            </a:endParaRPr>
          </a:p>
        </p:txBody>
      </p:sp>
      <p:sp>
        <p:nvSpPr>
          <p:cNvPr id="2" name="矩形 1"/>
          <p:cNvSpPr/>
          <p:nvPr/>
        </p:nvSpPr>
        <p:spPr>
          <a:xfrm>
            <a:off x="287524" y="2384884"/>
            <a:ext cx="8496944" cy="1438855"/>
          </a:xfrm>
          <a:prstGeom prst="rect">
            <a:avLst/>
          </a:prstGeom>
        </p:spPr>
        <p:txBody>
          <a:bodyPr wrap="square">
            <a:spAutoFit/>
          </a:bodyPr>
          <a:lstStyle/>
          <a:p>
            <a:pPr>
              <a:lnSpc>
                <a:spcPts val="3500"/>
              </a:lnSpc>
            </a:pPr>
            <a:r>
              <a:rPr lang="zh-CN" altLang="zh-CN" sz="2400" dirty="0" smtClean="0">
                <a:solidFill>
                  <a:srgbClr val="C00000"/>
                </a:solidFill>
                <a:latin typeface="宋体" panose="02010600030101010101" pitchFamily="2" charset="-122"/>
              </a:rPr>
              <a:t>【</a:t>
            </a:r>
            <a:r>
              <a:rPr lang="zh-CN" altLang="zh-CN" sz="2400" dirty="0">
                <a:solidFill>
                  <a:srgbClr val="C00000"/>
                </a:solidFill>
                <a:latin typeface="宋体" panose="02010600030101010101" pitchFamily="2" charset="-122"/>
              </a:rPr>
              <a:t>例</a:t>
            </a:r>
            <a:r>
              <a:rPr lang="en-US" altLang="zh-CN" sz="2400" dirty="0">
                <a:solidFill>
                  <a:srgbClr val="C00000"/>
                </a:solidFill>
                <a:latin typeface="宋体" panose="02010600030101010101" pitchFamily="2" charset="-122"/>
              </a:rPr>
              <a:t>4.7</a:t>
            </a:r>
            <a:r>
              <a:rPr lang="zh-CN" altLang="zh-CN" sz="2400" dirty="0">
                <a:solidFill>
                  <a:srgbClr val="C00000"/>
                </a:solidFill>
                <a:latin typeface="宋体" panose="02010600030101010101" pitchFamily="2" charset="-122"/>
              </a:rPr>
              <a:t>】</a:t>
            </a:r>
            <a:r>
              <a:rPr lang="zh-CN" altLang="zh-CN" sz="2400" dirty="0">
                <a:solidFill>
                  <a:schemeClr val="tx1"/>
                </a:solidFill>
                <a:latin typeface="宋体" panose="02010600030101010101" pitchFamily="2" charset="-122"/>
              </a:rPr>
              <a:t>将“智慧校园项目会议通知</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”作为主文档，使用“智慧校园项目工作组名单</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”中的数据进行邮件合并，并在部门、姓名合并域中插入相应内容。</a:t>
            </a:r>
            <a:endParaRPr lang="zh-CN" altLang="zh-CN" sz="2400" dirty="0">
              <a:solidFill>
                <a:schemeClr val="tx1"/>
              </a:solidFill>
              <a:latin typeface="宋体" panose="02010600030101010101" pitchFamily="2" charset="-122"/>
            </a:endParaRPr>
          </a:p>
        </p:txBody>
      </p:sp>
      <p:sp>
        <p:nvSpPr>
          <p:cNvPr id="3" name="矩形 2"/>
          <p:cNvSpPr/>
          <p:nvPr/>
        </p:nvSpPr>
        <p:spPr>
          <a:xfrm>
            <a:off x="503548" y="3781028"/>
            <a:ext cx="8208912" cy="2336537"/>
          </a:xfrm>
          <a:prstGeom prst="rect">
            <a:avLst/>
          </a:prstGeom>
        </p:spPr>
        <p:txBody>
          <a:bodyPr wrap="square">
            <a:spAutoFit/>
          </a:bodyPr>
          <a:lstStyle/>
          <a:p>
            <a:pPr marL="457200" lvl="0" indent="-457200">
              <a:lnSpc>
                <a:spcPts val="3500"/>
              </a:lnSpc>
              <a:buClr>
                <a:srgbClr val="C00000"/>
              </a:buClr>
              <a:buFont typeface="+mj-ea"/>
              <a:buAutoNum type="circleNumDbPlain"/>
            </a:pPr>
            <a:r>
              <a:rPr lang="zh-CN" altLang="zh-CN" sz="2400" dirty="0">
                <a:solidFill>
                  <a:schemeClr val="tx1"/>
                </a:solidFill>
                <a:latin typeface="宋体" panose="02010600030101010101" pitchFamily="2" charset="-122"/>
              </a:rPr>
              <a:t>启动</a:t>
            </a:r>
            <a:r>
              <a:rPr lang="en-US" altLang="zh-CN" sz="2400" dirty="0">
                <a:solidFill>
                  <a:schemeClr val="tx1"/>
                </a:solidFill>
                <a:latin typeface="宋体" panose="02010600030101010101" pitchFamily="2" charset="-122"/>
              </a:rPr>
              <a:t>Word</a:t>
            </a:r>
            <a:r>
              <a:rPr lang="zh-CN" altLang="zh-CN" sz="2400" dirty="0">
                <a:solidFill>
                  <a:schemeClr val="tx1"/>
                </a:solidFill>
                <a:latin typeface="宋体" panose="02010600030101010101" pitchFamily="2" charset="-122"/>
              </a:rPr>
              <a:t>，打开“智慧校园项目会议通知</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457200" lvl="0" indent="-457200">
              <a:lnSpc>
                <a:spcPts val="3500"/>
              </a:lnSpc>
              <a:buClr>
                <a:srgbClr val="C00000"/>
              </a:buClr>
              <a:buFont typeface="+mj-ea"/>
              <a:buAutoNum type="circleNumDbPlain"/>
            </a:pPr>
            <a:r>
              <a:rPr lang="zh-CN" altLang="zh-CN" sz="2400" dirty="0" smtClean="0">
                <a:solidFill>
                  <a:schemeClr val="tx1"/>
                </a:solidFill>
                <a:latin typeface="宋体" panose="02010600030101010101" pitchFamily="2" charset="-122"/>
              </a:rPr>
              <a:t>选择</a:t>
            </a:r>
            <a:r>
              <a:rPr lang="zh-CN" altLang="zh-CN" sz="2400" dirty="0">
                <a:solidFill>
                  <a:schemeClr val="tx1"/>
                </a:solidFill>
                <a:latin typeface="宋体" panose="02010600030101010101" pitchFamily="2" charset="-122"/>
              </a:rPr>
              <a:t>“邮件”选项卡，在“开始邮件合并”功能区中，点击“选择收件人”选项，在下拉列表中选择“使用现有列表</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”，在弹出的“选取数据源”对话框中选取“智慧校园项目工作组名单</a:t>
            </a:r>
            <a:r>
              <a:rPr lang="en-US" altLang="zh-CN"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docx</a:t>
            </a:r>
            <a:r>
              <a:rPr lang="zh-CN" altLang="zh-CN" sz="2400" dirty="0">
                <a:solidFill>
                  <a:schemeClr val="tx1"/>
                </a:solidFill>
                <a:latin typeface="宋体" panose="02010600030101010101" pitchFamily="2" charset="-122"/>
              </a:rPr>
              <a:t>”作为数据源。</a:t>
            </a:r>
            <a:endParaRPr lang="zh-CN" altLang="zh-CN" sz="2400" dirty="0">
              <a:solidFill>
                <a:schemeClr val="tx1"/>
              </a:solidFill>
              <a:latin typeface="宋体" panose="02010600030101010101" pitchFamily="2" charset="-122"/>
            </a:endParaRPr>
          </a:p>
        </p:txBody>
      </p:sp>
      <p:sp>
        <p:nvSpPr>
          <p:cNvPr id="4" name="日期占位符 3"/>
          <p:cNvSpPr>
            <a:spLocks noGrp="1"/>
          </p:cNvSpPr>
          <p:nvPr>
            <p:ph type="dt" sz="half" idx="10"/>
          </p:nvPr>
        </p:nvSpPr>
        <p:spPr/>
        <p:txBody>
          <a:bodyPr/>
          <a:lstStyle/>
          <a:p>
            <a:pPr>
              <a:defRPr/>
            </a:pPr>
            <a:fld id="{BA018316-CFD0-46DB-9A1C-BAC18123216B}"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4.2.6  </a:t>
            </a:r>
            <a:r>
              <a:rPr lang="zh-CN" altLang="en-US" sz="3600" dirty="0" smtClean="0">
                <a:solidFill>
                  <a:srgbClr val="C00000"/>
                </a:solidFill>
                <a:latin typeface="华文中宋" panose="02010600040101010101" pitchFamily="2" charset="-122"/>
                <a:ea typeface="华文中宋" panose="02010600040101010101" pitchFamily="2" charset="-122"/>
              </a:rPr>
              <a:t>通过邮件合并批</a:t>
            </a:r>
            <a:r>
              <a:rPr lang="zh-CN" altLang="zh-CN" sz="3600" dirty="0" smtClean="0">
                <a:solidFill>
                  <a:srgbClr val="C00000"/>
                </a:solidFill>
                <a:latin typeface="华文中宋" panose="02010600040101010101" pitchFamily="2" charset="-122"/>
                <a:ea typeface="华文中宋" panose="02010600040101010101" pitchFamily="2" charset="-122"/>
              </a:rPr>
              <a:t>处理</a:t>
            </a:r>
            <a:r>
              <a:rPr lang="zh-CN" altLang="en-US" sz="3600" dirty="0" smtClean="0">
                <a:solidFill>
                  <a:srgbClr val="C00000"/>
                </a:solidFill>
                <a:latin typeface="华文中宋" panose="02010600040101010101" pitchFamily="2" charset="-122"/>
                <a:ea typeface="华文中宋" panose="02010600040101010101" pitchFamily="2" charset="-122"/>
              </a:rPr>
              <a:t>文档</a:t>
            </a:r>
            <a:endParaRPr lang="zh-CN" altLang="en-US" sz="3600" dirty="0">
              <a:solidFill>
                <a:srgbClr val="C00000"/>
              </a:solidFill>
              <a:latin typeface="华文中宋" panose="02010600040101010101" pitchFamily="2" charset="-122"/>
              <a:ea typeface="华文中宋" panose="02010600040101010101" pitchFamily="2" charset="-122"/>
            </a:endParaRPr>
          </a:p>
        </p:txBody>
      </p:sp>
      <p:pic>
        <p:nvPicPr>
          <p:cNvPr id="107522"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16840" t="8354" r="13525" b="22398"/>
          <a:stretch>
            <a:fillRect/>
          </a:stretch>
        </p:blipFill>
        <p:spPr bwMode="auto">
          <a:xfrm>
            <a:off x="1115616" y="2145053"/>
            <a:ext cx="7452828" cy="19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9532" y="908720"/>
            <a:ext cx="8424936" cy="1200329"/>
          </a:xfrm>
          <a:prstGeom prst="rect">
            <a:avLst/>
          </a:prstGeom>
        </p:spPr>
        <p:txBody>
          <a:bodyPr wrap="square">
            <a:spAutoFit/>
          </a:bodyPr>
          <a:lstStyle/>
          <a:p>
            <a:pPr marL="457200" lvl="0" indent="-457200">
              <a:buClr>
                <a:srgbClr val="C00000"/>
              </a:buClr>
              <a:buFont typeface="+mj-ea"/>
              <a:buAutoNum type="circleNumDbPlain" startAt="3"/>
            </a:pPr>
            <a:r>
              <a:rPr lang="zh-CN" altLang="zh-CN" sz="2400" dirty="0">
                <a:solidFill>
                  <a:schemeClr val="tx1"/>
                </a:solidFill>
                <a:latin typeface="宋体" panose="02010600030101010101" pitchFamily="2" charset="-122"/>
              </a:rPr>
              <a:t>选择“邮件”选项卡，在“编写和插入域”功能区中，点击“插入合并域”选项，在会议通知的 “老师”文字之前插入《部门》《姓名》合并</a:t>
            </a:r>
            <a:r>
              <a:rPr lang="zh-CN" altLang="zh-CN" sz="2400" dirty="0" smtClean="0">
                <a:solidFill>
                  <a:schemeClr val="tx1"/>
                </a:solidFill>
                <a:latin typeface="宋体" panose="02010600030101010101" pitchFamily="2" charset="-122"/>
              </a:rPr>
              <a:t>域。</a:t>
            </a:r>
            <a:endParaRPr lang="en-US" altLang="zh-CN" sz="2400" dirty="0">
              <a:solidFill>
                <a:schemeClr val="tx1"/>
              </a:solidFill>
              <a:latin typeface="宋体" panose="02010600030101010101" pitchFamily="2" charset="-122"/>
            </a:endParaRPr>
          </a:p>
        </p:txBody>
      </p:sp>
      <p:sp>
        <p:nvSpPr>
          <p:cNvPr id="5" name="矩形 4"/>
          <p:cNvSpPr/>
          <p:nvPr/>
        </p:nvSpPr>
        <p:spPr>
          <a:xfrm>
            <a:off x="359532" y="4185084"/>
            <a:ext cx="8424936" cy="2308324"/>
          </a:xfrm>
          <a:prstGeom prst="rect">
            <a:avLst/>
          </a:prstGeom>
        </p:spPr>
        <p:txBody>
          <a:bodyPr wrap="square">
            <a:spAutoFit/>
          </a:bodyPr>
          <a:lstStyle/>
          <a:p>
            <a:pPr marL="457200" lvl="0" indent="-457200">
              <a:buClr>
                <a:srgbClr val="C00000"/>
              </a:buClr>
              <a:buFont typeface="+mj-ea"/>
              <a:buAutoNum type="circleNumDbPlain" startAt="4"/>
            </a:pPr>
            <a:r>
              <a:rPr lang="zh-CN" altLang="zh-CN" sz="2400" dirty="0">
                <a:solidFill>
                  <a:schemeClr val="tx1"/>
                </a:solidFill>
                <a:latin typeface="宋体" panose="02010600030101010101" pitchFamily="2" charset="-122"/>
              </a:rPr>
              <a:t>选择“邮件”选项卡，在“完成”功能区中，点击“完成并合并”选项，在下拉列表中选择“编辑单个文档</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”，在弹出的“合并到新文档”对话框的“合并记录”中，选中单选按钮“全部”，并单击“确定”按钮，系统便自动将数据源中的部门和姓名信息添加到了会议通知正文指定位置，合并生成新文档。</a:t>
            </a:r>
            <a:endParaRPr lang="zh-CN" altLang="zh-CN" sz="24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D356983-CC4E-4169-8216-E8A5D0230927}"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subTitle" idx="1"/>
          </p:nvPr>
        </p:nvSpPr>
        <p:spPr>
          <a:xfrm>
            <a:off x="125413" y="873125"/>
            <a:ext cx="3690937"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1. </a:t>
            </a:r>
            <a:r>
              <a:rPr lang="zh-CN" altLang="zh-CN" b="1" smtClean="0">
                <a:solidFill>
                  <a:srgbClr val="C00000"/>
                </a:solidFill>
                <a:latin typeface="华文中宋" panose="02010600040101010101" pitchFamily="2" charset="-122"/>
                <a:ea typeface="华文中宋" panose="02010600040101010101" pitchFamily="2" charset="-122"/>
              </a:rPr>
              <a:t>样式和主题</a:t>
            </a:r>
            <a:r>
              <a:rPr lang="zh-CN" altLang="en-US" smtClean="0">
                <a:solidFill>
                  <a:schemeClr val="bg1"/>
                </a:solidFill>
                <a:latin typeface="宋体" panose="02010600030101010101" pitchFamily="2" charset="-122"/>
                <a:ea typeface="宋体" panose="02010600030101010101" pitchFamily="2" charset="-122"/>
              </a:rPr>
              <a:t>  </a:t>
            </a:r>
            <a:endParaRPr lang="zh-CN" altLang="en-US" b="1" smtClean="0">
              <a:ea typeface="宋体" panose="02010600030101010101" pitchFamily="2" charset="-122"/>
            </a:endParaRPr>
          </a:p>
        </p:txBody>
      </p:sp>
      <p:sp>
        <p:nvSpPr>
          <p:cNvPr id="5529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4.2.7  </a:t>
            </a:r>
            <a:r>
              <a:rPr lang="en-US" altLang="zh-CN" sz="3600" dirty="0">
                <a:solidFill>
                  <a:srgbClr val="C00000"/>
                </a:solidFill>
                <a:latin typeface="华文中宋" panose="02010600040101010101" pitchFamily="2" charset="-122"/>
                <a:ea typeface="华文中宋" panose="02010600040101010101" pitchFamily="2" charset="-122"/>
              </a:rPr>
              <a:t>Word</a:t>
            </a:r>
            <a:r>
              <a:rPr lang="zh-CN" altLang="zh-CN" sz="3600" dirty="0">
                <a:solidFill>
                  <a:srgbClr val="C00000"/>
                </a:solidFill>
                <a:latin typeface="华文中宋" panose="02010600040101010101" pitchFamily="2" charset="-122"/>
                <a:ea typeface="华文中宋" panose="02010600040101010101" pitchFamily="2" charset="-122"/>
              </a:rPr>
              <a:t>文档自动化处理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76363"/>
            <a:ext cx="88392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marL="342900" indent="-342900" algn="l">
              <a:buClr>
                <a:srgbClr val="FF6600"/>
              </a:buClr>
              <a:buSzPct val="75000"/>
              <a:buFont typeface="Wingdings" panose="05000000000000000000" pitchFamily="2" charset="2"/>
              <a:buChar char="n"/>
              <a:defRPr/>
            </a:pPr>
            <a:r>
              <a:rPr lang="zh-CN" altLang="zh-CN" sz="2200" kern="0" dirty="0" smtClean="0">
                <a:solidFill>
                  <a:srgbClr val="0000FF"/>
                </a:solidFill>
                <a:latin typeface="宋体" panose="02010600030101010101" pitchFamily="2" charset="-122"/>
                <a:ea typeface="宋体" panose="02010600030101010101" pitchFamily="2" charset="-122"/>
              </a:rPr>
              <a:t>样式</a:t>
            </a:r>
            <a:r>
              <a:rPr lang="zh-CN" altLang="zh-CN" sz="2200" b="0" kern="0" dirty="0">
                <a:latin typeface="宋体" panose="02010600030101010101" pitchFamily="2" charset="-122"/>
                <a:ea typeface="宋体" panose="02010600030101010101" pitchFamily="2" charset="-122"/>
              </a:rPr>
              <a:t>是一套预</a:t>
            </a:r>
            <a:r>
              <a:rPr lang="zh-CN" altLang="zh-CN" sz="2200" b="0" kern="0" dirty="0">
                <a:solidFill>
                  <a:srgbClr val="FF0000"/>
                </a:solidFill>
                <a:latin typeface="宋体" panose="02010600030101010101" pitchFamily="2" charset="-122"/>
                <a:ea typeface="宋体" panose="02010600030101010101" pitchFamily="2" charset="-122"/>
              </a:rPr>
              <a:t>先调整好的文本格式</a:t>
            </a:r>
            <a:r>
              <a:rPr lang="zh-CN" altLang="zh-CN" sz="2200" b="0" kern="0" dirty="0">
                <a:latin typeface="宋体" panose="02010600030101010101" pitchFamily="2" charset="-122"/>
                <a:ea typeface="宋体" panose="02010600030101010101" pitchFamily="2" charset="-122"/>
              </a:rPr>
              <a:t>，它包括字体、字号、颜色、段落对齐方式、间距、边框和底纹等。样式可以应用于一个段落，也可以应用于几个文字，所有格式都是一次完成</a:t>
            </a:r>
            <a:r>
              <a:rPr lang="zh-CN" altLang="zh-CN" sz="2200" b="0" kern="0" dirty="0" smtClean="0">
                <a:latin typeface="宋体" panose="02010600030101010101" pitchFamily="2" charset="-122"/>
                <a:ea typeface="宋体" panose="02010600030101010101" pitchFamily="2" charset="-122"/>
              </a:rPr>
              <a:t>。</a:t>
            </a:r>
            <a:r>
              <a:rPr lang="zh-CN" altLang="en-US" sz="2200" b="0" kern="0" dirty="0" smtClean="0">
                <a:latin typeface="宋体" panose="02010600030101010101" pitchFamily="2" charset="-122"/>
                <a:ea typeface="宋体" panose="02010600030101010101" pitchFamily="2" charset="-122"/>
              </a:rPr>
              <a:t>可减少</a:t>
            </a:r>
            <a:r>
              <a:rPr lang="zh-CN" altLang="en-US" sz="2200" b="0" kern="0" dirty="0">
                <a:latin typeface="宋体" panose="02010600030101010101" pitchFamily="2" charset="-122"/>
                <a:ea typeface="宋体" panose="02010600030101010101" pitchFamily="2" charset="-122"/>
              </a:rPr>
              <a:t>重复的排版操作，保证格式的</a:t>
            </a:r>
            <a:r>
              <a:rPr lang="zh-CN" altLang="en-US" sz="2200" b="0" kern="0" dirty="0" smtClean="0">
                <a:latin typeface="宋体" panose="02010600030101010101" pitchFamily="2" charset="-122"/>
                <a:ea typeface="宋体" panose="02010600030101010101" pitchFamily="2" charset="-122"/>
              </a:rPr>
              <a:t>一致性。</a:t>
            </a:r>
            <a:endParaRPr lang="en-US" altLang="zh-CN" sz="2200" b="0" kern="0" dirty="0" smtClean="0">
              <a:latin typeface="宋体" panose="02010600030101010101" pitchFamily="2" charset="-122"/>
              <a:ea typeface="宋体" panose="02010600030101010101" pitchFamily="2" charset="-122"/>
            </a:endParaRPr>
          </a:p>
          <a:p>
            <a:pPr algn="l" eaLnBrk="1" hangingPunct="1">
              <a:lnSpc>
                <a:spcPct val="125000"/>
              </a:lnSpc>
              <a:defRPr/>
            </a:pPr>
            <a:r>
              <a:rPr lang="zh-CN" altLang="en-US" sz="2200" dirty="0" smtClean="0">
                <a:latin typeface="+mn-ea"/>
              </a:rPr>
              <a:t>     </a:t>
            </a:r>
            <a:r>
              <a:rPr lang="zh-CN" altLang="en-US" sz="2200" dirty="0" smtClean="0">
                <a:solidFill>
                  <a:srgbClr val="008000"/>
                </a:solidFill>
                <a:latin typeface="+mn-ea"/>
              </a:rPr>
              <a:t>格式刷   ：</a:t>
            </a:r>
            <a:r>
              <a:rPr lang="zh-CN" altLang="en-US" sz="2200" dirty="0" smtClean="0">
                <a:latin typeface="+mn-ea"/>
              </a:rPr>
              <a:t>用</a:t>
            </a:r>
            <a:r>
              <a:rPr lang="zh-CN" altLang="en-US" sz="2200" dirty="0">
                <a:latin typeface="+mn-ea"/>
              </a:rPr>
              <a:t>格式刷复制格式</a:t>
            </a:r>
            <a:r>
              <a:rPr lang="en-US" altLang="zh-CN" sz="2200" dirty="0">
                <a:latin typeface="+mn-ea"/>
              </a:rPr>
              <a:t>(</a:t>
            </a:r>
            <a:r>
              <a:rPr lang="zh-CN" altLang="en-US" sz="2200" dirty="0">
                <a:latin typeface="+mn-ea"/>
              </a:rPr>
              <a:t>字符格式和段落格式</a:t>
            </a:r>
            <a:r>
              <a:rPr lang="en-US" altLang="zh-CN" sz="2200" dirty="0">
                <a:latin typeface="+mn-ea"/>
              </a:rPr>
              <a:t>)</a:t>
            </a:r>
            <a:endParaRPr lang="en-US" altLang="zh-CN" sz="2200" dirty="0">
              <a:latin typeface="+mn-ea"/>
            </a:endParaRPr>
          </a:p>
          <a:p>
            <a:pPr algn="l" eaLnBrk="1" hangingPunct="1">
              <a:lnSpc>
                <a:spcPct val="125000"/>
              </a:lnSpc>
              <a:defRPr/>
            </a:pPr>
            <a:r>
              <a:rPr lang="en-US" altLang="zh-CN" sz="2200" dirty="0">
                <a:latin typeface="+mn-ea"/>
              </a:rPr>
              <a:t>	  </a:t>
            </a:r>
            <a:r>
              <a:rPr lang="en-US" altLang="zh-CN" sz="2200" dirty="0" smtClean="0">
                <a:latin typeface="+mn-ea"/>
              </a:rPr>
              <a:t>   </a:t>
            </a:r>
            <a:r>
              <a:rPr lang="zh-CN" altLang="en-US" sz="2200" dirty="0" smtClean="0">
                <a:solidFill>
                  <a:srgbClr val="008000"/>
                </a:solidFill>
                <a:latin typeface="+mn-ea"/>
              </a:rPr>
              <a:t>样式：</a:t>
            </a:r>
            <a:r>
              <a:rPr lang="zh-CN" altLang="en-US" sz="2200" dirty="0" smtClean="0">
                <a:latin typeface="+mn-ea"/>
              </a:rPr>
              <a:t>     </a:t>
            </a:r>
            <a:r>
              <a:rPr lang="zh-CN" altLang="en-US" sz="2200" dirty="0">
                <a:latin typeface="+mn-ea"/>
              </a:rPr>
              <a:t>用样式名表示的预先设置好的</a:t>
            </a:r>
            <a:r>
              <a:rPr lang="zh-CN" altLang="en-US" sz="2200" dirty="0" smtClean="0">
                <a:latin typeface="+mn-ea"/>
              </a:rPr>
              <a:t>格式可</a:t>
            </a:r>
            <a:r>
              <a:rPr lang="zh-CN" altLang="en-US" sz="2200" dirty="0">
                <a:latin typeface="+mn-ea"/>
              </a:rPr>
              <a:t>直接套用</a:t>
            </a:r>
            <a:endParaRPr lang="zh-CN" altLang="en-US" sz="2200" dirty="0">
              <a:latin typeface="+mn-ea"/>
            </a:endParaRPr>
          </a:p>
          <a:p>
            <a:pPr algn="l" eaLnBrk="1" hangingPunct="1">
              <a:lnSpc>
                <a:spcPct val="125000"/>
              </a:lnSpc>
              <a:defRPr/>
            </a:pPr>
            <a:r>
              <a:rPr lang="zh-CN" altLang="en-US" sz="2200" dirty="0">
                <a:latin typeface="+mn-ea"/>
              </a:rPr>
              <a:t>	  </a:t>
            </a:r>
            <a:r>
              <a:rPr lang="zh-CN" altLang="en-US" sz="2200" dirty="0" smtClean="0">
                <a:latin typeface="+mn-ea"/>
              </a:rPr>
              <a:t>   </a:t>
            </a:r>
            <a:r>
              <a:rPr lang="zh-CN" altLang="en-US" sz="2200" dirty="0" smtClean="0">
                <a:solidFill>
                  <a:srgbClr val="008000"/>
                </a:solidFill>
                <a:latin typeface="+mn-ea"/>
              </a:rPr>
              <a:t>模板：</a:t>
            </a:r>
            <a:r>
              <a:rPr lang="zh-CN" altLang="en-US" sz="2200" dirty="0" smtClean="0">
                <a:latin typeface="+mn-ea"/>
              </a:rPr>
              <a:t>     设置</a:t>
            </a:r>
            <a:r>
              <a:rPr lang="zh-CN" altLang="en-US" sz="2200" dirty="0">
                <a:latin typeface="+mn-ea"/>
              </a:rPr>
              <a:t>整个文档的格式</a:t>
            </a:r>
            <a:endParaRPr lang="zh-CN" altLang="en-US" sz="2200" dirty="0">
              <a:latin typeface="+mn-ea"/>
            </a:endParaRPr>
          </a:p>
          <a:p>
            <a:pPr marL="342900" indent="-342900" algn="l">
              <a:buClr>
                <a:srgbClr val="FF6600"/>
              </a:buClr>
              <a:buSzPct val="75000"/>
              <a:buFont typeface="Wingdings" panose="05000000000000000000" pitchFamily="2" charset="2"/>
              <a:buChar char="n"/>
              <a:defRPr/>
            </a:pPr>
            <a:r>
              <a:rPr lang="zh-CN" altLang="zh-CN" sz="2200" kern="0" dirty="0" smtClean="0">
                <a:solidFill>
                  <a:srgbClr val="0000FF"/>
                </a:solidFill>
                <a:latin typeface="宋体" panose="02010600030101010101" pitchFamily="2" charset="-122"/>
                <a:ea typeface="宋体" panose="02010600030101010101" pitchFamily="2" charset="-122"/>
              </a:rPr>
              <a:t>主题</a:t>
            </a:r>
            <a:r>
              <a:rPr lang="zh-CN" altLang="zh-CN" sz="2200" b="0" kern="0" dirty="0" smtClean="0">
                <a:latin typeface="宋体" panose="02010600030101010101" pitchFamily="2" charset="-122"/>
                <a:ea typeface="宋体" panose="02010600030101010101" pitchFamily="2" charset="-122"/>
              </a:rPr>
              <a:t>用于</a:t>
            </a:r>
            <a:r>
              <a:rPr lang="zh-CN" altLang="zh-CN" sz="2200" b="0" kern="0" dirty="0">
                <a:latin typeface="宋体" panose="02010600030101010101" pitchFamily="2" charset="-122"/>
                <a:ea typeface="宋体" panose="02010600030101010101" pitchFamily="2" charset="-122"/>
              </a:rPr>
              <a:t>提供字体和配色方案。主题包括字体方案、配色方案和图形效果</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a:latin typeface="宋体" panose="02010600030101010101" pitchFamily="2" charset="-122"/>
              <a:ea typeface="宋体" panose="02010600030101010101" pitchFamily="2" charset="-122"/>
            </a:endParaRPr>
          </a:p>
        </p:txBody>
      </p:sp>
      <p:pic>
        <p:nvPicPr>
          <p:cNvPr id="5530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2917825"/>
            <a:ext cx="36036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58775" y="5381625"/>
            <a:ext cx="8605838" cy="1108075"/>
          </a:xfrm>
          <a:prstGeom prst="rect">
            <a:avLst/>
          </a:prstGeom>
          <a:noFill/>
        </p:spPr>
        <p:txBody>
          <a:bodyPr>
            <a:spAutoFit/>
          </a:bodyPr>
          <a:lstStyle/>
          <a:p>
            <a:pPr indent="539750">
              <a:defRPr/>
            </a:pPr>
            <a:r>
              <a:rPr lang="zh-CN" altLang="zh-CN" dirty="0">
                <a:solidFill>
                  <a:schemeClr val="tx1"/>
                </a:solidFill>
                <a:latin typeface="+mn-ea"/>
                <a:ea typeface="+mn-ea"/>
              </a:rPr>
              <a:t>利用</a:t>
            </a:r>
            <a:r>
              <a:rPr lang="en-US" altLang="zh-CN" dirty="0" err="1">
                <a:solidFill>
                  <a:schemeClr val="tx1"/>
                </a:solidFill>
                <a:latin typeface="+mn-ea"/>
                <a:ea typeface="+mn-ea"/>
              </a:rPr>
              <a:t>Ctrl+Shift+C</a:t>
            </a:r>
            <a:r>
              <a:rPr lang="zh-CN" altLang="zh-CN" b="0" dirty="0">
                <a:solidFill>
                  <a:schemeClr val="tx1"/>
                </a:solidFill>
                <a:latin typeface="+mn-ea"/>
                <a:ea typeface="+mn-ea"/>
              </a:rPr>
              <a:t>或格式刷 可复制格式，用</a:t>
            </a:r>
            <a:r>
              <a:rPr lang="en-US" altLang="zh-CN" dirty="0" err="1">
                <a:solidFill>
                  <a:schemeClr val="tx1"/>
                </a:solidFill>
                <a:latin typeface="+mn-ea"/>
                <a:ea typeface="+mn-ea"/>
              </a:rPr>
              <a:t>Ctrl+Shift+V</a:t>
            </a:r>
            <a:r>
              <a:rPr lang="zh-CN" altLang="zh-CN" b="0" dirty="0">
                <a:solidFill>
                  <a:schemeClr val="tx1"/>
                </a:solidFill>
                <a:latin typeface="+mn-ea"/>
                <a:ea typeface="+mn-ea"/>
              </a:rPr>
              <a:t>或</a:t>
            </a:r>
            <a:r>
              <a:rPr lang="zh-CN" altLang="zh-CN" dirty="0">
                <a:solidFill>
                  <a:schemeClr val="tx1"/>
                </a:solidFill>
                <a:latin typeface="+mn-ea"/>
                <a:ea typeface="+mn-ea"/>
              </a:rPr>
              <a:t>格式刷</a:t>
            </a:r>
            <a:r>
              <a:rPr lang="en-US" altLang="zh-CN" dirty="0">
                <a:solidFill>
                  <a:schemeClr val="tx1"/>
                </a:solidFill>
                <a:latin typeface="+mn-ea"/>
                <a:ea typeface="+mn-ea"/>
              </a:rPr>
              <a:t>   </a:t>
            </a:r>
            <a:r>
              <a:rPr lang="zh-CN" altLang="zh-CN" b="0" dirty="0">
                <a:solidFill>
                  <a:schemeClr val="tx1"/>
                </a:solidFill>
                <a:latin typeface="+mn-ea"/>
                <a:ea typeface="+mn-ea"/>
              </a:rPr>
              <a:t>刷过目标可粘贴格式。其中，单击格式刷可一次使用，双击格式刷则可多次应用。</a:t>
            </a:r>
            <a:endParaRPr lang="zh-CN" altLang="en-US" b="0" dirty="0">
              <a:solidFill>
                <a:schemeClr val="tx1"/>
              </a:solidFill>
              <a:latin typeface="+mn-ea"/>
              <a:ea typeface="+mn-ea"/>
            </a:endParaRPr>
          </a:p>
        </p:txBody>
      </p:sp>
      <p:sp>
        <p:nvSpPr>
          <p:cNvPr id="12" name="Rectangle 3"/>
          <p:cNvSpPr txBox="1">
            <a:spLocks noChangeArrowheads="1"/>
          </p:cNvSpPr>
          <p:nvPr/>
        </p:nvSpPr>
        <p:spPr bwMode="auto">
          <a:xfrm>
            <a:off x="142875" y="4897438"/>
            <a:ext cx="25923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algn="l" eaLnBrk="1" hangingPunct="1">
              <a:spcAft>
                <a:spcPts val="600"/>
              </a:spcAft>
              <a:defRPr/>
            </a:pPr>
            <a:r>
              <a:rPr lang="en-US" altLang="zh-CN" kern="0" dirty="0" smtClean="0">
                <a:solidFill>
                  <a:srgbClr val="C00000"/>
                </a:solidFill>
                <a:latin typeface="华文中宋" panose="02010600040101010101" pitchFamily="2" charset="-122"/>
                <a:ea typeface="华文中宋" panose="02010600040101010101" pitchFamily="2" charset="-122"/>
              </a:rPr>
              <a:t>⒉ </a:t>
            </a:r>
            <a:r>
              <a:rPr lang="zh-CN" altLang="zh-CN" kern="0" dirty="0" smtClean="0">
                <a:solidFill>
                  <a:srgbClr val="C00000"/>
                </a:solidFill>
                <a:latin typeface="华文中宋" panose="02010600040101010101" pitchFamily="2" charset="-122"/>
                <a:ea typeface="华文中宋" panose="02010600040101010101" pitchFamily="2" charset="-122"/>
              </a:rPr>
              <a:t>复制</a:t>
            </a:r>
            <a:r>
              <a:rPr lang="zh-CN" altLang="zh-CN" kern="0" dirty="0">
                <a:solidFill>
                  <a:srgbClr val="C00000"/>
                </a:solidFill>
                <a:latin typeface="华文中宋" panose="02010600040101010101" pitchFamily="2" charset="-122"/>
                <a:ea typeface="华文中宋" panose="02010600040101010101" pitchFamily="2" charset="-122"/>
              </a:rPr>
              <a:t>格式</a:t>
            </a:r>
            <a:endParaRPr lang="zh-CN" altLang="zh-CN" kern="0" dirty="0">
              <a:solidFill>
                <a:srgbClr val="C00000"/>
              </a:solidFill>
              <a:latin typeface="华文中宋" panose="02010600040101010101" pitchFamily="2" charset="-122"/>
              <a:ea typeface="华文中宋" panose="02010600040101010101" pitchFamily="2" charset="-122"/>
            </a:endParaRPr>
          </a:p>
          <a:p>
            <a:pPr indent="575945" algn="l" eaLnBrk="1" hangingPunct="1">
              <a:spcAft>
                <a:spcPts val="600"/>
              </a:spcAft>
              <a:defRPr/>
            </a:pPr>
            <a:r>
              <a:rPr lang="zh-CN" altLang="en-US" b="0" kern="0" dirty="0" smtClean="0">
                <a:solidFill>
                  <a:schemeClr val="bg1"/>
                </a:solidFill>
                <a:latin typeface="宋体" panose="02010600030101010101" pitchFamily="2" charset="-122"/>
                <a:ea typeface="宋体" panose="02010600030101010101" pitchFamily="2" charset="-122"/>
              </a:rPr>
              <a:t>  </a:t>
            </a:r>
            <a:endParaRPr lang="zh-CN" altLang="en-US" sz="2200" b="0" kern="0" dirty="0">
              <a:latin typeface="宋体" panose="02010600030101010101" pitchFamily="2" charset="-122"/>
              <a:ea typeface="宋体" panose="02010600030101010101" pitchFamily="2" charset="-122"/>
            </a:endParaRPr>
          </a:p>
        </p:txBody>
      </p:sp>
      <p:pic>
        <p:nvPicPr>
          <p:cNvPr id="5530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5805488"/>
            <a:ext cx="352425"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5D9FA2AE-1982-427C-8589-B75DACFAE8A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908720"/>
            <a:ext cx="8676964" cy="1785104"/>
          </a:xfrm>
          <a:prstGeom prst="rect">
            <a:avLst/>
          </a:prstGeom>
          <a:noFill/>
        </p:spPr>
        <p:txBody>
          <a:bodyPr wrap="square" rtlCol="0">
            <a:spAutoFit/>
          </a:bodyPr>
          <a:lstStyle/>
          <a:p>
            <a:pPr indent="539750">
              <a:spcBef>
                <a:spcPts val="600"/>
              </a:spcBef>
            </a:pPr>
            <a:r>
              <a:rPr lang="zh-CN" altLang="zh-CN" b="0" dirty="0">
                <a:solidFill>
                  <a:schemeClr val="tx1"/>
                </a:solidFill>
                <a:latin typeface="宋体" panose="02010600030101010101" pitchFamily="2" charset="-122"/>
              </a:rPr>
              <a:t>“大数据”是近年来最火热的</a:t>
            </a:r>
            <a:r>
              <a:rPr lang="en-US" altLang="zh-CN" b="0" dirty="0">
                <a:solidFill>
                  <a:schemeClr val="tx1"/>
                </a:solidFill>
                <a:latin typeface="宋体" panose="02010600030101010101" pitchFamily="2" charset="-122"/>
              </a:rPr>
              <a:t>IT</a:t>
            </a:r>
            <a:r>
              <a:rPr lang="zh-CN" altLang="zh-CN" b="0" dirty="0">
                <a:solidFill>
                  <a:schemeClr val="tx1"/>
                </a:solidFill>
                <a:latin typeface="宋体" panose="02010600030101010101" pitchFamily="2" charset="-122"/>
              </a:rPr>
              <a:t>词汇。它是</a:t>
            </a:r>
            <a:r>
              <a:rPr lang="zh-CN" altLang="zh-CN" dirty="0">
                <a:solidFill>
                  <a:schemeClr val="tx1"/>
                </a:solidFill>
                <a:latin typeface="宋体" panose="02010600030101010101" pitchFamily="2" charset="-122"/>
              </a:rPr>
              <a:t>指无法用传统的软件工具去捕捉、管理和分析的大容量复杂数据的集合</a:t>
            </a:r>
            <a:r>
              <a:rPr lang="zh-CN" altLang="zh-CN" b="0" dirty="0">
                <a:solidFill>
                  <a:schemeClr val="tx1"/>
                </a:solidFill>
                <a:latin typeface="宋体" panose="02010600030101010101" pitchFamily="2" charset="-122"/>
              </a:rPr>
              <a:t>。随着互联网、物联网、云计算和移动技术的迅速发展，无所不在的移动设备、</a:t>
            </a:r>
            <a:r>
              <a:rPr lang="en-US" altLang="zh-CN" b="0" dirty="0">
                <a:solidFill>
                  <a:schemeClr val="tx1"/>
                </a:solidFill>
                <a:latin typeface="宋体" panose="02010600030101010101" pitchFamily="2" charset="-122"/>
              </a:rPr>
              <a:t>RFID</a:t>
            </a:r>
            <a:r>
              <a:rPr lang="zh-CN" altLang="zh-CN" b="0" dirty="0">
                <a:solidFill>
                  <a:schemeClr val="tx1"/>
                </a:solidFill>
                <a:latin typeface="宋体" panose="02010600030101010101" pitchFamily="2" charset="-122"/>
              </a:rPr>
              <a:t>、无线传感器每分、每秒都在产生大量的非传统</a:t>
            </a:r>
            <a:r>
              <a:rPr lang="zh-CN" altLang="zh-CN" b="0" dirty="0" smtClean="0">
                <a:solidFill>
                  <a:schemeClr val="tx1"/>
                </a:solidFill>
                <a:latin typeface="宋体" panose="02010600030101010101" pitchFamily="2" charset="-122"/>
              </a:rPr>
              <a:t>数据</a:t>
            </a:r>
            <a:r>
              <a:rPr lang="zh-CN" altLang="en-US" b="0" dirty="0" smtClean="0">
                <a:solidFill>
                  <a:schemeClr val="tx1"/>
                </a:solidFill>
                <a:latin typeface="宋体" panose="02010600030101010101" pitchFamily="2" charset="-122"/>
              </a:rPr>
              <a:t>，</a:t>
            </a:r>
            <a:r>
              <a:rPr lang="zh-CN" altLang="en-US" b="0" dirty="0">
                <a:solidFill>
                  <a:schemeClr val="tx1"/>
                </a:solidFill>
                <a:latin typeface="宋体" panose="02010600030101010101" pitchFamily="2" charset="-122"/>
              </a:rPr>
              <a:t>这些潜在的宝藏就是所谓的</a:t>
            </a:r>
            <a:r>
              <a:rPr lang="zh-CN" altLang="zh-CN" b="0" dirty="0">
                <a:solidFill>
                  <a:schemeClr val="tx1"/>
                </a:solidFill>
                <a:latin typeface="宋体" panose="02010600030101010101" pitchFamily="2" charset="-122"/>
              </a:rPr>
              <a:t>“大数据”</a:t>
            </a:r>
            <a:r>
              <a:rPr lang="zh-CN" altLang="en-US" b="0" dirty="0" smtClean="0">
                <a:solidFill>
                  <a:schemeClr val="tx1"/>
                </a:solidFill>
                <a:latin typeface="宋体" panose="02010600030101010101" pitchFamily="2" charset="-122"/>
              </a:rPr>
              <a:t>。</a:t>
            </a:r>
            <a:endParaRPr lang="en-US" altLang="zh-CN" b="0" dirty="0" smtClean="0">
              <a:solidFill>
                <a:schemeClr val="tx1"/>
              </a:solidFill>
              <a:latin typeface="宋体" panose="02010600030101010101" pitchFamily="2" charset="-122"/>
            </a:endParaRPr>
          </a:p>
        </p:txBody>
      </p:sp>
      <p:sp>
        <p:nvSpPr>
          <p:cNvPr id="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4.1.3  </a:t>
            </a:r>
            <a:r>
              <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大</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数据的基本概念</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pic>
        <p:nvPicPr>
          <p:cNvPr id="13" name="图片 12"/>
          <p:cNvPicPr/>
          <p:nvPr/>
        </p:nvPicPr>
        <p:blipFill rotWithShape="1">
          <a:blip r:embed="rId1"/>
          <a:srcRect l="13076" t="4069" r="21544"/>
          <a:stretch>
            <a:fillRect/>
          </a:stretch>
        </p:blipFill>
        <p:spPr bwMode="auto">
          <a:xfrm>
            <a:off x="5796136" y="2492896"/>
            <a:ext cx="3311860" cy="3996443"/>
          </a:xfrm>
          <a:prstGeom prst="rect">
            <a:avLst/>
          </a:prstGeom>
          <a:ln>
            <a:noFill/>
          </a:ln>
        </p:spPr>
      </p:pic>
      <p:sp>
        <p:nvSpPr>
          <p:cNvPr id="2" name="矩形 1"/>
          <p:cNvSpPr/>
          <p:nvPr/>
        </p:nvSpPr>
        <p:spPr>
          <a:xfrm>
            <a:off x="251520" y="2636912"/>
            <a:ext cx="5760640" cy="3811300"/>
          </a:xfrm>
          <a:prstGeom prst="rect">
            <a:avLst/>
          </a:prstGeom>
        </p:spPr>
        <p:txBody>
          <a:bodyPr wrap="square">
            <a:spAutoFit/>
          </a:bodyPr>
          <a:lstStyle/>
          <a:p>
            <a:pPr indent="539750">
              <a:lnSpc>
                <a:spcPts val="2900"/>
              </a:lnSpc>
              <a:spcBef>
                <a:spcPts val="600"/>
              </a:spcBef>
            </a:pPr>
            <a:r>
              <a:rPr lang="zh-CN" altLang="zh-CN" b="0" dirty="0">
                <a:solidFill>
                  <a:schemeClr val="tx1"/>
                </a:solidFill>
                <a:latin typeface="宋体" panose="02010600030101010101" pitchFamily="2" charset="-122"/>
              </a:rPr>
              <a:t>考虑到大数据的</a:t>
            </a:r>
            <a:r>
              <a:rPr lang="en-US" altLang="zh-CN" b="0" dirty="0">
                <a:solidFill>
                  <a:schemeClr val="tx1"/>
                </a:solidFill>
                <a:latin typeface="宋体" panose="02010600030101010101" pitchFamily="2" charset="-122"/>
              </a:rPr>
              <a:t>5V</a:t>
            </a:r>
            <a:r>
              <a:rPr lang="zh-CN" altLang="zh-CN" b="0" dirty="0" smtClean="0">
                <a:solidFill>
                  <a:schemeClr val="tx1"/>
                </a:solidFill>
                <a:latin typeface="宋体" panose="02010600030101010101" pitchFamily="2" charset="-122"/>
              </a:rPr>
              <a:t>特性</a:t>
            </a:r>
            <a:r>
              <a:rPr lang="zh-CN" altLang="en-US" b="0" dirty="0" smtClean="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 </a:t>
            </a:r>
            <a:r>
              <a:rPr lang="en-US" altLang="zh-CN" dirty="0" smtClean="0">
                <a:solidFill>
                  <a:schemeClr val="tx1"/>
                </a:solidFill>
                <a:latin typeface="宋体" panose="02010600030101010101" pitchFamily="2" charset="-122"/>
              </a:rPr>
              <a:t>Volume</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Velocity</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Variety</a:t>
            </a:r>
            <a:r>
              <a:rPr lang="zh-CN" altLang="zh-CN" b="0"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Value</a:t>
            </a:r>
            <a:r>
              <a:rPr lang="zh-CN" altLang="en-US" dirty="0" smtClean="0">
                <a:solidFill>
                  <a:schemeClr val="tx1"/>
                </a:solidFill>
                <a:latin typeface="宋体" panose="02010600030101010101" pitchFamily="2" charset="-122"/>
              </a:rPr>
              <a:t>、</a:t>
            </a:r>
            <a:r>
              <a:rPr lang="en-US" altLang="zh-CN" dirty="0" smtClean="0">
                <a:solidFill>
                  <a:schemeClr val="tx1"/>
                </a:solidFill>
                <a:latin typeface="宋体" panose="02010600030101010101" pitchFamily="2" charset="-122"/>
              </a:rPr>
              <a:t>Veracity</a:t>
            </a:r>
            <a:r>
              <a:rPr lang="zh-CN" altLang="en-US" b="0" dirty="0" smtClean="0">
                <a:solidFill>
                  <a:schemeClr val="tx1"/>
                </a:solidFill>
                <a:latin typeface="宋体" panose="02010600030101010101" pitchFamily="2" charset="-122"/>
              </a:rPr>
              <a:t>）</a:t>
            </a:r>
            <a:r>
              <a:rPr lang="zh-CN" altLang="zh-CN" b="0" dirty="0" smtClean="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大数据平台一般具有并行计算框架的分布式系统基础架构，以支持对海量大数据的分布式处理，能够以并行方式处理</a:t>
            </a:r>
            <a:r>
              <a:rPr lang="en-US" altLang="zh-CN" b="0" dirty="0">
                <a:solidFill>
                  <a:schemeClr val="tx1"/>
                </a:solidFill>
                <a:latin typeface="宋体" panose="02010600030101010101" pitchFamily="2" charset="-122"/>
              </a:rPr>
              <a:t>PB</a:t>
            </a:r>
            <a:r>
              <a:rPr lang="zh-CN" altLang="zh-CN" b="0" dirty="0">
                <a:solidFill>
                  <a:schemeClr val="tx1"/>
                </a:solidFill>
                <a:latin typeface="宋体" panose="02010600030101010101" pitchFamily="2" charset="-122"/>
              </a:rPr>
              <a:t>级甚至</a:t>
            </a:r>
            <a:r>
              <a:rPr lang="en-US" altLang="zh-CN" b="0" dirty="0">
                <a:solidFill>
                  <a:schemeClr val="tx1"/>
                </a:solidFill>
                <a:latin typeface="宋体" panose="02010600030101010101" pitchFamily="2" charset="-122"/>
              </a:rPr>
              <a:t>ZB</a:t>
            </a:r>
            <a:r>
              <a:rPr lang="zh-CN" altLang="zh-CN" b="0" dirty="0">
                <a:solidFill>
                  <a:schemeClr val="tx1"/>
                </a:solidFill>
                <a:latin typeface="宋体" panose="02010600030101010101" pitchFamily="2" charset="-122"/>
              </a:rPr>
              <a:t>级数据；在这个基础上，具有分布式的、面向列的数据库管理系统，支持非结构化数据的存储和管理；并具有数据仓库工具和数据挖掘技术，以及适合并行处理环境的大型数据集分析平台。</a:t>
            </a:r>
            <a:endParaRPr lang="en-US"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1CC46EDE-F7E8-4F28-A4E4-6F70FEEF0E68}"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edge">
                                      <p:cBhvr>
                                        <p:cTn id="11" dur="2000"/>
                                        <p:tgtEl>
                                          <p:spTgt spid="2"/>
                                        </p:tgtEl>
                                      </p:cBhvr>
                                    </p:animEffect>
                                  </p:childTnLst>
                                </p:cTn>
                              </p:par>
                            </p:childTnLst>
                          </p:cTn>
                        </p:par>
                        <p:par>
                          <p:cTn id="12" fill="hold">
                            <p:stCondLst>
                              <p:cond delay="4000"/>
                            </p:stCondLst>
                            <p:childTnLst>
                              <p:par>
                                <p:cTn id="13" presetID="16" presetClass="entr" presetSubtype="2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subTitle" idx="1"/>
          </p:nvPr>
        </p:nvSpPr>
        <p:spPr>
          <a:xfrm>
            <a:off x="125413" y="873125"/>
            <a:ext cx="3690937" cy="684213"/>
          </a:xfrm>
        </p:spPr>
        <p:txBody>
          <a:bodyPr/>
          <a:lstStyle/>
          <a:p>
            <a:pPr algn="l" eaLnBrk="1" hangingPunct="1">
              <a:spcAft>
                <a:spcPts val="600"/>
              </a:spcAft>
            </a:pPr>
            <a:r>
              <a:rPr lang="en-US" altLang="zh-CN" b="1" smtClean="0">
                <a:solidFill>
                  <a:srgbClr val="C00000"/>
                </a:solidFill>
                <a:latin typeface="华文中宋" panose="02010600040101010101" pitchFamily="2" charset="-122"/>
                <a:ea typeface="华文中宋" panose="02010600040101010101" pitchFamily="2" charset="-122"/>
              </a:rPr>
              <a:t>⒊ </a:t>
            </a:r>
            <a:r>
              <a:rPr lang="zh-CN" altLang="zh-CN" b="1" smtClean="0">
                <a:solidFill>
                  <a:srgbClr val="C00000"/>
                </a:solidFill>
                <a:latin typeface="华文中宋" panose="02010600040101010101" pitchFamily="2" charset="-122"/>
                <a:ea typeface="华文中宋" panose="02010600040101010101" pitchFamily="2" charset="-122"/>
              </a:rPr>
              <a:t>制作目录</a:t>
            </a:r>
            <a:endParaRPr lang="zh-CN" altLang="en-US" b="1" smtClean="0">
              <a:solidFill>
                <a:srgbClr val="C00000"/>
              </a:solidFill>
              <a:latin typeface="华文中宋" panose="02010600040101010101" pitchFamily="2" charset="-122"/>
              <a:ea typeface="华文中宋" panose="02010600040101010101" pitchFamily="2" charset="-122"/>
            </a:endParaRPr>
          </a:p>
        </p:txBody>
      </p:sp>
      <p:sp>
        <p:nvSpPr>
          <p:cNvPr id="5632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4.2.7  </a:t>
            </a:r>
            <a:r>
              <a:rPr lang="en-US" altLang="zh-CN" sz="3600" dirty="0">
                <a:solidFill>
                  <a:srgbClr val="C00000"/>
                </a:solidFill>
                <a:latin typeface="华文中宋" panose="02010600040101010101" pitchFamily="2" charset="-122"/>
                <a:ea typeface="华文中宋" panose="02010600040101010101" pitchFamily="2" charset="-122"/>
              </a:rPr>
              <a:t>Word</a:t>
            </a:r>
            <a:r>
              <a:rPr lang="zh-CN" altLang="zh-CN" sz="3600" dirty="0">
                <a:solidFill>
                  <a:srgbClr val="C00000"/>
                </a:solidFill>
                <a:latin typeface="华文中宋" panose="02010600040101010101" pitchFamily="2" charset="-122"/>
                <a:ea typeface="华文中宋" panose="02010600040101010101" pitchFamily="2" charset="-122"/>
              </a:rPr>
              <a:t>文档自动化处理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0" name="Rectangle 3"/>
          <p:cNvSpPr txBox="1">
            <a:spLocks noChangeArrowheads="1"/>
          </p:cNvSpPr>
          <p:nvPr/>
        </p:nvSpPr>
        <p:spPr bwMode="auto">
          <a:xfrm>
            <a:off x="125413" y="1376363"/>
            <a:ext cx="8839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indent="575945" algn="l">
              <a:buClr>
                <a:srgbClr val="FF6600"/>
              </a:buClr>
              <a:buSzPct val="75000"/>
              <a:defRPr/>
            </a:pPr>
            <a:r>
              <a:rPr lang="zh-CN" altLang="zh-CN" sz="2200" b="0" kern="0" dirty="0" smtClean="0">
                <a:latin typeface="宋体" panose="02010600030101010101" pitchFamily="2" charset="-122"/>
                <a:ea typeface="宋体" panose="02010600030101010101" pitchFamily="2" charset="-122"/>
              </a:rPr>
              <a:t>目录</a:t>
            </a:r>
            <a:r>
              <a:rPr lang="zh-CN" altLang="zh-CN" sz="2200" b="0" kern="0" dirty="0">
                <a:latin typeface="宋体" panose="02010600030101010101" pitchFamily="2" charset="-122"/>
                <a:ea typeface="宋体" panose="02010600030101010101" pitchFamily="2" charset="-122"/>
              </a:rPr>
              <a:t>是一篇长文档或一本书的大纲概要和内容</a:t>
            </a:r>
            <a:r>
              <a:rPr lang="zh-CN" altLang="zh-CN" sz="2200" b="0" kern="0" dirty="0" smtClean="0">
                <a:latin typeface="宋体" panose="02010600030101010101" pitchFamily="2" charset="-122"/>
                <a:ea typeface="宋体" panose="02010600030101010101" pitchFamily="2" charset="-122"/>
              </a:rPr>
              <a:t>框架。</a:t>
            </a:r>
            <a:r>
              <a:rPr lang="en-US" altLang="zh-CN" sz="2200" b="0" kern="0" dirty="0">
                <a:latin typeface="宋体" panose="02010600030101010101" pitchFamily="2" charset="-122"/>
                <a:ea typeface="宋体" panose="02010600030101010101" pitchFamily="2" charset="-122"/>
              </a:rPr>
              <a:t>Word</a:t>
            </a:r>
            <a:r>
              <a:rPr lang="zh-CN" altLang="zh-CN" sz="2200" b="0" kern="0" dirty="0">
                <a:latin typeface="宋体" panose="02010600030101010101" pitchFamily="2" charset="-122"/>
                <a:ea typeface="宋体" panose="02010600030101010101" pitchFamily="2" charset="-122"/>
              </a:rPr>
              <a:t>提供了自动目录的功能，便于快速制作目录</a:t>
            </a:r>
            <a:r>
              <a:rPr lang="zh-CN" altLang="zh-CN" sz="2200" b="0" kern="0" dirty="0" smtClean="0">
                <a:latin typeface="宋体" panose="02010600030101010101" pitchFamily="2" charset="-122"/>
                <a:ea typeface="宋体" panose="02010600030101010101" pitchFamily="2" charset="-122"/>
              </a:rPr>
              <a:t>。由于</a:t>
            </a:r>
            <a:r>
              <a:rPr lang="zh-CN" altLang="zh-CN" sz="2200" b="0" kern="0" dirty="0">
                <a:latin typeface="宋体" panose="02010600030101010101" pitchFamily="2" charset="-122"/>
                <a:ea typeface="宋体" panose="02010600030101010101" pitchFamily="2" charset="-122"/>
              </a:rPr>
              <a:t>目录是基于样式创建的，故在自动生成目录之前需要将作为目录的章节标题应用</a:t>
            </a:r>
            <a:r>
              <a:rPr lang="zh-CN" altLang="zh-CN" sz="2200" b="0" kern="0" dirty="0" smtClean="0">
                <a:latin typeface="宋体" panose="02010600030101010101" pitchFamily="2" charset="-122"/>
                <a:ea typeface="宋体" panose="02010600030101010101" pitchFamily="2" charset="-122"/>
              </a:rPr>
              <a:t>样式。</a:t>
            </a:r>
            <a:r>
              <a:rPr lang="zh-CN" altLang="zh-CN" sz="2200" b="0" kern="0" dirty="0">
                <a:latin typeface="宋体" panose="02010600030101010101" pitchFamily="2" charset="-122"/>
                <a:ea typeface="宋体" panose="02010600030101010101" pitchFamily="2" charset="-122"/>
              </a:rPr>
              <a:t>文档目录制作步骤如下</a:t>
            </a:r>
            <a:r>
              <a:rPr lang="zh-CN" altLang="zh-CN" sz="2200" b="0" kern="0" dirty="0" smtClean="0">
                <a:latin typeface="宋体" panose="02010600030101010101" pitchFamily="2" charset="-122"/>
                <a:ea typeface="宋体" panose="02010600030101010101" pitchFamily="2" charset="-122"/>
              </a:rPr>
              <a:t>：</a:t>
            </a:r>
            <a:endParaRPr lang="en-US" altLang="zh-CN" sz="2200" b="0" kern="0" dirty="0" smtClean="0">
              <a:latin typeface="宋体" panose="02010600030101010101" pitchFamily="2" charset="-122"/>
              <a:ea typeface="宋体" panose="02010600030101010101" pitchFamily="2" charset="-122"/>
            </a:endParaRPr>
          </a:p>
          <a:p>
            <a:pPr algn="l">
              <a:buClr>
                <a:srgbClr val="FF6600"/>
              </a:buClr>
              <a:buSzPct val="75000"/>
              <a:defRPr/>
            </a:pPr>
            <a:r>
              <a:rPr lang="en-US" altLang="zh-CN" sz="2400" dirty="0" smtClean="0">
                <a:latin typeface="宋体" panose="02010600030101010101" pitchFamily="2" charset="-122"/>
                <a:ea typeface="宋体" panose="02010600030101010101" pitchFamily="2" charset="-122"/>
              </a:rPr>
              <a:t>⑴ </a:t>
            </a:r>
            <a:r>
              <a:rPr lang="zh-CN" altLang="zh-CN" sz="2400" dirty="0" smtClean="0">
                <a:latin typeface="宋体" panose="02010600030101010101" pitchFamily="2" charset="-122"/>
                <a:ea typeface="宋体" panose="02010600030101010101" pitchFamily="2" charset="-122"/>
              </a:rPr>
              <a:t>标记</a:t>
            </a:r>
            <a:r>
              <a:rPr lang="zh-CN" altLang="zh-CN" sz="2400" dirty="0">
                <a:latin typeface="宋体" panose="02010600030101010101" pitchFamily="2" charset="-122"/>
                <a:ea typeface="宋体" panose="02010600030101010101" pitchFamily="2" charset="-122"/>
              </a:rPr>
              <a:t>目录</a:t>
            </a:r>
            <a:r>
              <a:rPr lang="zh-CN" altLang="zh-CN" sz="2400" dirty="0" smtClean="0">
                <a:latin typeface="宋体" panose="02010600030101010101" pitchFamily="2" charset="-122"/>
                <a:ea typeface="宋体" panose="02010600030101010101" pitchFamily="2" charset="-122"/>
              </a:rPr>
              <a:t>项</a:t>
            </a:r>
            <a:endParaRPr lang="en-US" altLang="zh-CN" sz="2400" dirty="0" smtClean="0">
              <a:latin typeface="宋体" panose="02010600030101010101" pitchFamily="2" charset="-122"/>
              <a:ea typeface="宋体" panose="02010600030101010101" pitchFamily="2" charset="-122"/>
            </a:endParaRPr>
          </a:p>
          <a:p>
            <a:pPr indent="539750" algn="l">
              <a:buClr>
                <a:srgbClr val="FF6600"/>
              </a:buClr>
              <a:buSzPct val="75000"/>
              <a:defRPr/>
            </a:pPr>
            <a:r>
              <a:rPr lang="zh-CN" altLang="zh-CN" sz="2200" b="0" kern="0" dirty="0" smtClean="0">
                <a:latin typeface="宋体" panose="02010600030101010101" pitchFamily="2" charset="-122"/>
                <a:ea typeface="宋体" panose="02010600030101010101" pitchFamily="2" charset="-122"/>
              </a:rPr>
              <a:t>将</a:t>
            </a:r>
            <a:r>
              <a:rPr lang="zh-CN" altLang="zh-CN" sz="2200" b="0" kern="0" dirty="0">
                <a:latin typeface="宋体" panose="02010600030101010101" pitchFamily="2" charset="-122"/>
                <a:ea typeface="宋体" panose="02010600030101010101" pitchFamily="2" charset="-122"/>
              </a:rPr>
              <a:t>正文中用作</a:t>
            </a:r>
            <a:r>
              <a:rPr lang="zh-CN" altLang="zh-CN" sz="2200" b="0" kern="0" dirty="0">
                <a:solidFill>
                  <a:srgbClr val="FF0000"/>
                </a:solidFill>
                <a:latin typeface="宋体" panose="02010600030101010101" pitchFamily="2" charset="-122"/>
                <a:ea typeface="宋体" panose="02010600030101010101" pitchFamily="2" charset="-122"/>
              </a:rPr>
              <a:t>目录的标题应用标题样式</a:t>
            </a:r>
            <a:r>
              <a:rPr lang="zh-CN" altLang="zh-CN" sz="2200" b="0" kern="0" dirty="0">
                <a:latin typeface="宋体" panose="02010600030101010101" pitchFamily="2" charset="-122"/>
                <a:ea typeface="宋体" panose="02010600030101010101" pitchFamily="2" charset="-122"/>
              </a:rPr>
              <a:t>，同一层级的标题应用同一种样式</a:t>
            </a:r>
            <a:r>
              <a:rPr lang="zh-CN" altLang="en-US" sz="2200" b="0" kern="0" dirty="0">
                <a:latin typeface="宋体" panose="02010600030101010101" pitchFamily="2" charset="-122"/>
                <a:ea typeface="宋体" panose="02010600030101010101" pitchFamily="2" charset="-122"/>
              </a:rPr>
              <a:t>。</a:t>
            </a:r>
            <a:endParaRPr lang="en-US" altLang="zh-CN" sz="2200" b="0" kern="0" dirty="0">
              <a:latin typeface="宋体" panose="02010600030101010101" pitchFamily="2" charset="-122"/>
              <a:ea typeface="宋体" panose="02010600030101010101" pitchFamily="2" charset="-122"/>
            </a:endParaRPr>
          </a:p>
        </p:txBody>
      </p:sp>
      <p:sp>
        <p:nvSpPr>
          <p:cNvPr id="2" name="TextBox 1"/>
          <p:cNvSpPr txBox="1"/>
          <p:nvPr/>
        </p:nvSpPr>
        <p:spPr>
          <a:xfrm>
            <a:off x="125413" y="3949700"/>
            <a:ext cx="5418137" cy="2540000"/>
          </a:xfrm>
          <a:prstGeom prst="rect">
            <a:avLst/>
          </a:prstGeom>
          <a:noFill/>
        </p:spPr>
        <p:txBody>
          <a:bodyPr>
            <a:spAutoFit/>
          </a:bodyPr>
          <a:lstStyle/>
          <a:p>
            <a:pPr>
              <a:spcAft>
                <a:spcPts val="600"/>
              </a:spcAft>
              <a:defRPr/>
            </a:pPr>
            <a:r>
              <a:rPr lang="zh-CN" altLang="en-US" kern="0" dirty="0">
                <a:solidFill>
                  <a:schemeClr val="tx1"/>
                </a:solidFill>
                <a:latin typeface="宋体" panose="02010600030101010101" pitchFamily="2" charset="-122"/>
                <a:sym typeface="Times New Roman" panose="02020603050405020304" pitchFamily="18" charset="0"/>
              </a:rPr>
              <a:t>⑵ </a:t>
            </a:r>
            <a:r>
              <a:rPr lang="zh-CN" altLang="zh-CN" kern="0" dirty="0">
                <a:solidFill>
                  <a:schemeClr val="tx1"/>
                </a:solidFill>
                <a:latin typeface="宋体" panose="02010600030101010101" pitchFamily="2" charset="-122"/>
                <a:sym typeface="Times New Roman" panose="02020603050405020304" pitchFamily="18" charset="0"/>
              </a:rPr>
              <a:t>创建目录</a:t>
            </a:r>
            <a:endParaRPr lang="zh-CN" altLang="zh-CN"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a:defRPr/>
            </a:pPr>
            <a:r>
              <a:rPr lang="zh-CN" altLang="zh-CN" b="0" kern="0" dirty="0">
                <a:solidFill>
                  <a:schemeClr val="tx1"/>
                </a:solidFill>
                <a:latin typeface="宋体" panose="02010600030101010101" pitchFamily="2" charset="-122"/>
                <a:sym typeface="Times New Roman" panose="02020603050405020304" pitchFamily="18" charset="0"/>
              </a:rPr>
              <a:t>将光标定位在需插入目录处</a:t>
            </a:r>
            <a:r>
              <a:rPr lang="zh-CN" altLang="en-US" b="0" kern="0" dirty="0">
                <a:solidFill>
                  <a:schemeClr val="tx1"/>
                </a:solidFill>
                <a:latin typeface="宋体" panose="02010600030101010101" pitchFamily="2" charset="-122"/>
                <a:sym typeface="Times New Roman" panose="02020603050405020304" pitchFamily="18" charset="0"/>
              </a:rPr>
              <a:t>，</a:t>
            </a:r>
            <a:r>
              <a:rPr lang="zh-CN" altLang="zh-CN" b="0" kern="0" dirty="0">
                <a:solidFill>
                  <a:schemeClr val="tx1"/>
                </a:solidFill>
                <a:latin typeface="宋体" panose="02010600030101010101" pitchFamily="2" charset="-122"/>
                <a:sym typeface="Times New Roman" panose="02020603050405020304" pitchFamily="18" charset="0"/>
              </a:rPr>
              <a:t>在“引用”</a:t>
            </a:r>
            <a:r>
              <a:rPr lang="en-US" altLang="zh-CN" b="0" kern="0" dirty="0">
                <a:solidFill>
                  <a:schemeClr val="tx1"/>
                </a:solidFill>
                <a:latin typeface="宋体" panose="02010600030101010101" pitchFamily="2" charset="-122"/>
                <a:sym typeface="Times New Roman" panose="02020603050405020304" pitchFamily="18" charset="0"/>
              </a:rPr>
              <a:t>/</a:t>
            </a:r>
            <a:r>
              <a:rPr lang="zh-CN" altLang="zh-CN" b="0" kern="0" dirty="0">
                <a:solidFill>
                  <a:schemeClr val="tx1"/>
                </a:solidFill>
                <a:latin typeface="宋体" panose="02010600030101010101" pitchFamily="2" charset="-122"/>
                <a:sym typeface="Times New Roman" panose="02020603050405020304" pitchFamily="18" charset="0"/>
              </a:rPr>
              <a:t>“目录” 中单击“目录”命令</a:t>
            </a:r>
            <a:r>
              <a:rPr lang="zh-CN" altLang="en-US" b="0" kern="0" dirty="0">
                <a:solidFill>
                  <a:schemeClr val="tx1"/>
                </a:solidFill>
                <a:latin typeface="宋体" panose="02010600030101010101" pitchFamily="2" charset="-122"/>
                <a:sym typeface="Times New Roman" panose="02020603050405020304" pitchFamily="18" charset="0"/>
              </a:rPr>
              <a:t>；</a:t>
            </a:r>
            <a:endParaRPr lang="zh-CN" altLang="zh-CN" b="0"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startAt="2"/>
              <a:defRPr/>
            </a:pPr>
            <a:r>
              <a:rPr lang="zh-CN" altLang="zh-CN" b="0" kern="0" dirty="0">
                <a:solidFill>
                  <a:schemeClr val="tx1"/>
                </a:solidFill>
                <a:latin typeface="宋体" panose="02010600030101010101" pitchFamily="2" charset="-122"/>
                <a:sym typeface="Times New Roman" panose="02020603050405020304" pitchFamily="18" charset="0"/>
              </a:rPr>
              <a:t>单击“插入目录”命令，</a:t>
            </a:r>
            <a:r>
              <a:rPr lang="zh-CN" altLang="en-US" b="0" kern="0" dirty="0">
                <a:solidFill>
                  <a:schemeClr val="tx1"/>
                </a:solidFill>
                <a:latin typeface="宋体" panose="02010600030101010101" pitchFamily="2" charset="-122"/>
                <a:sym typeface="Times New Roman" panose="02020603050405020304" pitchFamily="18" charset="0"/>
              </a:rPr>
              <a:t>在</a:t>
            </a:r>
            <a:r>
              <a:rPr lang="zh-CN" altLang="zh-CN" b="0" kern="0" dirty="0">
                <a:solidFill>
                  <a:schemeClr val="tx1"/>
                </a:solidFill>
                <a:latin typeface="宋体" panose="02010600030101010101" pitchFamily="2" charset="-122"/>
                <a:sym typeface="Times New Roman" panose="02020603050405020304" pitchFamily="18" charset="0"/>
              </a:rPr>
              <a:t>“目录”对话框</a:t>
            </a:r>
            <a:r>
              <a:rPr lang="zh-CN" altLang="en-US" b="0" kern="0" dirty="0">
                <a:solidFill>
                  <a:schemeClr val="tx1"/>
                </a:solidFill>
                <a:latin typeface="宋体" panose="02010600030101010101" pitchFamily="2" charset="-122"/>
                <a:sym typeface="Times New Roman" panose="02020603050405020304" pitchFamily="18" charset="0"/>
              </a:rPr>
              <a:t>的</a:t>
            </a:r>
            <a:r>
              <a:rPr lang="zh-CN" altLang="zh-CN" b="0" kern="0" dirty="0">
                <a:solidFill>
                  <a:schemeClr val="tx1"/>
                </a:solidFill>
                <a:latin typeface="宋体" panose="02010600030101010101" pitchFamily="2" charset="-122"/>
                <a:sym typeface="Times New Roman" panose="02020603050405020304" pitchFamily="18" charset="0"/>
              </a:rPr>
              <a:t>“格式”框中选择需要使用的目录模板</a:t>
            </a:r>
            <a:r>
              <a:rPr lang="zh-CN" altLang="en-US" b="0" kern="0" dirty="0">
                <a:solidFill>
                  <a:schemeClr val="tx1"/>
                </a:solidFill>
                <a:latin typeface="宋体" panose="02010600030101010101" pitchFamily="2" charset="-122"/>
                <a:sym typeface="Times New Roman" panose="02020603050405020304" pitchFamily="18" charset="0"/>
              </a:rPr>
              <a:t>；</a:t>
            </a:r>
            <a:endParaRPr lang="zh-CN" altLang="zh-CN" b="0" kern="0" dirty="0">
              <a:solidFill>
                <a:schemeClr val="tx1"/>
              </a:solidFill>
              <a:latin typeface="宋体" panose="02010600030101010101" pitchFamily="2" charset="-122"/>
              <a:sym typeface="Times New Roman" panose="02020603050405020304" pitchFamily="18" charset="0"/>
            </a:endParaRPr>
          </a:p>
          <a:p>
            <a:pPr marL="457200" indent="-457200">
              <a:buClr>
                <a:srgbClr val="FF6600"/>
              </a:buClr>
              <a:buFont typeface="+mj-ea"/>
              <a:buAutoNum type="circleNumDbPlain" startAt="3"/>
              <a:defRPr/>
            </a:pPr>
            <a:r>
              <a:rPr lang="zh-CN" altLang="zh-CN" b="0" kern="0" dirty="0">
                <a:solidFill>
                  <a:schemeClr val="tx1"/>
                </a:solidFill>
                <a:latin typeface="宋体" panose="02010600030101010101" pitchFamily="2" charset="-122"/>
                <a:sym typeface="Times New Roman" panose="02020603050405020304" pitchFamily="18" charset="0"/>
              </a:rPr>
              <a:t>单击“确定”按钮创建目录。</a:t>
            </a:r>
            <a:endParaRPr lang="zh-CN" altLang="en-US" b="0" kern="0" dirty="0">
              <a:solidFill>
                <a:schemeClr val="tx1"/>
              </a:solidFill>
              <a:latin typeface="宋体" panose="02010600030101010101" pitchFamily="2" charset="-122"/>
              <a:sym typeface="Times New Roman" panose="02020603050405020304" pitchFamily="18" charset="0"/>
            </a:endParaRPr>
          </a:p>
        </p:txBody>
      </p:sp>
      <p:pic>
        <p:nvPicPr>
          <p:cNvPr id="56326" name="图片 7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32475" y="4041775"/>
            <a:ext cx="306546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918D4742-A7A0-47EF-92D8-9AF0E56FA02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4294967295"/>
          </p:nvPr>
        </p:nvSpPr>
        <p:spPr>
          <a:xfrm>
            <a:off x="142875" y="765175"/>
            <a:ext cx="8856663" cy="6019800"/>
          </a:xfrm>
        </p:spPr>
        <p:txBody>
          <a:bodyPr/>
          <a:lstStyle/>
          <a:p>
            <a:pPr marL="0" indent="0" eaLnBrk="1" hangingPunct="1">
              <a:buFontTx/>
              <a:buNone/>
            </a:pPr>
            <a:r>
              <a:rPr lang="en-US" altLang="zh-CN" sz="2400" b="1" smtClean="0">
                <a:solidFill>
                  <a:srgbClr val="008000"/>
                </a:solidFill>
                <a:latin typeface="宋体" panose="02010600030101010101" pitchFamily="2" charset="-122"/>
                <a:ea typeface="宋体" panose="02010600030101010101" pitchFamily="2" charset="-122"/>
              </a:rPr>
              <a:t>1. </a:t>
            </a:r>
            <a:r>
              <a:rPr lang="zh-CN" altLang="en-US" sz="2400" b="1" smtClean="0">
                <a:solidFill>
                  <a:srgbClr val="008000"/>
                </a:solidFill>
                <a:latin typeface="宋体" panose="02010600030101010101" pitchFamily="2" charset="-122"/>
                <a:ea typeface="宋体" panose="02010600030101010101" pitchFamily="2" charset="-122"/>
              </a:rPr>
              <a:t>设已经打开了一个文档，编辑后进行</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solidFill>
                  <a:srgbClr val="008000"/>
                </a:solidFill>
                <a:latin typeface="宋体" panose="02010600030101010101" pitchFamily="2" charset="-122"/>
                <a:ea typeface="宋体" panose="02010600030101010101" pitchFamily="2" charset="-122"/>
              </a:rPr>
              <a:t>“保存”操作，该文档</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 </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a:t>
            </a:r>
            <a:r>
              <a:rPr lang="zh-CN" altLang="en-US" sz="2400" b="1" smtClean="0">
                <a:latin typeface="宋体" panose="02010600030101010101" pitchFamily="2" charset="-122"/>
                <a:ea typeface="宋体" panose="02010600030101010101" pitchFamily="2" charset="-122"/>
              </a:rPr>
              <a:t>被保存在原文件夹下</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a:t>
            </a:r>
            <a:r>
              <a:rPr lang="zh-CN" altLang="en-US" sz="2400" b="1" smtClean="0">
                <a:latin typeface="宋体" panose="02010600030101010101" pitchFamily="2" charset="-122"/>
                <a:ea typeface="宋体" panose="02010600030101010101" pitchFamily="2" charset="-122"/>
              </a:rPr>
              <a:t>可以保存在已有的其他文件夹下</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a:t>
            </a:r>
            <a:r>
              <a:rPr lang="zh-CN" altLang="en-US" sz="2400" b="1" smtClean="0">
                <a:latin typeface="宋体" panose="02010600030101010101" pitchFamily="2" charset="-122"/>
                <a:ea typeface="宋体" panose="02010600030101010101" pitchFamily="2" charset="-122"/>
              </a:rPr>
              <a:t>可以保存在新建文件夹下       </a:t>
            </a:r>
            <a:r>
              <a:rPr lang="en-US" altLang="zh-CN" sz="2400" b="1" smtClean="0">
                <a:latin typeface="宋体" panose="02010600030101010101" pitchFamily="2" charset="-122"/>
                <a:ea typeface="宋体" panose="02010600030101010101" pitchFamily="2" charset="-122"/>
              </a:rPr>
              <a:t>D.</a:t>
            </a:r>
            <a:r>
              <a:rPr lang="zh-CN" altLang="en-US" sz="2400" b="1" smtClean="0">
                <a:latin typeface="宋体" panose="02010600030101010101" pitchFamily="2" charset="-122"/>
                <a:ea typeface="宋体" panose="02010600030101010101" pitchFamily="2" charset="-122"/>
              </a:rPr>
              <a:t>保存后文档被关闭</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en-US" altLang="zh-CN" sz="2400" b="1" smtClean="0">
                <a:solidFill>
                  <a:srgbClr val="008000"/>
                </a:solidFill>
                <a:latin typeface="宋体" panose="02010600030101010101" pitchFamily="2" charset="-122"/>
                <a:ea typeface="宋体" panose="02010600030101010101" pitchFamily="2" charset="-122"/>
              </a:rPr>
              <a:t>2. </a:t>
            </a:r>
            <a:r>
              <a:rPr lang="zh-CN" altLang="en-US" sz="2400" b="1" smtClean="0">
                <a:solidFill>
                  <a:srgbClr val="008000"/>
                </a:solidFill>
                <a:latin typeface="宋体" panose="02010600030101010101" pitchFamily="2" charset="-122"/>
                <a:ea typeface="宋体" panose="02010600030101010101" pitchFamily="2" charset="-122"/>
              </a:rPr>
              <a:t>关闭</a:t>
            </a:r>
            <a:r>
              <a:rPr lang="en-US" altLang="zh-CN" sz="2400" b="1" smtClean="0">
                <a:solidFill>
                  <a:srgbClr val="008000"/>
                </a:solidFill>
                <a:latin typeface="宋体" panose="02010600030101010101" pitchFamily="2" charset="-122"/>
                <a:ea typeface="宋体" panose="02010600030101010101" pitchFamily="2" charset="-122"/>
              </a:rPr>
              <a:t>Word</a:t>
            </a:r>
            <a:r>
              <a:rPr lang="zh-CN" altLang="en-US" sz="2400" b="1" smtClean="0">
                <a:solidFill>
                  <a:srgbClr val="008000"/>
                </a:solidFill>
                <a:latin typeface="宋体" panose="02010600030101010101" pitchFamily="2" charset="-122"/>
                <a:ea typeface="宋体" panose="02010600030101010101" pitchFamily="2" charset="-122"/>
              </a:rPr>
              <a:t>窗口后，被编辑的文档将</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从磁盘中消除            </a:t>
            </a:r>
            <a:r>
              <a:rPr lang="en-US" altLang="zh-CN" sz="2400" b="1" smtClean="0">
                <a:latin typeface="宋体" panose="02010600030101010101" pitchFamily="2" charset="-122"/>
                <a:ea typeface="宋体" panose="02010600030101010101" pitchFamily="2" charset="-122"/>
              </a:rPr>
              <a:t>B. </a:t>
            </a:r>
            <a:r>
              <a:rPr lang="zh-CN" altLang="en-US" sz="2400" b="1" smtClean="0">
                <a:latin typeface="宋体" panose="02010600030101010101" pitchFamily="2" charset="-122"/>
                <a:ea typeface="宋体" panose="02010600030101010101" pitchFamily="2" charset="-122"/>
              </a:rPr>
              <a:t>从内存中消除</a:t>
            </a:r>
            <a:endParaRPr lang="zh-CN" altLang="en-US" sz="2400" b="1" smtClean="0">
              <a:latin typeface="宋体" panose="02010600030101010101" pitchFamily="2" charset="-122"/>
              <a:ea typeface="宋体" panose="02010600030101010101" pitchFamily="2" charset="-122"/>
            </a:endParaRPr>
          </a:p>
          <a:p>
            <a:pPr marL="0" indent="0" eaLnBrk="1" hangingPunct="1">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 </a:t>
            </a:r>
            <a:r>
              <a:rPr lang="zh-CN" altLang="en-US" sz="2400" b="1" smtClean="0">
                <a:latin typeface="宋体" panose="02010600030101010101" pitchFamily="2" charset="-122"/>
                <a:ea typeface="宋体" panose="02010600030101010101" pitchFamily="2" charset="-122"/>
              </a:rPr>
              <a:t>从内存或磁盘中消除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不会从内存和磁盘中消除</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en-US" altLang="zh-CN" sz="2400" b="1" smtClean="0">
                <a:solidFill>
                  <a:srgbClr val="008000"/>
                </a:solidFill>
                <a:latin typeface="宋体" panose="02010600030101010101" pitchFamily="2" charset="-122"/>
                <a:ea typeface="宋体" panose="02010600030101010101" pitchFamily="2" charset="-122"/>
              </a:rPr>
              <a:t>3. </a:t>
            </a:r>
            <a:r>
              <a:rPr lang="zh-CN" altLang="en-US" sz="2400" b="1" smtClean="0">
                <a:solidFill>
                  <a:srgbClr val="008000"/>
                </a:solidFill>
                <a:latin typeface="宋体" panose="02010600030101010101" pitchFamily="2" charset="-122"/>
                <a:ea typeface="宋体" panose="02010600030101010101" pitchFamily="2" charset="-122"/>
              </a:rPr>
              <a:t>在“编辑”菜单中的“剪切”和“复制”命令项呈灰色而不能被选择时，表示的是        。</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选定的文档内容太长，剪贴板放不下</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 </a:t>
            </a:r>
            <a:r>
              <a:rPr lang="zh-CN" altLang="en-US" sz="2400" b="1" smtClean="0">
                <a:latin typeface="宋体" panose="02010600030101010101" pitchFamily="2" charset="-122"/>
                <a:ea typeface="宋体" panose="02010600030101010101" pitchFamily="2" charset="-122"/>
              </a:rPr>
              <a:t>剪贴板里已经有了信息       </a:t>
            </a:r>
            <a:r>
              <a:rPr lang="en-US" altLang="zh-CN" sz="2400" b="1" smtClean="0">
                <a:latin typeface="宋体" panose="02010600030101010101" pitchFamily="2" charset="-122"/>
                <a:ea typeface="宋体" panose="02010600030101010101" pitchFamily="2" charset="-122"/>
              </a:rPr>
              <a:t>C. </a:t>
            </a:r>
            <a:r>
              <a:rPr lang="zh-CN" altLang="en-US" sz="2400" b="1" smtClean="0">
                <a:latin typeface="宋体" panose="02010600030101010101" pitchFamily="2" charset="-122"/>
                <a:ea typeface="宋体" panose="02010600030101010101" pitchFamily="2" charset="-122"/>
              </a:rPr>
              <a:t>刚执行“复制”命令</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5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在文档中没有选定任何信息</a:t>
            </a:r>
            <a:endParaRPr lang="zh-CN" altLang="en-US" sz="2400" b="1" smtClean="0">
              <a:latin typeface="宋体" panose="02010600030101010101" pitchFamily="2" charset="-122"/>
              <a:ea typeface="宋体" panose="02010600030101010101" pitchFamily="2" charset="-122"/>
            </a:endParaRPr>
          </a:p>
        </p:txBody>
      </p:sp>
      <p:sp>
        <p:nvSpPr>
          <p:cNvPr id="296967" name="Text Box 7"/>
          <p:cNvSpPr txBox="1">
            <a:spLocks noChangeArrowheads="1"/>
          </p:cNvSpPr>
          <p:nvPr/>
        </p:nvSpPr>
        <p:spPr bwMode="auto">
          <a:xfrm rot="10730387" flipV="1">
            <a:off x="3851275" y="1268413"/>
            <a:ext cx="431800"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A</a:t>
            </a:r>
            <a:endParaRPr kumimoji="1" lang="en-US" altLang="zh-CN" sz="2000">
              <a:solidFill>
                <a:schemeClr val="tx1"/>
              </a:solidFill>
            </a:endParaRPr>
          </a:p>
        </p:txBody>
      </p:sp>
      <p:sp>
        <p:nvSpPr>
          <p:cNvPr id="296968" name="Text Box 8"/>
          <p:cNvSpPr txBox="1">
            <a:spLocks noChangeArrowheads="1"/>
          </p:cNvSpPr>
          <p:nvPr/>
        </p:nvSpPr>
        <p:spPr bwMode="auto">
          <a:xfrm rot="10730387" flipV="1">
            <a:off x="5727700" y="2960688"/>
            <a:ext cx="431800"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B</a:t>
            </a:r>
            <a:endParaRPr kumimoji="1" lang="en-US" altLang="zh-CN" sz="2000">
              <a:solidFill>
                <a:schemeClr val="tx1"/>
              </a:solidFill>
            </a:endParaRPr>
          </a:p>
        </p:txBody>
      </p:sp>
      <p:sp>
        <p:nvSpPr>
          <p:cNvPr id="296969" name="Text Box 9"/>
          <p:cNvSpPr txBox="1">
            <a:spLocks noChangeArrowheads="1"/>
          </p:cNvSpPr>
          <p:nvPr/>
        </p:nvSpPr>
        <p:spPr bwMode="auto">
          <a:xfrm>
            <a:off x="3527425" y="4760913"/>
            <a:ext cx="433388" cy="434975"/>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D</a:t>
            </a:r>
            <a:endParaRPr kumimoji="1" lang="en-US" altLang="zh-CN" sz="2000">
              <a:solidFill>
                <a:schemeClr val="tx1"/>
              </a:solidFill>
            </a:endParaRPr>
          </a:p>
        </p:txBody>
      </p:sp>
      <p:sp>
        <p:nvSpPr>
          <p:cNvPr id="5735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57351" name="Group 4"/>
          <p:cNvGrpSpPr/>
          <p:nvPr/>
        </p:nvGrpSpPr>
        <p:grpSpPr bwMode="auto">
          <a:xfrm>
            <a:off x="7272338" y="260350"/>
            <a:ext cx="1619250" cy="2492375"/>
            <a:chOff x="4150" y="1979"/>
            <a:chExt cx="1079" cy="1776"/>
          </a:xfrm>
        </p:grpSpPr>
        <p:sp>
          <p:nvSpPr>
            <p:cNvPr id="57352"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6600"/>
                  </a:solidFill>
                </a:rPr>
                <a:t>想一想</a:t>
              </a:r>
              <a:endParaRPr kumimoji="1" lang="zh-CN" altLang="en-US" sz="1400">
                <a:solidFill>
                  <a:srgbClr val="006600"/>
                </a:solidFill>
              </a:endParaRPr>
            </a:p>
          </p:txBody>
        </p:sp>
        <p:graphicFrame>
          <p:nvGraphicFramePr>
            <p:cNvPr id="57353" name="Object 6"/>
            <p:cNvGraphicFramePr>
              <a:graphicFrameLocks noChangeAspect="1"/>
            </p:cNvGraphicFramePr>
            <p:nvPr/>
          </p:nvGraphicFramePr>
          <p:xfrm>
            <a:off x="4150" y="2252"/>
            <a:ext cx="1079" cy="1503"/>
          </p:xfrm>
          <a:graphic>
            <a:graphicData uri="http://schemas.openxmlformats.org/presentationml/2006/ole">
              <mc:AlternateContent xmlns:mc="http://schemas.openxmlformats.org/markup-compatibility/2006">
                <mc:Choice xmlns:v="urn:schemas-microsoft-com:vml" Requires="v">
                  <p:oleObj spid="_x0000_s57425"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5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日期占位符 1"/>
          <p:cNvSpPr>
            <a:spLocks noGrp="1"/>
          </p:cNvSpPr>
          <p:nvPr>
            <p:ph type="dt" sz="half" idx="10"/>
          </p:nvPr>
        </p:nvSpPr>
        <p:spPr/>
        <p:txBody>
          <a:bodyPr/>
          <a:lstStyle/>
          <a:p>
            <a:pPr>
              <a:defRPr/>
            </a:pPr>
            <a:fld id="{C5D429F4-ED5D-49D8-8A06-5CC60653AFA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7" grpId="0" animBg="1"/>
      <p:bldP spid="296968" grpId="0" animBg="1"/>
      <p:bldP spid="2969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4294967295"/>
          </p:nvPr>
        </p:nvSpPr>
        <p:spPr>
          <a:xfrm>
            <a:off x="71438" y="911225"/>
            <a:ext cx="8640762" cy="5578475"/>
          </a:xfrm>
        </p:spPr>
        <p:txBody>
          <a:bodyPr/>
          <a:lstStyle/>
          <a:p>
            <a:pPr marL="0" indent="0" eaLnBrk="1" hangingPunct="1">
              <a:lnSpc>
                <a:spcPct val="120000"/>
              </a:lnSpc>
              <a:spcBef>
                <a:spcPct val="0"/>
              </a:spcBef>
              <a:buFontTx/>
              <a:buNone/>
            </a:pPr>
            <a:r>
              <a:rPr lang="en-US" altLang="zh-CN" b="1" smtClean="0">
                <a:solidFill>
                  <a:srgbClr val="008000"/>
                </a:solidFill>
                <a:latin typeface="宋体" panose="02010600030101010101" pitchFamily="2" charset="-122"/>
                <a:ea typeface="宋体" panose="02010600030101010101" pitchFamily="2" charset="-122"/>
              </a:rPr>
              <a:t>4. </a:t>
            </a:r>
            <a:r>
              <a:rPr lang="zh-CN" altLang="en-US" b="1" smtClean="0">
                <a:solidFill>
                  <a:srgbClr val="008000"/>
                </a:solidFill>
                <a:latin typeface="宋体" panose="02010600030101010101" pitchFamily="2" charset="-122"/>
                <a:ea typeface="宋体" panose="02010600030101010101" pitchFamily="2" charset="-122"/>
              </a:rPr>
              <a:t>下列叙述中，正确的是</a:t>
            </a:r>
            <a:r>
              <a:rPr lang="en-US" altLang="zh-CN" b="1" smtClean="0">
                <a:solidFill>
                  <a:srgbClr val="008000"/>
                </a:solidFill>
                <a:latin typeface="宋体" panose="02010600030101010101" pitchFamily="2" charset="-122"/>
                <a:ea typeface="宋体" panose="02010600030101010101" pitchFamily="2" charset="-122"/>
              </a:rPr>
              <a:t>________</a:t>
            </a:r>
            <a:r>
              <a:rPr lang="zh-CN" altLang="en-US" b="1" smtClean="0">
                <a:solidFill>
                  <a:srgbClr val="008000"/>
                </a:solidFill>
                <a:latin typeface="宋体" panose="02010600030101010101" pitchFamily="2" charset="-122"/>
                <a:ea typeface="宋体" panose="02010600030101010101" pitchFamily="2" charset="-122"/>
              </a:rPr>
              <a:t>。</a:t>
            </a:r>
            <a:endParaRPr lang="zh-CN" altLang="en-US" b="1" smtClean="0">
              <a:solidFill>
                <a:srgbClr val="008000"/>
              </a:solidFill>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latin typeface="宋体" panose="02010600030101010101" pitchFamily="2" charset="-122"/>
                <a:ea typeface="宋体" panose="02010600030101010101" pitchFamily="2" charset="-122"/>
              </a:rPr>
              <a:t>在</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中一定要有“常用”和“格式”工</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具栏，才能对文档进行编辑排版；</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a:t>
            </a:r>
            <a:r>
              <a:rPr lang="zh-CN" altLang="en-US" sz="2400" b="1" smtClean="0">
                <a:latin typeface="宋体" panose="02010600030101010101" pitchFamily="2" charset="-122"/>
                <a:ea typeface="宋体" panose="02010600030101010101" pitchFamily="2" charset="-122"/>
              </a:rPr>
              <a:t>．如果连续进行了两次“插入”操作，当单击一次“常用”工具栏上的“撤销”按钮后，则可将两次插入的内容全部取消；</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C</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不限制“撤销”操作的次数；</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D</a:t>
            </a:r>
            <a:r>
              <a:rPr lang="zh-CN" altLang="en-US" sz="2400" b="1" smtClean="0">
                <a:latin typeface="宋体" panose="02010600030101010101" pitchFamily="2" charset="-122"/>
                <a:ea typeface="宋体" panose="02010600030101010101" pitchFamily="2" charset="-122"/>
              </a:rPr>
              <a:t>．</a:t>
            </a:r>
            <a:r>
              <a:rPr lang="en-US" altLang="zh-CN" sz="2400" b="1" smtClean="0">
                <a:latin typeface="宋体" panose="02010600030101010101" pitchFamily="2" charset="-122"/>
                <a:ea typeface="宋体" panose="02010600030101010101" pitchFamily="2" charset="-122"/>
              </a:rPr>
              <a:t>Word</a:t>
            </a:r>
            <a:r>
              <a:rPr lang="zh-CN" altLang="en-US" sz="2400" b="1" smtClean="0">
                <a:latin typeface="宋体" panose="02010600030101010101" pitchFamily="2" charset="-122"/>
                <a:ea typeface="宋体" panose="02010600030101010101" pitchFamily="2" charset="-122"/>
              </a:rPr>
              <a:t>中的“恢复”操作仅用于“撤销”过的操作；</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E</a:t>
            </a:r>
            <a:r>
              <a:rPr lang="zh-CN" altLang="en-US" sz="2400" b="1" smtClean="0">
                <a:latin typeface="宋体" panose="02010600030101010101" pitchFamily="2" charset="-122"/>
                <a:ea typeface="宋体" panose="02010600030101010101" pitchFamily="2" charset="-122"/>
              </a:rPr>
              <a:t>．模板是由系统提供的，用户自己不能创建；</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50000"/>
              </a:lnSpc>
              <a:spcBef>
                <a:spcPct val="0"/>
              </a:spcBef>
              <a:buFontTx/>
              <a:buNone/>
            </a:pPr>
            <a:r>
              <a:rPr lang="en-US" altLang="zh-CN" sz="2400" b="1" smtClean="0">
                <a:latin typeface="宋体" panose="02010600030101010101" pitchFamily="2" charset="-122"/>
                <a:ea typeface="宋体" panose="02010600030101010101" pitchFamily="2" charset="-122"/>
              </a:rPr>
              <a:t>    F</a:t>
            </a:r>
            <a:r>
              <a:rPr lang="zh-CN" altLang="en-US" sz="2400" b="1" smtClean="0">
                <a:latin typeface="宋体" panose="02010600030101010101" pitchFamily="2" charset="-122"/>
                <a:ea typeface="宋体" panose="02010600030101010101" pitchFamily="2" charset="-122"/>
              </a:rPr>
              <a:t>．格式刷不仅能复制字符格式，也能复制段落格式；</a:t>
            </a:r>
            <a:endParaRPr lang="zh-CN" altLang="en-US" sz="2400" b="1" smtClean="0">
              <a:latin typeface="宋体" panose="02010600030101010101" pitchFamily="2" charset="-122"/>
              <a:ea typeface="宋体" panose="02010600030101010101" pitchFamily="2" charset="-122"/>
            </a:endParaRPr>
          </a:p>
          <a:p>
            <a:pPr marL="0" indent="0" eaLnBrk="1" hangingPunct="1">
              <a:lnSpc>
                <a:spcPct val="120000"/>
              </a:lnSpc>
              <a:spcBef>
                <a:spcPct val="0"/>
              </a:spcBef>
              <a:buFontTx/>
              <a:buNone/>
            </a:pPr>
            <a:endParaRPr lang="zh-CN" altLang="en-US" sz="2400" b="1" smtClean="0">
              <a:latin typeface="宋体" panose="02010600030101010101" pitchFamily="2" charset="-122"/>
              <a:ea typeface="宋体" panose="02010600030101010101" pitchFamily="2" charset="-122"/>
            </a:endParaRPr>
          </a:p>
        </p:txBody>
      </p:sp>
      <p:sp>
        <p:nvSpPr>
          <p:cNvPr id="297991" name="Text Box 7"/>
          <p:cNvSpPr txBox="1">
            <a:spLocks noChangeArrowheads="1"/>
          </p:cNvSpPr>
          <p:nvPr/>
        </p:nvSpPr>
        <p:spPr bwMode="auto">
          <a:xfrm>
            <a:off x="4608513" y="1016000"/>
            <a:ext cx="900112" cy="400050"/>
          </a:xfrm>
          <a:prstGeom prst="rect">
            <a:avLst/>
          </a:prstGeom>
          <a:solidFill>
            <a:srgbClr val="FFFF99"/>
          </a:solidFill>
          <a:ln w="38100">
            <a:solidFill>
              <a:srgbClr val="0099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000">
                <a:solidFill>
                  <a:schemeClr val="tx1"/>
                </a:solidFill>
              </a:rPr>
              <a:t>CDF</a:t>
            </a:r>
            <a:endParaRPr kumimoji="1" lang="en-US" altLang="zh-CN" sz="2000">
              <a:solidFill>
                <a:schemeClr val="tx1"/>
              </a:solidFill>
            </a:endParaRPr>
          </a:p>
        </p:txBody>
      </p:sp>
      <p:sp>
        <p:nvSpPr>
          <p:cNvPr id="5837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讨论题（多选）</a:t>
            </a:r>
            <a:endParaRPr lang="zh-CN" altLang="en-US" sz="3600">
              <a:solidFill>
                <a:srgbClr val="C00000"/>
              </a:solidFill>
              <a:latin typeface="华文楷体" panose="02010600040101010101" pitchFamily="2" charset="-122"/>
              <a:ea typeface="华文楷体" panose="02010600040101010101" pitchFamily="2" charset="-122"/>
            </a:endParaRPr>
          </a:p>
        </p:txBody>
      </p:sp>
      <p:grpSp>
        <p:nvGrpSpPr>
          <p:cNvPr id="58373" name="Group 4"/>
          <p:cNvGrpSpPr/>
          <p:nvPr/>
        </p:nvGrpSpPr>
        <p:grpSpPr bwMode="auto">
          <a:xfrm>
            <a:off x="7272338" y="260350"/>
            <a:ext cx="1619250" cy="2441575"/>
            <a:chOff x="4150" y="1979"/>
            <a:chExt cx="1079" cy="1740"/>
          </a:xfrm>
        </p:grpSpPr>
        <p:sp>
          <p:nvSpPr>
            <p:cNvPr id="58374" name="Oval 5"/>
            <p:cNvSpPr>
              <a:spLocks noChangeArrowheads="1"/>
            </p:cNvSpPr>
            <p:nvPr/>
          </p:nvSpPr>
          <p:spPr bwMode="auto">
            <a:xfrm>
              <a:off x="4231" y="1979"/>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6600"/>
                  </a:solidFill>
                </a:rPr>
                <a:t>想一想</a:t>
              </a:r>
              <a:endParaRPr kumimoji="1" lang="zh-CN" altLang="en-US" sz="1400">
                <a:solidFill>
                  <a:srgbClr val="006600"/>
                </a:solidFill>
              </a:endParaRPr>
            </a:p>
          </p:txBody>
        </p:sp>
        <p:graphicFrame>
          <p:nvGraphicFramePr>
            <p:cNvPr id="58375" name="Object 6"/>
            <p:cNvGraphicFramePr>
              <a:graphicFrameLocks noChangeAspect="1"/>
            </p:cNvGraphicFramePr>
            <p:nvPr/>
          </p:nvGraphicFramePr>
          <p:xfrm>
            <a:off x="4150" y="2216"/>
            <a:ext cx="1079" cy="1503"/>
          </p:xfrm>
          <a:graphic>
            <a:graphicData uri="http://schemas.openxmlformats.org/presentationml/2006/ole">
              <mc:AlternateContent xmlns:mc="http://schemas.openxmlformats.org/markup-compatibility/2006">
                <mc:Choice xmlns:v="urn:schemas-microsoft-com:vml" Requires="v">
                  <p:oleObj spid="_x0000_s58447" name="剪辑" r:id="rId1" imgW="3848100" imgH="5478780" progId="MS_ClipArt_Gallery.2">
                    <p:embed/>
                  </p:oleObj>
                </mc:Choice>
                <mc:Fallback>
                  <p:oleObj name="剪辑" r:id="rId1" imgW="3848100" imgH="5478780"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 y="2216"/>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日期占位符 1"/>
          <p:cNvSpPr>
            <a:spLocks noGrp="1"/>
          </p:cNvSpPr>
          <p:nvPr>
            <p:ph type="dt" sz="half" idx="10"/>
          </p:nvPr>
        </p:nvSpPr>
        <p:spPr/>
        <p:txBody>
          <a:bodyPr/>
          <a:lstStyle/>
          <a:p>
            <a:pPr>
              <a:defRPr/>
            </a:pPr>
            <a:fld id="{79B3BA2D-B60A-4652-98F4-D1FC7AFDC1E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107950" y="801688"/>
            <a:ext cx="8928100" cy="5903912"/>
          </a:xfrm>
        </p:spPr>
        <p:txBody>
          <a:bodyPr/>
          <a:lstStyle/>
          <a:p>
            <a:pPr marL="0" indent="0" algn="just">
              <a:lnSpc>
                <a:spcPct val="105000"/>
              </a:lnSpc>
              <a:spcBef>
                <a:spcPct val="0"/>
              </a:spcBef>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5. </a:t>
            </a:r>
            <a:r>
              <a:rPr lang="zh-CN" altLang="en-US" sz="2400" b="1" smtClean="0">
                <a:solidFill>
                  <a:srgbClr val="008000"/>
                </a:solidFill>
                <a:latin typeface="宋体" panose="02010600030101010101" pitchFamily="2" charset="-122"/>
                <a:ea typeface="宋体" panose="02010600030101010101" pitchFamily="2" charset="-122"/>
              </a:rPr>
              <a:t>当一篇文章的标题在一行中排不下，但相差不是很多，现需将它放在一行中，下列方法中</a:t>
            </a:r>
            <a:r>
              <a:rPr lang="en-US" altLang="zh-CN" sz="2400" b="1" smtClean="0">
                <a:solidFill>
                  <a:srgbClr val="008000"/>
                </a:solidFill>
                <a:latin typeface="宋体" panose="02010600030101010101" pitchFamily="2" charset="-122"/>
                <a:ea typeface="宋体" panose="02010600030101010101" pitchFamily="2" charset="-122"/>
              </a:rPr>
              <a:t>_______</a:t>
            </a:r>
            <a:r>
              <a:rPr lang="zh-CN" altLang="en-US" sz="2400" b="1" smtClean="0">
                <a:solidFill>
                  <a:srgbClr val="008000"/>
                </a:solidFill>
                <a:latin typeface="宋体" panose="02010600030101010101" pitchFamily="2" charset="-122"/>
                <a:ea typeface="宋体" panose="02010600030101010101" pitchFamily="2" charset="-122"/>
              </a:rPr>
              <a:t>可以实现</a:t>
            </a:r>
            <a:r>
              <a:rPr lang="en-US" altLang="zh-CN" sz="2400" b="1" smtClean="0">
                <a:solidFill>
                  <a:srgbClr val="008000"/>
                </a:solidFill>
                <a:latin typeface="宋体" panose="02010600030101010101" pitchFamily="2" charset="-122"/>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多选</a:t>
            </a:r>
            <a:r>
              <a:rPr lang="en-US" altLang="zh-CN" sz="2400" b="1" smtClean="0">
                <a:solidFill>
                  <a:srgbClr val="008000"/>
                </a:solidFill>
                <a:latin typeface="宋体" panose="02010600030101010101" pitchFamily="2" charset="-122"/>
                <a:ea typeface="宋体" panose="02010600030101010101" pitchFamily="2" charset="-122"/>
              </a:rPr>
              <a:t>)</a:t>
            </a:r>
            <a:r>
              <a:rPr lang="zh-CN" altLang="en-US" sz="2400" b="1" smtClean="0">
                <a:latin typeface="宋体" panose="02010600030101010101" pitchFamily="2" charset="-122"/>
                <a:ea typeface="宋体" panose="02010600030101010101" pitchFamily="2" charset="-122"/>
              </a:rPr>
              <a:t>。</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A. </a:t>
            </a:r>
            <a:r>
              <a:rPr lang="zh-CN" altLang="en-US" sz="2400" b="1" smtClean="0">
                <a:ea typeface="宋体" panose="02010600030101010101" pitchFamily="2" charset="-122"/>
              </a:rPr>
              <a:t>把字号改小</a:t>
            </a:r>
            <a:endParaRPr lang="zh-CN" altLang="en-US" sz="2400" b="1" smtClean="0">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B. </a:t>
            </a:r>
            <a:r>
              <a:rPr lang="zh-CN" altLang="en-US" sz="2400" b="1" smtClean="0">
                <a:ea typeface="宋体" panose="02010600030101010101" pitchFamily="2" charset="-122"/>
              </a:rPr>
              <a:t>把“字符间距”的缩放比例改小</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C. </a:t>
            </a:r>
            <a:r>
              <a:rPr lang="zh-CN" altLang="en-US" sz="2400" b="1" smtClean="0">
                <a:ea typeface="宋体" panose="02010600030101010101" pitchFamily="2" charset="-122"/>
              </a:rPr>
              <a:t>把“字符间距”设置为“紧缩”</a:t>
            </a:r>
            <a:r>
              <a:rPr lang="zh-CN" altLang="en-US" sz="2400" smtClean="0">
                <a:ea typeface="宋体" panose="02010600030101010101" pitchFamily="2" charset="-122"/>
              </a:rPr>
              <a:t> </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latin typeface="宋体" panose="02010600030101010101" pitchFamily="2" charset="-122"/>
                <a:ea typeface="宋体" panose="02010600030101010101" pitchFamily="2" charset="-122"/>
              </a:rPr>
              <a:t>    </a:t>
            </a:r>
            <a:r>
              <a:rPr lang="en-US" altLang="zh-CN" sz="2400" b="1" smtClean="0">
                <a:latin typeface="宋体" panose="02010600030101010101" pitchFamily="2" charset="-122"/>
                <a:ea typeface="宋体" panose="02010600030101010101" pitchFamily="2" charset="-122"/>
              </a:rPr>
              <a:t>D. </a:t>
            </a:r>
            <a:r>
              <a:rPr lang="zh-CN" altLang="en-US" sz="2400" b="1" smtClean="0">
                <a:latin typeface="宋体" panose="02010600030101010101" pitchFamily="2" charset="-122"/>
                <a:ea typeface="宋体" panose="02010600030101010101" pitchFamily="2" charset="-122"/>
              </a:rPr>
              <a:t>把左、右页边距改大</a:t>
            </a:r>
            <a:endParaRPr lang="zh-CN" altLang="en-US" sz="2400" b="1" smtClean="0">
              <a:latin typeface="宋体" panose="02010600030101010101" pitchFamily="2" charset="-122"/>
              <a:ea typeface="宋体" panose="02010600030101010101" pitchFamily="2" charset="-122"/>
            </a:endParaRPr>
          </a:p>
          <a:p>
            <a:pPr marL="0" indent="0" algn="just">
              <a:lnSpc>
                <a:spcPct val="105000"/>
              </a:lnSpc>
              <a:spcBef>
                <a:spcPts val="1800"/>
              </a:spcBef>
              <a:buClr>
                <a:schemeClr val="tx1"/>
              </a:buClr>
              <a:buFontTx/>
              <a:buNone/>
            </a:pPr>
            <a:r>
              <a:rPr lang="en-US" altLang="zh-CN" sz="2400" b="1" smtClean="0">
                <a:solidFill>
                  <a:srgbClr val="008000"/>
                </a:solidFill>
                <a:latin typeface="宋体" panose="02010600030101010101" pitchFamily="2" charset="-122"/>
                <a:ea typeface="宋体" panose="02010600030101010101" pitchFamily="2" charset="-122"/>
              </a:rPr>
              <a:t>6. </a:t>
            </a:r>
            <a:r>
              <a:rPr lang="zh-CN" altLang="en-US" sz="2400" b="1" smtClean="0">
                <a:solidFill>
                  <a:srgbClr val="008000"/>
                </a:solidFill>
                <a:latin typeface="宋体" panose="02010600030101010101" pitchFamily="2" charset="-122"/>
                <a:ea typeface="宋体" panose="02010600030101010101" pitchFamily="2" charset="-122"/>
              </a:rPr>
              <a:t>若编辑的文档是新建的文档，则不管是执行</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文件</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菜单的</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保存</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命令或</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另存为</a:t>
            </a:r>
            <a:r>
              <a:rPr lang="zh-CN" altLang="en-US" sz="2400" b="1" smtClean="0">
                <a:solidFill>
                  <a:srgbClr val="008000"/>
                </a:solidFill>
                <a:latin typeface="Arial" panose="020B0604020202020204" pitchFamily="34" charset="0"/>
                <a:ea typeface="宋体" panose="02010600030101010101" pitchFamily="2" charset="-122"/>
              </a:rPr>
              <a:t>”</a:t>
            </a:r>
            <a:r>
              <a:rPr lang="zh-CN" altLang="en-US" sz="2400" b="1" smtClean="0">
                <a:solidFill>
                  <a:srgbClr val="008000"/>
                </a:solidFill>
                <a:latin typeface="宋体" panose="02010600030101010101" pitchFamily="2" charset="-122"/>
                <a:ea typeface="宋体" panose="02010600030101010101" pitchFamily="2" charset="-122"/>
              </a:rPr>
              <a:t>命令，都将会弹出</a:t>
            </a:r>
            <a:r>
              <a:rPr lang="en-US" altLang="zh-CN" sz="2400" b="1" smtClean="0">
                <a:solidFill>
                  <a:srgbClr val="008000"/>
                </a:solidFill>
                <a:latin typeface="宋体" panose="02010600030101010101" pitchFamily="2" charset="-122"/>
                <a:ea typeface="宋体" panose="02010600030101010101" pitchFamily="2" charset="-122"/>
              </a:rPr>
              <a:t>___________</a:t>
            </a:r>
            <a:r>
              <a:rPr lang="zh-CN" altLang="en-US" sz="2400" b="1" smtClean="0">
                <a:solidFill>
                  <a:srgbClr val="008000"/>
                </a:solidFill>
                <a:latin typeface="宋体" panose="02010600030101010101" pitchFamily="2" charset="-122"/>
                <a:ea typeface="宋体" panose="02010600030101010101" pitchFamily="2" charset="-122"/>
              </a:rPr>
              <a:t>对话框。</a:t>
            </a:r>
            <a:endParaRPr lang="zh-CN" altLang="en-US" sz="2400" b="1" smtClean="0">
              <a:solidFill>
                <a:srgbClr val="008000"/>
              </a:solidFill>
              <a:latin typeface="宋体" panose="02010600030101010101" pitchFamily="2" charset="-122"/>
              <a:ea typeface="宋体" panose="02010600030101010101" pitchFamily="2" charset="-122"/>
            </a:endParaRPr>
          </a:p>
          <a:p>
            <a:pPr marL="0" indent="0" algn="just">
              <a:lnSpc>
                <a:spcPct val="105000"/>
              </a:lnSpc>
              <a:spcBef>
                <a:spcPct val="0"/>
              </a:spcBef>
              <a:buClr>
                <a:schemeClr val="tx1"/>
              </a:buClr>
              <a:buFontTx/>
              <a:buNone/>
            </a:pPr>
            <a:r>
              <a:rPr lang="zh-CN" altLang="en-US" sz="1200" b="1" smtClean="0">
                <a:solidFill>
                  <a:srgbClr val="008000"/>
                </a:solidFill>
                <a:latin typeface="宋体" panose="02010600030101010101" pitchFamily="2" charset="-122"/>
                <a:ea typeface="宋体" panose="02010600030101010101" pitchFamily="2" charset="-122"/>
              </a:rPr>
              <a:t>  </a:t>
            </a:r>
            <a:endParaRPr lang="zh-CN" altLang="en-US" sz="1200" b="1" smtClean="0">
              <a:solidFill>
                <a:srgbClr val="008000"/>
              </a:solidFill>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7. </a:t>
            </a:r>
            <a:r>
              <a:rPr lang="zh-CN" altLang="en-US" sz="2400" b="1" smtClean="0">
                <a:solidFill>
                  <a:srgbClr val="008000"/>
                </a:solidFill>
                <a:latin typeface="宋体" panose="02010600030101010101" pitchFamily="2" charset="-122"/>
                <a:ea typeface="宋体" panose="02010600030101010101" pitchFamily="2" charset="-122"/>
              </a:rPr>
              <a:t>如果文档中的内容在一页没满的情况下，需要强行换页，可以执行</a:t>
            </a:r>
            <a:r>
              <a:rPr lang="en-US" altLang="zh-CN" sz="2400" b="1" smtClean="0">
                <a:solidFill>
                  <a:srgbClr val="008000"/>
                </a:solidFill>
                <a:latin typeface="宋体" panose="02010600030101010101" pitchFamily="2" charset="-122"/>
                <a:ea typeface="宋体" panose="02010600030101010101" pitchFamily="2" charset="-122"/>
              </a:rPr>
              <a:t>_________</a:t>
            </a:r>
            <a:r>
              <a:rPr lang="zh-CN" altLang="en-US" sz="2400" b="1" smtClean="0">
                <a:solidFill>
                  <a:srgbClr val="008000"/>
                </a:solidFill>
                <a:latin typeface="宋体" panose="02010600030101010101" pitchFamily="2" charset="-122"/>
                <a:ea typeface="宋体" panose="02010600030101010101" pitchFamily="2" charset="-122"/>
              </a:rPr>
              <a:t>菜单中的</a:t>
            </a:r>
            <a:r>
              <a:rPr lang="en-US" altLang="zh-CN" sz="2400" b="1" smtClean="0">
                <a:solidFill>
                  <a:srgbClr val="008000"/>
                </a:solidFill>
                <a:latin typeface="宋体" panose="02010600030101010101" pitchFamily="2" charset="-122"/>
                <a:ea typeface="宋体" panose="02010600030101010101" pitchFamily="2" charset="-122"/>
              </a:rPr>
              <a:t>____________</a:t>
            </a:r>
            <a:r>
              <a:rPr lang="zh-CN" altLang="en-US" sz="2400" b="1" smtClean="0">
                <a:solidFill>
                  <a:srgbClr val="008000"/>
                </a:solidFill>
                <a:latin typeface="宋体" panose="02010600030101010101" pitchFamily="2" charset="-122"/>
                <a:ea typeface="宋体" panose="02010600030101010101" pitchFamily="2" charset="-122"/>
              </a:rPr>
              <a:t>命令。</a:t>
            </a:r>
            <a:endParaRPr lang="zh-CN" altLang="en-US" sz="2000" b="1" smtClean="0">
              <a:solidFill>
                <a:srgbClr val="008000"/>
              </a:solidFill>
              <a:latin typeface="宋体" panose="02010600030101010101" pitchFamily="2" charset="-122"/>
              <a:ea typeface="宋体" panose="02010600030101010101" pitchFamily="2" charset="-122"/>
            </a:endParaRPr>
          </a:p>
          <a:p>
            <a:pPr marL="0" indent="0" algn="just">
              <a:lnSpc>
                <a:spcPct val="105000"/>
              </a:lnSpc>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endParaRPr lang="zh-CN" altLang="en-US" sz="1200" b="1" smtClean="0">
              <a:solidFill>
                <a:srgbClr val="008000"/>
              </a:solidFill>
              <a:latin typeface="宋体" panose="02010600030101010101" pitchFamily="2" charset="-122"/>
              <a:ea typeface="宋体" panose="02010600030101010101" pitchFamily="2" charset="-122"/>
            </a:endParaRPr>
          </a:p>
          <a:p>
            <a:pPr marL="0" indent="0" algn="just">
              <a:lnSpc>
                <a:spcPct val="105000"/>
              </a:lnSpc>
              <a:spcBef>
                <a:spcPct val="0"/>
              </a:spcBef>
              <a:buClr>
                <a:schemeClr val="tx1"/>
              </a:buClr>
              <a:buFontTx/>
              <a:buNone/>
            </a:pPr>
            <a:r>
              <a:rPr lang="zh-CN" altLang="en-US" sz="2400" b="1" smtClean="0">
                <a:solidFill>
                  <a:srgbClr val="008000"/>
                </a:solidFill>
                <a:latin typeface="宋体" panose="02010600030101010101" pitchFamily="2" charset="-122"/>
                <a:ea typeface="宋体" panose="02010600030101010101" pitchFamily="2" charset="-122"/>
              </a:rPr>
              <a:t>  </a:t>
            </a:r>
            <a:r>
              <a:rPr lang="en-US" altLang="zh-CN" sz="2400" b="1" smtClean="0">
                <a:solidFill>
                  <a:srgbClr val="008000"/>
                </a:solidFill>
                <a:latin typeface="宋体" panose="02010600030101010101" pitchFamily="2" charset="-122"/>
                <a:ea typeface="宋体" panose="02010600030101010101" pitchFamily="2" charset="-122"/>
              </a:rPr>
              <a:t>8. </a:t>
            </a:r>
            <a:r>
              <a:rPr lang="zh-CN" altLang="en-US" sz="2400" b="1" smtClean="0">
                <a:solidFill>
                  <a:srgbClr val="008000"/>
                </a:solidFill>
                <a:latin typeface="宋体" panose="02010600030101010101" pitchFamily="2" charset="-122"/>
                <a:ea typeface="宋体" panose="02010600030101010101" pitchFamily="2" charset="-122"/>
              </a:rPr>
              <a:t>要在图形或图片上添加文字，可以通过</a:t>
            </a:r>
            <a:r>
              <a:rPr lang="en-US" altLang="zh-CN" sz="2400" b="1" smtClean="0">
                <a:solidFill>
                  <a:srgbClr val="008000"/>
                </a:solidFill>
                <a:latin typeface="宋体" panose="02010600030101010101" pitchFamily="2" charset="-122"/>
                <a:ea typeface="宋体" panose="02010600030101010101" pitchFamily="2" charset="-122"/>
              </a:rPr>
              <a:t>________</a:t>
            </a:r>
            <a:r>
              <a:rPr lang="zh-CN" altLang="en-US" sz="2400" b="1" smtClean="0">
                <a:solidFill>
                  <a:srgbClr val="008000"/>
                </a:solidFill>
                <a:latin typeface="宋体" panose="02010600030101010101" pitchFamily="2" charset="-122"/>
                <a:ea typeface="宋体" panose="02010600030101010101" pitchFamily="2" charset="-122"/>
              </a:rPr>
              <a:t>实现。</a:t>
            </a:r>
            <a:endParaRPr lang="zh-CN" altLang="en-US" sz="2400" b="1" smtClean="0">
              <a:solidFill>
                <a:srgbClr val="008000"/>
              </a:solidFill>
              <a:latin typeface="宋体" panose="02010600030101010101" pitchFamily="2" charset="-122"/>
              <a:ea typeface="宋体" panose="02010600030101010101" pitchFamily="2" charset="-122"/>
            </a:endParaRPr>
          </a:p>
        </p:txBody>
      </p:sp>
      <p:sp>
        <p:nvSpPr>
          <p:cNvPr id="51203" name="Text Box 3"/>
          <p:cNvSpPr txBox="1">
            <a:spLocks noChangeArrowheads="1"/>
          </p:cNvSpPr>
          <p:nvPr/>
        </p:nvSpPr>
        <p:spPr bwMode="auto">
          <a:xfrm>
            <a:off x="6156325" y="4033838"/>
            <a:ext cx="1439863"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另存为</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5" name="Text Box 5"/>
          <p:cNvSpPr txBox="1">
            <a:spLocks noChangeArrowheads="1"/>
          </p:cNvSpPr>
          <p:nvPr/>
        </p:nvSpPr>
        <p:spPr bwMode="auto">
          <a:xfrm>
            <a:off x="4429125" y="1196975"/>
            <a:ext cx="719138"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ABC</a:t>
            </a:r>
            <a:endParaRPr lang="en-US" altLang="zh-CN" sz="1800">
              <a:solidFill>
                <a:schemeClr val="tx1"/>
              </a:solidFill>
              <a:latin typeface="宋体" panose="02010600030101010101" pitchFamily="2" charset="-122"/>
            </a:endParaRPr>
          </a:p>
        </p:txBody>
      </p:sp>
      <p:sp>
        <p:nvSpPr>
          <p:cNvPr id="51206" name="Text Box 6"/>
          <p:cNvSpPr txBox="1">
            <a:spLocks noChangeArrowheads="1"/>
          </p:cNvSpPr>
          <p:nvPr/>
        </p:nvSpPr>
        <p:spPr bwMode="auto">
          <a:xfrm>
            <a:off x="3959225" y="5041900"/>
            <a:ext cx="14763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分隔符</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7" name="Text Box 7"/>
          <p:cNvSpPr txBox="1">
            <a:spLocks noChangeArrowheads="1"/>
          </p:cNvSpPr>
          <p:nvPr/>
        </p:nvSpPr>
        <p:spPr bwMode="auto">
          <a:xfrm>
            <a:off x="1296988" y="5041900"/>
            <a:ext cx="1187450"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en-US" altLang="zh-CN" sz="1800">
                <a:solidFill>
                  <a:schemeClr val="tx1"/>
                </a:solidFill>
                <a:latin typeface="宋体" panose="02010600030101010101" pitchFamily="2" charset="-122"/>
              </a:rPr>
              <a:t>“</a:t>
            </a:r>
            <a:r>
              <a:rPr lang="zh-CN" altLang="en-US" sz="1800">
                <a:solidFill>
                  <a:schemeClr val="tx1"/>
                </a:solidFill>
              </a:rPr>
              <a:t>插入</a:t>
            </a:r>
            <a:r>
              <a:rPr lang="zh-CN" altLang="en-US" sz="1800">
                <a:solidFill>
                  <a:schemeClr val="tx1"/>
                </a:solidFill>
                <a:latin typeface="宋体" panose="02010600030101010101" pitchFamily="2" charset="-122"/>
              </a:rPr>
              <a:t>”</a:t>
            </a:r>
            <a:endParaRPr lang="zh-CN" altLang="en-US" sz="1800">
              <a:solidFill>
                <a:schemeClr val="tx1"/>
              </a:solidFill>
            </a:endParaRPr>
          </a:p>
        </p:txBody>
      </p:sp>
      <p:sp>
        <p:nvSpPr>
          <p:cNvPr id="51208" name="Text Box 8"/>
          <p:cNvSpPr txBox="1">
            <a:spLocks noChangeArrowheads="1"/>
          </p:cNvSpPr>
          <p:nvPr/>
        </p:nvSpPr>
        <p:spPr bwMode="auto">
          <a:xfrm>
            <a:off x="6372225" y="5907088"/>
            <a:ext cx="1008063"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Bef>
                <a:spcPct val="50000"/>
              </a:spcBef>
            </a:pPr>
            <a:r>
              <a:rPr lang="zh-CN" altLang="en-US" sz="1800">
                <a:solidFill>
                  <a:schemeClr val="tx1"/>
                </a:solidFill>
              </a:rPr>
              <a:t>文本框</a:t>
            </a:r>
            <a:endParaRPr lang="zh-CN" altLang="en-US" sz="1800">
              <a:solidFill>
                <a:schemeClr val="tx1"/>
              </a:solidFill>
            </a:endParaRPr>
          </a:p>
        </p:txBody>
      </p:sp>
      <p:grpSp>
        <p:nvGrpSpPr>
          <p:cNvPr id="59400" name="Group 9"/>
          <p:cNvGrpSpPr/>
          <p:nvPr/>
        </p:nvGrpSpPr>
        <p:grpSpPr bwMode="auto">
          <a:xfrm>
            <a:off x="7308850" y="1268413"/>
            <a:ext cx="1620838" cy="2447925"/>
            <a:chOff x="0" y="0"/>
            <a:chExt cx="1079" cy="1776"/>
          </a:xfrm>
        </p:grpSpPr>
        <p:sp>
          <p:nvSpPr>
            <p:cNvPr id="59402"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a:solidFill>
                    <a:srgbClr val="006600"/>
                  </a:solidFill>
                </a:rPr>
                <a:t>想一想</a:t>
              </a:r>
              <a:endParaRPr lang="zh-CN" altLang="en-US" sz="1400">
                <a:solidFill>
                  <a:srgbClr val="006600"/>
                </a:solidFill>
              </a:endParaRPr>
            </a:p>
          </p:txBody>
        </p:sp>
        <p:graphicFrame>
          <p:nvGraphicFramePr>
            <p:cNvPr id="59403" name="Object 11"/>
            <p:cNvGraphicFramePr>
              <a:graphicFrameLocks noChangeAspect="1"/>
            </p:cNvGraphicFramePr>
            <p:nvPr/>
          </p:nvGraphicFramePr>
          <p:xfrm>
            <a:off x="0" y="273"/>
            <a:ext cx="1079" cy="1503"/>
          </p:xfrm>
          <a:graphic>
            <a:graphicData uri="http://schemas.openxmlformats.org/presentationml/2006/ole">
              <mc:AlternateContent xmlns:mc="http://schemas.openxmlformats.org/markup-compatibility/2006">
                <mc:Choice xmlns:v="urn:schemas-microsoft-com:vml" Requires="v">
                  <p:oleObj spid="_x0000_s59475" name="" r:id="rId1" imgW="3848100" imgH="5478780" progId="MS_ClipArt_Gallery.2">
                    <p:embed/>
                  </p:oleObj>
                </mc:Choice>
                <mc:Fallback>
                  <p:oleObj name="" r:id="rId1" imgW="3848100" imgH="5478780" progId="MS_ClipArt_Gallery.2">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0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a:solidFill>
                  <a:srgbClr val="C00000"/>
                </a:solidFill>
                <a:latin typeface="华文楷体" panose="02010600040101010101" pitchFamily="2" charset="-122"/>
                <a:ea typeface="华文楷体" panose="02010600040101010101" pitchFamily="2" charset="-122"/>
              </a:rPr>
              <a:t>Word</a:t>
            </a:r>
            <a:r>
              <a:rPr lang="zh-CN" altLang="en-US" sz="3600">
                <a:solidFill>
                  <a:srgbClr val="C00000"/>
                </a:solidFill>
                <a:latin typeface="华文楷体" panose="02010600040101010101" pitchFamily="2" charset="-122"/>
                <a:ea typeface="华文楷体" panose="02010600040101010101" pitchFamily="2" charset="-122"/>
              </a:rPr>
              <a:t>讨论题</a:t>
            </a:r>
            <a:endParaRPr lang="zh-CN" altLang="en-US" sz="3600">
              <a:solidFill>
                <a:srgbClr val="C00000"/>
              </a:solidFill>
              <a:latin typeface="华文楷体" panose="02010600040101010101" pitchFamily="2" charset="-122"/>
              <a:ea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BE611A3C-B45B-4FC0-82BF-97426626EF78}"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autoUpdateAnimBg="0"/>
      <p:bldP spid="51205" grpId="0" animBg="1" autoUpdateAnimBg="0"/>
      <p:bldP spid="51206" grpId="0" animBg="1" autoUpdateAnimBg="0"/>
      <p:bldP spid="51207" grpId="0" animBg="1" autoUpdateAnimBg="0"/>
      <p:bldP spid="5120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3713212"/>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E5C788EA-D9E3-4742-8ABE-A536560D7820}"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Excel</a:t>
            </a:r>
            <a:r>
              <a:rPr lang="zh-CN" altLang="en-US" sz="3600" dirty="0" smtClean="0">
                <a:solidFill>
                  <a:srgbClr val="C00000"/>
                </a:solidFill>
                <a:latin typeface="华文中宋" panose="02010600040101010101" pitchFamily="2" charset="-122"/>
                <a:ea typeface="华文中宋" panose="02010600040101010101" pitchFamily="2" charset="-122"/>
              </a:rPr>
              <a:t>应用</a:t>
            </a:r>
            <a:r>
              <a:rPr lang="zh-CN" altLang="zh-CN" sz="3600" dirty="0" smtClean="0">
                <a:solidFill>
                  <a:srgbClr val="C00000"/>
                </a:solidFill>
                <a:latin typeface="华文中宋" panose="02010600040101010101" pitchFamily="2" charset="-122"/>
                <a:ea typeface="华文中宋" panose="02010600040101010101" pitchFamily="2" charset="-122"/>
              </a:rPr>
              <a:t>体系</a:t>
            </a:r>
            <a:endParaRPr lang="zh-CN" altLang="en-US" sz="3600" dirty="0">
              <a:solidFill>
                <a:srgbClr val="C00000"/>
              </a:solidFill>
              <a:latin typeface="华文中宋" panose="02010600040101010101" pitchFamily="2" charset="-122"/>
              <a:ea typeface="华文中宋" panose="02010600040101010101" pitchFamily="2" charset="-122"/>
            </a:endParaRPr>
          </a:p>
        </p:txBody>
      </p:sp>
      <p:pic>
        <p:nvPicPr>
          <p:cNvPr id="6144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2355270"/>
            <a:ext cx="8857555" cy="45027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9512" y="908720"/>
            <a:ext cx="8857555" cy="1446550"/>
          </a:xfrm>
          <a:prstGeom prst="rect">
            <a:avLst/>
          </a:prstGeom>
        </p:spPr>
        <p:txBody>
          <a:bodyPr wrap="square">
            <a:spAutoFit/>
          </a:bodyPr>
          <a:lstStyle/>
          <a:p>
            <a:r>
              <a:rPr lang="en-US" altLang="zh-CN" dirty="0" smtClean="0">
                <a:solidFill>
                  <a:schemeClr val="tx1"/>
                </a:solidFill>
                <a:latin typeface="仿宋" panose="02010609060101010101" pitchFamily="49" charset="-122"/>
                <a:ea typeface="仿宋" panose="02010609060101010101" pitchFamily="49" charset="-122"/>
              </a:rPr>
              <a:t>     Microsoft </a:t>
            </a:r>
            <a:r>
              <a:rPr lang="en-US" altLang="zh-CN" dirty="0">
                <a:solidFill>
                  <a:schemeClr val="tx1"/>
                </a:solidFill>
                <a:latin typeface="仿宋" panose="02010609060101010101" pitchFamily="49" charset="-122"/>
                <a:ea typeface="仿宋" panose="02010609060101010101" pitchFamily="49" charset="-122"/>
              </a:rPr>
              <a:t>Office</a:t>
            </a:r>
            <a:r>
              <a:rPr lang="zh-CN" altLang="zh-CN" dirty="0">
                <a:solidFill>
                  <a:schemeClr val="tx1"/>
                </a:solidFill>
                <a:latin typeface="仿宋" panose="02010609060101010101" pitchFamily="49" charset="-122"/>
                <a:ea typeface="仿宋" panose="02010609060101010101" pitchFamily="49" charset="-122"/>
              </a:rPr>
              <a:t>的</a:t>
            </a:r>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是目前最为流行的电子表格处理软件，具有强大的数据运算与分析能力</a:t>
            </a:r>
            <a:r>
              <a:rPr lang="zh-CN" altLang="zh-CN" dirty="0" smtClean="0">
                <a:solidFill>
                  <a:schemeClr val="tx1"/>
                </a:solidFill>
                <a:latin typeface="仿宋" panose="02010609060101010101" pitchFamily="49" charset="-122"/>
                <a:ea typeface="仿宋" panose="02010609060101010101" pitchFamily="49" charset="-122"/>
              </a:rPr>
              <a:t>，可以</a:t>
            </a:r>
            <a:r>
              <a:rPr lang="zh-CN" altLang="zh-CN" dirty="0">
                <a:solidFill>
                  <a:schemeClr val="tx1"/>
                </a:solidFill>
                <a:latin typeface="仿宋" panose="02010609060101010101" pitchFamily="49" charset="-122"/>
                <a:ea typeface="仿宋" panose="02010609060101010101" pitchFamily="49" charset="-122"/>
              </a:rPr>
              <a:t>方便地记录、组织、计算和汇总</a:t>
            </a:r>
            <a:r>
              <a:rPr lang="zh-CN" altLang="zh-CN" dirty="0" smtClean="0">
                <a:solidFill>
                  <a:schemeClr val="tx1"/>
                </a:solidFill>
                <a:latin typeface="仿宋" panose="02010609060101010101" pitchFamily="49" charset="-122"/>
                <a:ea typeface="仿宋" panose="02010609060101010101" pitchFamily="49" charset="-122"/>
              </a:rPr>
              <a:t>数据，</a:t>
            </a:r>
            <a:r>
              <a:rPr lang="zh-CN" altLang="en-US" dirty="0">
                <a:solidFill>
                  <a:schemeClr val="tx1"/>
                </a:solidFill>
                <a:latin typeface="仿宋" panose="02010609060101010101" pitchFamily="49" charset="-122"/>
                <a:ea typeface="仿宋" panose="02010609060101010101" pitchFamily="49" charset="-122"/>
              </a:rPr>
              <a:t>并</a:t>
            </a:r>
            <a:r>
              <a:rPr lang="zh-CN" altLang="zh-CN" dirty="0" smtClean="0">
                <a:solidFill>
                  <a:schemeClr val="tx1"/>
                </a:solidFill>
                <a:latin typeface="仿宋" panose="02010609060101010101" pitchFamily="49" charset="-122"/>
                <a:ea typeface="仿宋" panose="02010609060101010101" pitchFamily="49" charset="-122"/>
              </a:rPr>
              <a:t>可轻松</a:t>
            </a:r>
            <a:r>
              <a:rPr lang="zh-CN" altLang="zh-CN" dirty="0">
                <a:solidFill>
                  <a:schemeClr val="tx1"/>
                </a:solidFill>
                <a:latin typeface="仿宋" panose="02010609060101010101" pitchFamily="49" charset="-122"/>
                <a:ea typeface="仿宋" panose="02010609060101010101" pitchFamily="49" charset="-122"/>
              </a:rPr>
              <a:t>创建</a:t>
            </a:r>
            <a:r>
              <a:rPr lang="zh-CN" altLang="zh-CN" dirty="0" smtClean="0">
                <a:solidFill>
                  <a:schemeClr val="tx1"/>
                </a:solidFill>
                <a:latin typeface="仿宋" panose="02010609060101010101" pitchFamily="49" charset="-122"/>
                <a:ea typeface="仿宋" panose="02010609060101010101" pitchFamily="49" charset="-122"/>
              </a:rPr>
              <a:t>图表使</a:t>
            </a:r>
            <a:r>
              <a:rPr lang="zh-CN" altLang="zh-CN" dirty="0">
                <a:solidFill>
                  <a:schemeClr val="tx1"/>
                </a:solidFill>
                <a:latin typeface="仿宋" panose="02010609060101010101" pitchFamily="49" charset="-122"/>
                <a:ea typeface="仿宋" panose="02010609060101010101" pitchFamily="49" charset="-122"/>
              </a:rPr>
              <a:t>数据可视化</a:t>
            </a:r>
            <a:r>
              <a:rPr lang="zh-CN" altLang="zh-CN" dirty="0" smtClean="0">
                <a:solidFill>
                  <a:schemeClr val="tx1"/>
                </a:solidFill>
                <a:latin typeface="仿宋" panose="02010609060101010101" pitchFamily="49" charset="-122"/>
                <a:ea typeface="仿宋" panose="02010609060101010101" pitchFamily="49" charset="-122"/>
              </a:rPr>
              <a:t>，</a:t>
            </a:r>
            <a:r>
              <a:rPr lang="zh-CN" altLang="en-US" dirty="0" smtClean="0">
                <a:solidFill>
                  <a:schemeClr val="tx1"/>
                </a:solidFill>
                <a:latin typeface="仿宋" panose="02010609060101010101" pitchFamily="49" charset="-122"/>
                <a:ea typeface="仿宋" panose="02010609060101010101" pitchFamily="49" charset="-122"/>
              </a:rPr>
              <a:t>通过</a:t>
            </a:r>
            <a:r>
              <a:rPr lang="en-US" altLang="zh-CN" dirty="0" smtClean="0">
                <a:solidFill>
                  <a:schemeClr val="tx1"/>
                </a:solidFill>
                <a:latin typeface="仿宋" panose="02010609060101010101" pitchFamily="49" charset="-122"/>
                <a:ea typeface="仿宋" panose="02010609060101010101" pitchFamily="49" charset="-122"/>
              </a:rPr>
              <a:t>VBA</a:t>
            </a:r>
            <a:r>
              <a:rPr lang="zh-CN" altLang="zh-CN" dirty="0">
                <a:solidFill>
                  <a:schemeClr val="tx1"/>
                </a:solidFill>
                <a:latin typeface="仿宋" panose="02010609060101010101" pitchFamily="49" charset="-122"/>
                <a:ea typeface="仿宋" panose="02010609060101010101" pitchFamily="49" charset="-122"/>
              </a:rPr>
              <a:t>对</a:t>
            </a:r>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的功能进行拓展和二次开发，是数据分析乃至辅助决策的重要工具。</a:t>
            </a:r>
            <a:endParaRPr lang="zh-CN" altLang="en-US"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AA09574A-5C7A-41B1-8874-E1DA33ACBDF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0" y="3105150"/>
            <a:ext cx="91440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05000"/>
              </a:lnSpc>
              <a:spcBef>
                <a:spcPct val="20000"/>
              </a:spcBef>
            </a:pPr>
            <a:r>
              <a:rPr lang="zh-CN" altLang="en-US" sz="2400" dirty="0">
                <a:solidFill>
                  <a:srgbClr val="FF0000"/>
                </a:solidFill>
                <a:latin typeface="宋体" panose="02010600030101010101" pitchFamily="2" charset="-122"/>
                <a:sym typeface="Times New Roman" panose="02020603050405020304" pitchFamily="18" charset="0"/>
              </a:rPr>
              <a:t>操作步骤：</a:t>
            </a:r>
            <a:endParaRPr lang="en-US" altLang="zh-CN" sz="2400" dirty="0">
              <a:solidFill>
                <a:srgbClr val="FF0000"/>
              </a:solidFill>
              <a:latin typeface="宋体" panose="02010600030101010101" pitchFamily="2" charset="-122"/>
              <a:sym typeface="Times New Roman" panose="02020603050405020304" pitchFamily="18" charset="0"/>
            </a:endParaRPr>
          </a:p>
          <a:p>
            <a:pPr>
              <a:lnSpc>
                <a:spcPct val="105000"/>
              </a:lnSpc>
              <a:spcBef>
                <a:spcPct val="20000"/>
              </a:spcBef>
            </a:pP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1.</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新建空白工作簿</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2.</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在工作表中输入和编辑数据</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3.</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计算  </a:t>
            </a:r>
            <a:r>
              <a:rPr lang="zh-CN" altLang="en-US" sz="2400" dirty="0">
                <a:solidFill>
                  <a:srgbClr val="0000FF"/>
                </a:solidFill>
                <a:latin typeface="宋体" panose="02010600030101010101" pitchFamily="2" charset="-122"/>
                <a:sym typeface="Times New Roman" panose="02020603050405020304" pitchFamily="18" charset="0"/>
              </a:rPr>
              <a:t>（应用公式或函数）</a:t>
            </a:r>
            <a:endParaRPr lang="zh-CN" altLang="en-US" sz="2400" dirty="0">
              <a:solidFill>
                <a:srgbClr val="0000FF"/>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例如：实扣金额</a:t>
            </a:r>
            <a:r>
              <a:rPr lang="en-US" altLang="zh-CN" sz="2400" dirty="0">
                <a:solidFill>
                  <a:schemeClr val="tx1"/>
                </a:solidFill>
                <a:latin typeface="宋体" panose="02010600030101010101" pitchFamily="2" charset="-122"/>
                <a:sym typeface="Times New Roman" panose="02020603050405020304" pitchFamily="18" charset="0"/>
              </a:rPr>
              <a:t>(</a:t>
            </a:r>
            <a:r>
              <a:rPr lang="zh-CN" altLang="en-US" sz="2400" dirty="0">
                <a:solidFill>
                  <a:schemeClr val="tx1"/>
                </a:solidFill>
                <a:latin typeface="宋体" panose="02010600030101010101" pitchFamily="2" charset="-122"/>
                <a:sym typeface="Times New Roman" panose="02020603050405020304" pitchFamily="18" charset="0"/>
              </a:rPr>
              <a:t>公式为： </a:t>
            </a:r>
            <a:r>
              <a:rPr lang="en-US" altLang="zh-CN" sz="2400" dirty="0">
                <a:solidFill>
                  <a:srgbClr val="0000FF"/>
                </a:solidFill>
                <a:latin typeface="宋体" panose="02010600030101010101" pitchFamily="2" charset="-122"/>
                <a:sym typeface="Times New Roman" panose="02020603050405020304" pitchFamily="18" charset="0"/>
              </a:rPr>
              <a:t>= F2 + G2</a:t>
            </a:r>
            <a:r>
              <a:rPr lang="en-US" altLang="zh-CN" sz="2400" dirty="0">
                <a:solidFill>
                  <a:schemeClr val="tx1"/>
                </a:solidFill>
                <a:latin typeface="宋体" panose="02010600030101010101" pitchFamily="2" charset="-122"/>
                <a:sym typeface="Times New Roman" panose="02020603050405020304" pitchFamily="18" charset="0"/>
              </a:rPr>
              <a:t>)</a:t>
            </a:r>
            <a:endParaRPr lang="en-US" altLang="zh-CN"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en-US" altLang="zh-CN"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4.</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smtClean="0">
                <a:solidFill>
                  <a:schemeClr val="tx1"/>
                </a:solidFill>
                <a:latin typeface="宋体" panose="02010600030101010101" pitchFamily="2" charset="-122"/>
                <a:sym typeface="Times New Roman" panose="02020603050405020304" pitchFamily="18" charset="0"/>
              </a:rPr>
              <a:t>对</a:t>
            </a:r>
            <a:r>
              <a:rPr lang="zh-CN" altLang="en-US" sz="2400" dirty="0">
                <a:solidFill>
                  <a:schemeClr val="tx1"/>
                </a:solidFill>
                <a:latin typeface="宋体" panose="02010600030101010101" pitchFamily="2" charset="-122"/>
                <a:sym typeface="Times New Roman" panose="02020603050405020304" pitchFamily="18" charset="0"/>
              </a:rPr>
              <a:t>工作表中的数据进行筛选、排序、汇总、制作图表等</a:t>
            </a:r>
            <a:endParaRPr lang="zh-CN" altLang="en-US" sz="2400" dirty="0">
              <a:solidFill>
                <a:schemeClr val="tx1"/>
              </a:solidFill>
              <a:latin typeface="宋体" panose="02010600030101010101" pitchFamily="2" charset="-122"/>
              <a:sym typeface="Times New Roman" panose="02020603050405020304" pitchFamily="18" charset="0"/>
            </a:endParaRPr>
          </a:p>
          <a:p>
            <a:pPr>
              <a:lnSpc>
                <a:spcPct val="105000"/>
              </a:lnSpc>
              <a:spcBef>
                <a:spcPct val="20000"/>
              </a:spcBef>
            </a:pPr>
            <a:r>
              <a:rPr lang="zh-CN" altLang="en-US" sz="2400" dirty="0">
                <a:solidFill>
                  <a:schemeClr val="tx1"/>
                </a:solidFill>
                <a:latin typeface="宋体" panose="02010600030101010101" pitchFamily="2" charset="-122"/>
                <a:sym typeface="Times New Roman" panose="02020603050405020304" pitchFamily="18" charset="0"/>
              </a:rPr>
              <a:t>   </a:t>
            </a:r>
            <a:r>
              <a:rPr lang="en-US" altLang="zh-CN" sz="2400" dirty="0">
                <a:solidFill>
                  <a:srgbClr val="008000"/>
                </a:solidFill>
                <a:latin typeface="宋体" panose="02010600030101010101" pitchFamily="2" charset="-122"/>
                <a:sym typeface="Times New Roman" panose="02020603050405020304" pitchFamily="18" charset="0"/>
              </a:rPr>
              <a:t>5.</a:t>
            </a:r>
            <a:r>
              <a:rPr lang="en-US" altLang="zh-CN" sz="2400" dirty="0">
                <a:solidFill>
                  <a:schemeClr val="tx1"/>
                </a:solidFill>
                <a:latin typeface="宋体" panose="02010600030101010101" pitchFamily="2" charset="-122"/>
                <a:sym typeface="Times New Roman" panose="02020603050405020304" pitchFamily="18" charset="0"/>
              </a:rPr>
              <a:t> </a:t>
            </a:r>
            <a:r>
              <a:rPr lang="zh-CN" altLang="en-US" sz="2400" dirty="0">
                <a:solidFill>
                  <a:schemeClr val="tx1"/>
                </a:solidFill>
                <a:latin typeface="宋体" panose="02010600030101010101" pitchFamily="2" charset="-122"/>
                <a:sym typeface="Times New Roman" panose="02020603050405020304" pitchFamily="18" charset="0"/>
              </a:rPr>
              <a:t>保存工作簿</a:t>
            </a:r>
            <a:endParaRPr lang="zh-CN" altLang="en-US" sz="2400" dirty="0">
              <a:solidFill>
                <a:schemeClr val="tx1"/>
              </a:solidFill>
              <a:latin typeface="宋体" panose="02010600030101010101" pitchFamily="2" charset="-122"/>
              <a:sym typeface="Times New Roman" panose="02020603050405020304" pitchFamily="18" charset="0"/>
            </a:endParaRPr>
          </a:p>
        </p:txBody>
      </p:sp>
      <p:sp>
        <p:nvSpPr>
          <p:cNvPr id="63491"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000">
                <a:solidFill>
                  <a:srgbClr val="008000"/>
                </a:solidFill>
                <a:latin typeface="华文新魏" panose="02010800040101010101" pitchFamily="2" charset="-122"/>
                <a:ea typeface="华文新魏" panose="02010800040101010101" pitchFamily="2" charset="-122"/>
              </a:rPr>
              <a:t>一个</a:t>
            </a:r>
            <a:r>
              <a:rPr lang="en-US" altLang="zh-CN" sz="4000">
                <a:solidFill>
                  <a:srgbClr val="008000"/>
                </a:solidFill>
                <a:latin typeface="华文新魏" panose="02010800040101010101" pitchFamily="2" charset="-122"/>
                <a:ea typeface="华文新魏" panose="02010800040101010101" pitchFamily="2" charset="-122"/>
              </a:rPr>
              <a:t>Excel</a:t>
            </a:r>
            <a:r>
              <a:rPr lang="zh-CN" altLang="en-US" sz="4000">
                <a:solidFill>
                  <a:srgbClr val="008000"/>
                </a:solidFill>
                <a:latin typeface="华文新魏" panose="02010800040101010101" pitchFamily="2" charset="-122"/>
                <a:ea typeface="华文新魏" panose="02010800040101010101" pitchFamily="2" charset="-122"/>
              </a:rPr>
              <a:t>表的建立过程</a:t>
            </a:r>
            <a:endParaRPr lang="zh-CN" altLang="en-US" sz="4000">
              <a:solidFill>
                <a:srgbClr val="008000"/>
              </a:solidFill>
              <a:latin typeface="华文新魏" panose="02010800040101010101" pitchFamily="2" charset="-122"/>
              <a:ea typeface="华文新魏" panose="02010800040101010101" pitchFamily="2" charset="-122"/>
            </a:endParaRPr>
          </a:p>
        </p:txBody>
      </p:sp>
      <p:pic>
        <p:nvPicPr>
          <p:cNvPr id="6349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875" y="895350"/>
            <a:ext cx="6932613"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AutoShape 0"/>
          <p:cNvSpPr>
            <a:spLocks noChangeArrowheads="1"/>
          </p:cNvSpPr>
          <p:nvPr/>
        </p:nvSpPr>
        <p:spPr bwMode="auto">
          <a:xfrm>
            <a:off x="6985000" y="1952625"/>
            <a:ext cx="2051050" cy="720725"/>
          </a:xfrm>
          <a:prstGeom prst="wedgeRectCallout">
            <a:avLst>
              <a:gd name="adj1" fmla="val -58949"/>
              <a:gd name="adj2" fmla="val -120542"/>
            </a:avLst>
          </a:prstGeom>
          <a:solidFill>
            <a:srgbClr val="FFFFCC"/>
          </a:solidFill>
          <a:ln w="9525">
            <a:solidFill>
              <a:srgbClr val="FF3399"/>
            </a:solidFill>
            <a:miter lim="800000"/>
          </a:ln>
        </p:spPr>
        <p:txBody>
          <a:bodyPr/>
          <a:lstStyle/>
          <a:p>
            <a:r>
              <a:rPr lang="zh-CN" altLang="en-US" sz="1800">
                <a:solidFill>
                  <a:srgbClr val="FF0000"/>
                </a:solidFill>
              </a:rPr>
              <a:t>已知房租和水电费，计算实扣金额</a:t>
            </a:r>
            <a:endParaRPr lang="zh-CN" altLang="en-US" sz="1800">
              <a:solidFill>
                <a:srgbClr val="FF0000"/>
              </a:solidFill>
            </a:endParaRPr>
          </a:p>
        </p:txBody>
      </p:sp>
      <p:sp>
        <p:nvSpPr>
          <p:cNvPr id="2" name="日期占位符 1"/>
          <p:cNvSpPr>
            <a:spLocks noGrp="1"/>
          </p:cNvSpPr>
          <p:nvPr>
            <p:ph type="dt" sz="half" idx="10"/>
          </p:nvPr>
        </p:nvSpPr>
        <p:spPr/>
        <p:txBody>
          <a:bodyPr/>
          <a:lstStyle/>
          <a:p>
            <a:pPr>
              <a:defRPr/>
            </a:pPr>
            <a:fld id="{BFF757C0-8977-4462-8DC5-42DC9589CC6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Excel</a:t>
            </a:r>
            <a:r>
              <a:rPr lang="zh-CN" altLang="zh-CN" sz="3600" dirty="0">
                <a:solidFill>
                  <a:srgbClr val="C00000"/>
                </a:solidFill>
                <a:latin typeface="华文中宋" panose="02010600040101010101" pitchFamily="2" charset="-122"/>
                <a:ea typeface="华文中宋" panose="02010600040101010101" pitchFamily="2" charset="-122"/>
              </a:rPr>
              <a:t>数据结构</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62467" name="TextBox 1"/>
          <p:cNvSpPr txBox="1">
            <a:spLocks noChangeArrowheads="1"/>
          </p:cNvSpPr>
          <p:nvPr/>
        </p:nvSpPr>
        <p:spPr bwMode="auto">
          <a:xfrm>
            <a:off x="142875" y="836613"/>
            <a:ext cx="87852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a:solidFill>
                  <a:schemeClr val="tx1"/>
                </a:solidFill>
                <a:latin typeface="宋体" panose="02010600030101010101" pitchFamily="2" charset="-122"/>
              </a:rPr>
              <a:t>Excel</a:t>
            </a:r>
            <a:r>
              <a:rPr lang="zh-CN" altLang="zh-CN">
                <a:solidFill>
                  <a:schemeClr val="tx1"/>
                </a:solidFill>
                <a:latin typeface="宋体" panose="02010600030101010101" pitchFamily="2" charset="-122"/>
              </a:rPr>
              <a:t>之所以被称为电子表格，是因为它采用二维表格形式来管理数据。每个</a:t>
            </a:r>
            <a:r>
              <a:rPr lang="en-US" altLang="zh-CN">
                <a:solidFill>
                  <a:schemeClr val="tx1"/>
                </a:solidFill>
                <a:latin typeface="宋体" panose="02010600030101010101" pitchFamily="2" charset="-122"/>
              </a:rPr>
              <a:t>Excel</a:t>
            </a:r>
            <a:r>
              <a:rPr lang="zh-CN" altLang="zh-CN">
                <a:solidFill>
                  <a:schemeClr val="tx1"/>
                </a:solidFill>
                <a:latin typeface="宋体" panose="02010600030101010101" pitchFamily="2" charset="-122"/>
              </a:rPr>
              <a:t>文件就是由一至多个相关表格组成的工作簿。</a:t>
            </a:r>
            <a:endParaRPr lang="zh-CN" altLang="zh-CN">
              <a:solidFill>
                <a:schemeClr val="tx1"/>
              </a:solidFill>
              <a:latin typeface="宋体" panose="02010600030101010101" pitchFamily="2" charset="-122"/>
            </a:endParaRPr>
          </a:p>
        </p:txBody>
      </p:sp>
      <p:sp>
        <p:nvSpPr>
          <p:cNvPr id="5" name="Rectangle 2"/>
          <p:cNvSpPr txBox="1">
            <a:spLocks noChangeArrowheads="1"/>
          </p:cNvSpPr>
          <p:nvPr/>
        </p:nvSpPr>
        <p:spPr>
          <a:xfrm>
            <a:off x="0" y="1628775"/>
            <a:ext cx="9144000" cy="6092825"/>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a:lnSpc>
                <a:spcPct val="90000"/>
              </a:lnSpc>
              <a:buFontTx/>
              <a:buNone/>
              <a:defRPr/>
            </a:pPr>
            <a:r>
              <a:rPr lang="en-US" altLang="zh-CN" sz="2200" b="0" kern="0" dirty="0" smtClean="0">
                <a:solidFill>
                  <a:srgbClr val="0000FF"/>
                </a:solidFill>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(1) </a:t>
            </a:r>
            <a:r>
              <a:rPr lang="zh-CN" altLang="en-US" sz="2200" kern="0" dirty="0" smtClean="0">
                <a:solidFill>
                  <a:srgbClr val="FF6600"/>
                </a:solidFill>
                <a:latin typeface="宋体" panose="02010600030101010101" pitchFamily="2" charset="-122"/>
                <a:ea typeface="宋体" panose="02010600030101010101" pitchFamily="2" charset="-122"/>
              </a:rPr>
              <a:t>工作簿</a:t>
            </a:r>
            <a:endParaRPr lang="zh-CN" altLang="en-US" sz="2200" b="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b="0" kern="0" dirty="0" smtClean="0">
                <a:latin typeface="宋体" panose="02010600030101010101" pitchFamily="2" charset="-122"/>
                <a:ea typeface="宋体" panose="02010600030101010101" pitchFamily="2" charset="-122"/>
              </a:rPr>
              <a:t>     </a:t>
            </a:r>
            <a:r>
              <a:rPr lang="zh-CN" altLang="en-US" sz="2200" kern="0" dirty="0" smtClean="0">
                <a:latin typeface="宋体" panose="02010600030101010101" pitchFamily="2" charset="-122"/>
                <a:ea typeface="宋体" panose="02010600030101010101" pitchFamily="2" charset="-122"/>
              </a:rPr>
              <a:t>工作簿由一至多个相关的工作表组成</a:t>
            </a:r>
            <a:r>
              <a:rPr lang="zh-CN" altLang="en-US" sz="2200" b="0" kern="0" dirty="0" smtClean="0">
                <a:latin typeface="宋体" panose="02010600030101010101" pitchFamily="2" charset="-122"/>
                <a:ea typeface="宋体" panose="02010600030101010101" pitchFamily="2" charset="-122"/>
              </a:rPr>
              <a:t> </a:t>
            </a:r>
            <a:endParaRPr lang="zh-CN" altLang="en-US" sz="2200" b="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(2) </a:t>
            </a:r>
            <a:r>
              <a:rPr lang="zh-CN" altLang="en-US" sz="2200" kern="0" dirty="0" smtClean="0">
                <a:solidFill>
                  <a:srgbClr val="FF6600"/>
                </a:solidFill>
                <a:latin typeface="宋体" panose="02010600030101010101" pitchFamily="2" charset="-122"/>
                <a:ea typeface="宋体" panose="02010600030101010101" pitchFamily="2" charset="-122"/>
              </a:rPr>
              <a:t>工作表</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工作表是由行和列组成的一张表格。工作表中的行号以数字</a:t>
            </a:r>
            <a:r>
              <a:rPr lang="en-US" altLang="zh-CN" sz="2200" kern="0" dirty="0" smtClean="0">
                <a:latin typeface="宋体" panose="02010600030101010101" pitchFamily="2" charset="-122"/>
                <a:ea typeface="宋体" panose="02010600030101010101" pitchFamily="2" charset="-122"/>
              </a:rPr>
              <a:t>1</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2</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3…</a:t>
            </a:r>
            <a:r>
              <a:rPr lang="zh-CN" altLang="en-US" sz="2200" kern="0" dirty="0" smtClean="0">
                <a:latin typeface="宋体" panose="02010600030101010101" pitchFamily="2" charset="-122"/>
                <a:ea typeface="宋体" panose="02010600030101010101" pitchFamily="2" charset="-122"/>
              </a:rPr>
              <a:t>来表示，列号以一个英文字母</a:t>
            </a:r>
            <a:r>
              <a:rPr lang="en-US" altLang="zh-CN" sz="2200" kern="0" dirty="0" smtClean="0">
                <a:latin typeface="宋体" panose="02010600030101010101" pitchFamily="2" charset="-122"/>
                <a:ea typeface="宋体" panose="02010600030101010101" pitchFamily="2" charset="-122"/>
              </a:rPr>
              <a:t>A</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B</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C…</a:t>
            </a:r>
            <a:r>
              <a:rPr lang="zh-CN" altLang="en-US" sz="2200" kern="0" dirty="0" smtClean="0">
                <a:latin typeface="宋体" panose="02010600030101010101" pitchFamily="2" charset="-122"/>
                <a:ea typeface="宋体" panose="02010600030101010101" pitchFamily="2" charset="-122"/>
              </a:rPr>
              <a:t>来表示 </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每个工作表最大可达</a:t>
            </a:r>
            <a:r>
              <a:rPr lang="en-US" altLang="zh-CN" sz="2200" kern="0" dirty="0" smtClean="0">
                <a:latin typeface="宋体" panose="02010600030101010101" pitchFamily="2" charset="-122"/>
                <a:ea typeface="宋体" panose="02010600030101010101" pitchFamily="2" charset="-122"/>
              </a:rPr>
              <a:t>16,384</a:t>
            </a:r>
            <a:r>
              <a:rPr lang="zh-CN" altLang="en-US" sz="2200" kern="0" dirty="0" smtClean="0">
                <a:latin typeface="宋体" panose="02010600030101010101" pitchFamily="2" charset="-122"/>
                <a:ea typeface="宋体" panose="02010600030101010101" pitchFamily="2" charset="-122"/>
              </a:rPr>
              <a:t>列</a:t>
            </a:r>
            <a:r>
              <a:rPr lang="en-US" altLang="zh-CN" sz="2200" kern="0" dirty="0" smtClean="0">
                <a:latin typeface="宋体" panose="02010600030101010101" pitchFamily="2" charset="-122"/>
                <a:ea typeface="宋体" panose="02010600030101010101" pitchFamily="2" charset="-122"/>
              </a:rPr>
              <a:t>×1,048,576</a:t>
            </a:r>
            <a:r>
              <a:rPr lang="zh-CN" altLang="en-US" sz="2200" kern="0" dirty="0" smtClean="0">
                <a:latin typeface="宋体" panose="02010600030101010101" pitchFamily="2" charset="-122"/>
                <a:ea typeface="宋体" panose="02010600030101010101" pitchFamily="2" charset="-122"/>
              </a:rPr>
              <a:t>行</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当前工作表的切换 </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solidFill>
                  <a:srgbClr val="0000FF"/>
                </a:solidFill>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(3) </a:t>
            </a:r>
            <a:r>
              <a:rPr lang="zh-CN" altLang="en-US" sz="2200" kern="0" dirty="0" smtClean="0">
                <a:solidFill>
                  <a:srgbClr val="FF6600"/>
                </a:solidFill>
                <a:latin typeface="宋体" panose="02010600030101010101" pitchFamily="2" charset="-122"/>
                <a:ea typeface="宋体" panose="02010600030101010101" pitchFamily="2" charset="-122"/>
              </a:rPr>
              <a:t>单元格</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单元格是指工作表中的一个格子。每个单元格都有自己的坐标</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即行列位置</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，也称为单元格地址。单元格地址表示为：列标</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行号</a:t>
            </a:r>
            <a:endParaRPr lang="zh-CN" altLang="en-US" sz="2200" kern="0" dirty="0" smtClean="0">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单元格及其地址</a:t>
            </a:r>
            <a:r>
              <a:rPr lang="en-US" altLang="zh-CN" sz="2200" kern="0" dirty="0" smtClean="0">
                <a:latin typeface="宋体" panose="02010600030101010101" pitchFamily="2" charset="-122"/>
                <a:ea typeface="宋体" panose="02010600030101010101" pitchFamily="2" charset="-122"/>
              </a:rPr>
              <a:t>(</a:t>
            </a:r>
            <a:r>
              <a:rPr lang="zh-CN" altLang="en-US" sz="2200" kern="0" dirty="0" smtClean="0">
                <a:latin typeface="宋体" panose="02010600030101010101" pitchFamily="2" charset="-122"/>
                <a:ea typeface="宋体" panose="02010600030101010101" pitchFamily="2" charset="-122"/>
              </a:rPr>
              <a:t>如</a:t>
            </a:r>
            <a:r>
              <a:rPr lang="en-US" altLang="zh-CN" sz="2200" kern="0" dirty="0" smtClean="0">
                <a:latin typeface="宋体" panose="02010600030101010101" pitchFamily="2" charset="-122"/>
                <a:ea typeface="宋体" panose="02010600030101010101" pitchFamily="2" charset="-122"/>
              </a:rPr>
              <a:t>A1</a:t>
            </a:r>
            <a:r>
              <a:rPr lang="zh-CN" altLang="en-US" sz="2200" kern="0" dirty="0" smtClean="0">
                <a:latin typeface="宋体" panose="02010600030101010101" pitchFamily="2" charset="-122"/>
                <a:ea typeface="宋体" panose="02010600030101010101" pitchFamily="2" charset="-122"/>
              </a:rPr>
              <a:t>，</a:t>
            </a:r>
            <a:r>
              <a:rPr lang="en-US" altLang="zh-CN" sz="2200" kern="0" dirty="0" smtClean="0">
                <a:latin typeface="宋体" panose="02010600030101010101" pitchFamily="2" charset="-122"/>
                <a:ea typeface="宋体" panose="02010600030101010101" pitchFamily="2" charset="-122"/>
              </a:rPr>
              <a:t>B3</a:t>
            </a:r>
            <a:r>
              <a:rPr lang="zh-CN" altLang="en-US" sz="2200" kern="0" dirty="0" smtClean="0">
                <a:latin typeface="宋体" panose="02010600030101010101" pitchFamily="2" charset="-122"/>
                <a:ea typeface="宋体" panose="02010600030101010101" pitchFamily="2" charset="-122"/>
              </a:rPr>
              <a:t>等</a:t>
            </a:r>
            <a:r>
              <a:rPr lang="en-US" altLang="zh-CN" sz="2200" kern="0" dirty="0" smtClean="0">
                <a:latin typeface="宋体" panose="02010600030101010101" pitchFamily="2" charset="-122"/>
                <a:ea typeface="宋体" panose="02010600030101010101" pitchFamily="2" charset="-122"/>
              </a:rPr>
              <a:t>)</a:t>
            </a:r>
            <a:endParaRPr lang="en-US" altLang="zh-CN" sz="2200" kern="0" dirty="0" smtClean="0">
              <a:latin typeface="宋体" panose="02010600030101010101" pitchFamily="2" charset="-122"/>
              <a:ea typeface="宋体" panose="02010600030101010101" pitchFamily="2" charset="-122"/>
            </a:endParaRPr>
          </a:p>
          <a:p>
            <a:pPr>
              <a:lnSpc>
                <a:spcPct val="90000"/>
              </a:lnSpc>
              <a:buFontTx/>
              <a:buNone/>
              <a:defRPr/>
            </a:pPr>
            <a:r>
              <a:rPr lang="en-US" altLang="zh-CN" sz="2200" kern="0" dirty="0" smtClean="0">
                <a:latin typeface="宋体" panose="02010600030101010101" pitchFamily="2" charset="-122"/>
                <a:ea typeface="宋体" panose="02010600030101010101" pitchFamily="2" charset="-122"/>
              </a:rPr>
              <a:t>   </a:t>
            </a:r>
            <a:r>
              <a:rPr lang="en-US" altLang="zh-CN" sz="2200" kern="0" dirty="0" smtClean="0">
                <a:solidFill>
                  <a:srgbClr val="FF6600"/>
                </a:solidFill>
                <a:latin typeface="宋体" panose="02010600030101010101" pitchFamily="2" charset="-122"/>
                <a:ea typeface="宋体" panose="02010600030101010101" pitchFamily="2" charset="-122"/>
              </a:rPr>
              <a:t>(4) </a:t>
            </a:r>
            <a:r>
              <a:rPr lang="zh-CN" altLang="en-US" sz="2200" kern="0" dirty="0" smtClean="0">
                <a:solidFill>
                  <a:srgbClr val="FF6600"/>
                </a:solidFill>
                <a:latin typeface="宋体" panose="02010600030101010101" pitchFamily="2" charset="-122"/>
                <a:ea typeface="宋体" panose="02010600030101010101" pitchFamily="2" charset="-122"/>
              </a:rPr>
              <a:t>单元格区域</a:t>
            </a:r>
            <a:endParaRPr lang="zh-CN" altLang="en-US" sz="2200" kern="0" dirty="0" smtClean="0">
              <a:solidFill>
                <a:srgbClr val="FF6600"/>
              </a:solidFill>
              <a:latin typeface="宋体" panose="02010600030101010101" pitchFamily="2" charset="-122"/>
              <a:ea typeface="宋体" panose="02010600030101010101" pitchFamily="2" charset="-122"/>
            </a:endParaRPr>
          </a:p>
          <a:p>
            <a:pPr>
              <a:lnSpc>
                <a:spcPct val="90000"/>
              </a:lnSpc>
              <a:buFontTx/>
              <a:buNone/>
              <a:defRPr/>
            </a:pPr>
            <a:r>
              <a:rPr lang="zh-CN" altLang="en-US" sz="2200" kern="0" dirty="0" smtClean="0">
                <a:latin typeface="宋体" panose="02010600030101010101" pitchFamily="2" charset="-122"/>
                <a:ea typeface="宋体" panose="02010600030101010101" pitchFamily="2" charset="-122"/>
              </a:rPr>
              <a:t>      一组相邻的呈矩形的单元格</a:t>
            </a:r>
            <a:r>
              <a:rPr lang="zh-CN" altLang="en-US" sz="2400" kern="0" dirty="0" smtClean="0">
                <a:solidFill>
                  <a:schemeClr val="bg1"/>
                </a:solidFill>
                <a:latin typeface="宋体" panose="02010600030101010101" pitchFamily="2" charset="-122"/>
                <a:ea typeface="宋体" panose="02010600030101010101" pitchFamily="2" charset="-122"/>
              </a:rPr>
              <a:t>。如</a:t>
            </a:r>
            <a:r>
              <a:rPr lang="en-US" altLang="zh-CN" sz="2400" kern="0" dirty="0" smtClean="0">
                <a:solidFill>
                  <a:schemeClr val="bg1"/>
                </a:solidFill>
                <a:latin typeface="宋体" panose="02010600030101010101" pitchFamily="2" charset="-122"/>
                <a:ea typeface="宋体" panose="02010600030101010101" pitchFamily="2" charset="-122"/>
              </a:rPr>
              <a:t>A1:C3</a:t>
            </a:r>
            <a:r>
              <a:rPr lang="zh-CN" altLang="en-US" sz="2400" kern="0" dirty="0" smtClean="0">
                <a:solidFill>
                  <a:schemeClr val="bg1"/>
                </a:solidFill>
                <a:latin typeface="宋体" panose="02010600030101010101" pitchFamily="2" charset="-122"/>
                <a:ea typeface="宋体" panose="02010600030101010101" pitchFamily="2" charset="-122"/>
              </a:rPr>
              <a:t>，</a:t>
            </a:r>
            <a:r>
              <a:rPr lang="en-US" altLang="zh-CN" sz="2400" kern="0" dirty="0" smtClean="0">
                <a:solidFill>
                  <a:schemeClr val="bg1"/>
                </a:solidFill>
                <a:latin typeface="宋体" panose="02010600030101010101" pitchFamily="2" charset="-122"/>
                <a:ea typeface="宋体" panose="02010600030101010101" pitchFamily="2" charset="-122"/>
              </a:rPr>
              <a:t>B2:D5</a:t>
            </a:r>
            <a:r>
              <a:rPr lang="zh-CN" altLang="en-US" sz="2400" kern="0" dirty="0" smtClean="0">
                <a:solidFill>
                  <a:schemeClr val="bg1"/>
                </a:solidFill>
                <a:latin typeface="宋体" panose="02010600030101010101" pitchFamily="2" charset="-122"/>
                <a:ea typeface="宋体" panose="02010600030101010101" pitchFamily="2" charset="-122"/>
              </a:rPr>
              <a:t>等</a:t>
            </a:r>
            <a:endParaRPr lang="en-US" altLang="zh-CN" sz="2400" kern="0" dirty="0">
              <a:solidFill>
                <a:schemeClr val="bg1"/>
              </a:solidFill>
              <a:latin typeface="宋体" panose="02010600030101010101" pitchFamily="2" charset="-122"/>
              <a:ea typeface="宋体" panose="02010600030101010101" pitchFamily="2" charset="-122"/>
            </a:endParaRPr>
          </a:p>
        </p:txBody>
      </p:sp>
      <p:grpSp>
        <p:nvGrpSpPr>
          <p:cNvPr id="62469" name="Group 0"/>
          <p:cNvGrpSpPr/>
          <p:nvPr/>
        </p:nvGrpSpPr>
        <p:grpSpPr bwMode="auto">
          <a:xfrm>
            <a:off x="5292725" y="5408613"/>
            <a:ext cx="3457575" cy="1152525"/>
            <a:chOff x="3515" y="527"/>
            <a:chExt cx="2178" cy="726"/>
          </a:xfrm>
        </p:grpSpPr>
        <p:sp>
          <p:nvSpPr>
            <p:cNvPr id="62470" name="Rectangle 1"/>
            <p:cNvSpPr>
              <a:spLocks noChangeArrowheads="1"/>
            </p:cNvSpPr>
            <p:nvPr/>
          </p:nvSpPr>
          <p:spPr bwMode="auto">
            <a:xfrm>
              <a:off x="3515" y="595"/>
              <a:ext cx="497" cy="20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1" name="Rectangle 2"/>
            <p:cNvSpPr>
              <a:spLocks noChangeArrowheads="1"/>
            </p:cNvSpPr>
            <p:nvPr/>
          </p:nvSpPr>
          <p:spPr bwMode="auto">
            <a:xfrm>
              <a:off x="4196" y="595"/>
              <a:ext cx="496" cy="204"/>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2" name="Rectangle 3"/>
            <p:cNvSpPr>
              <a:spLocks noChangeArrowheads="1"/>
            </p:cNvSpPr>
            <p:nvPr/>
          </p:nvSpPr>
          <p:spPr bwMode="auto">
            <a:xfrm>
              <a:off x="5194" y="595"/>
              <a:ext cx="499" cy="204"/>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工作表</a:t>
              </a:r>
              <a:endParaRPr kumimoji="1" lang="zh-CN" altLang="en-US" sz="1600">
                <a:solidFill>
                  <a:schemeClr val="tx1"/>
                </a:solidFill>
              </a:endParaRPr>
            </a:p>
          </p:txBody>
        </p:sp>
        <p:sp>
          <p:nvSpPr>
            <p:cNvPr id="62473" name="Rectangle 4"/>
            <p:cNvSpPr>
              <a:spLocks noChangeArrowheads="1"/>
            </p:cNvSpPr>
            <p:nvPr/>
          </p:nvSpPr>
          <p:spPr bwMode="auto">
            <a:xfrm>
              <a:off x="4785" y="527"/>
              <a:ext cx="27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1"/>
                  </a:solidFill>
                </a:rPr>
                <a:t>......</a:t>
              </a:r>
              <a:endParaRPr lang="en-US" altLang="zh-CN">
                <a:solidFill>
                  <a:schemeClr val="tx1"/>
                </a:solidFill>
              </a:endParaRPr>
            </a:p>
          </p:txBody>
        </p:sp>
        <p:sp>
          <p:nvSpPr>
            <p:cNvPr id="62474" name="Rectangle 5"/>
            <p:cNvSpPr>
              <a:spLocks noChangeArrowheads="1"/>
            </p:cNvSpPr>
            <p:nvPr/>
          </p:nvSpPr>
          <p:spPr bwMode="auto">
            <a:xfrm>
              <a:off x="4422" y="1048"/>
              <a:ext cx="451" cy="205"/>
            </a:xfrm>
            <a:prstGeom prst="rect">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chemeClr val="tx1"/>
                  </a:solidFill>
                </a:rPr>
                <a:t>工作簿</a:t>
              </a:r>
              <a:endParaRPr kumimoji="1" lang="zh-CN" altLang="en-US" sz="1600">
                <a:solidFill>
                  <a:schemeClr val="tx1"/>
                </a:solidFill>
              </a:endParaRPr>
            </a:p>
          </p:txBody>
        </p:sp>
        <p:sp>
          <p:nvSpPr>
            <p:cNvPr id="62475" name="AutoShape 6"/>
            <p:cNvSpPr/>
            <p:nvPr/>
          </p:nvSpPr>
          <p:spPr bwMode="auto">
            <a:xfrm rot="5400000">
              <a:off x="4547" y="108"/>
              <a:ext cx="181" cy="1655"/>
            </a:xfrm>
            <a:prstGeom prst="rightBrace">
              <a:avLst>
                <a:gd name="adj1" fmla="val 7619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2" name="日期占位符 1"/>
          <p:cNvSpPr>
            <a:spLocks noGrp="1"/>
          </p:cNvSpPr>
          <p:nvPr>
            <p:ph type="dt" sz="half" idx="10"/>
          </p:nvPr>
        </p:nvSpPr>
        <p:spPr/>
        <p:txBody>
          <a:bodyPr/>
          <a:lstStyle/>
          <a:p>
            <a:pPr>
              <a:defRPr/>
            </a:pPr>
            <a:fld id="{44810345-BD3B-497D-AA7D-481110F684E4}"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sz="half" idx="1"/>
          </p:nvPr>
        </p:nvSpPr>
        <p:spPr>
          <a:xfrm>
            <a:off x="215900" y="865188"/>
            <a:ext cx="8728075" cy="6092825"/>
          </a:xfrm>
        </p:spPr>
        <p:txBody>
          <a:bodyPr/>
          <a:lstStyle/>
          <a:p>
            <a:pPr>
              <a:lnSpc>
                <a:spcPct val="80000"/>
              </a:lnSpc>
              <a:buFontTx/>
              <a:buNone/>
            </a:pPr>
            <a:r>
              <a:rPr lang="en-US" altLang="zh-CN" b="1" smtClean="0">
                <a:solidFill>
                  <a:srgbClr val="008000"/>
                </a:solidFill>
                <a:latin typeface="宋体" panose="02010600030101010101" pitchFamily="2" charset="-122"/>
                <a:ea typeface="宋体" panose="02010600030101010101" pitchFamily="2" charset="-122"/>
              </a:rPr>
              <a:t>Excel 2010</a:t>
            </a:r>
            <a:r>
              <a:rPr lang="zh-CN" altLang="en-US" b="1" smtClean="0">
                <a:solidFill>
                  <a:srgbClr val="008000"/>
                </a:solidFill>
                <a:latin typeface="宋体" panose="02010600030101010101" pitchFamily="2" charset="-122"/>
                <a:ea typeface="宋体" panose="02010600030101010101" pitchFamily="2" charset="-122"/>
              </a:rPr>
              <a:t>主窗口</a:t>
            </a:r>
            <a:endParaRPr lang="zh-CN" altLang="en-US" b="1" smtClean="0">
              <a:solidFill>
                <a:srgbClr val="008000"/>
              </a:solidFill>
              <a:latin typeface="宋体" panose="02010600030101010101" pitchFamily="2" charset="-122"/>
              <a:ea typeface="宋体" panose="02010600030101010101" pitchFamily="2" charset="-122"/>
            </a:endParaRPr>
          </a:p>
          <a:p>
            <a:pPr>
              <a:lnSpc>
                <a:spcPct val="80000"/>
              </a:lnSpc>
              <a:buFontTx/>
              <a:buNone/>
            </a:pPr>
            <a:endParaRPr lang="zh-CN" altLang="en-US" sz="24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b="1"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r>
              <a:rPr lang="zh-CN" altLang="en-US" sz="2000" smtClean="0">
                <a:ea typeface="宋体" panose="02010600030101010101" pitchFamily="2" charset="-122"/>
              </a:rPr>
              <a:t> </a:t>
            </a: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endParaRPr lang="zh-CN" altLang="en-US" sz="2000" smtClean="0">
              <a:ea typeface="宋体" panose="02010600030101010101" pitchFamily="2" charset="-122"/>
            </a:endParaRPr>
          </a:p>
          <a:p>
            <a:pPr>
              <a:lnSpc>
                <a:spcPct val="80000"/>
              </a:lnSpc>
              <a:buFontTx/>
              <a:buNone/>
            </a:pPr>
            <a:r>
              <a:rPr lang="zh-CN" altLang="en-US" sz="2000" smtClean="0">
                <a:ea typeface="宋体" panose="02010600030101010101" pitchFamily="2" charset="-122"/>
              </a:rPr>
              <a:t>          </a:t>
            </a:r>
            <a:endParaRPr lang="zh-CN" altLang="en-US" sz="2000" smtClean="0">
              <a:ea typeface="宋体" panose="02010600030101010101" pitchFamily="2" charset="-122"/>
            </a:endParaRPr>
          </a:p>
          <a:p>
            <a:pPr>
              <a:lnSpc>
                <a:spcPct val="80000"/>
              </a:lnSpc>
              <a:buFontTx/>
              <a:buNone/>
            </a:pPr>
            <a:r>
              <a:rPr lang="zh-CN" altLang="en-US" sz="2000" b="1" smtClean="0">
                <a:ea typeface="宋体" panose="02010600030101010101" pitchFamily="2" charset="-122"/>
              </a:rPr>
              <a:t>          </a:t>
            </a:r>
            <a:endParaRPr lang="zh-CN" altLang="en-US" sz="20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a:t>
            </a:r>
            <a:endParaRPr lang="en-US" altLang="zh-CN" sz="24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当前工作簿名称为</a:t>
            </a:r>
            <a:r>
              <a:rPr lang="en-US" altLang="zh-CN" sz="2400" b="1" smtClean="0">
                <a:ea typeface="宋体" panose="02010600030101010101" pitchFamily="2" charset="-122"/>
              </a:rPr>
              <a:t>Book1</a:t>
            </a:r>
            <a:r>
              <a:rPr lang="zh-CN" altLang="en-US" sz="2400" b="1" smtClean="0">
                <a:ea typeface="宋体" panose="02010600030101010101" pitchFamily="2" charset="-122"/>
              </a:rPr>
              <a:t>；   行号栏和列标栏</a:t>
            </a:r>
            <a:endParaRPr lang="zh-CN" altLang="en-US" sz="2400" b="1" smtClean="0">
              <a:ea typeface="宋体" panose="02010600030101010101" pitchFamily="2" charset="-122"/>
            </a:endParaRPr>
          </a:p>
          <a:p>
            <a:pPr>
              <a:lnSpc>
                <a:spcPct val="80000"/>
              </a:lnSpc>
              <a:buFontTx/>
              <a:buNone/>
            </a:pPr>
            <a:r>
              <a:rPr lang="zh-CN" altLang="en-US" sz="2400" b="1" smtClean="0">
                <a:ea typeface="宋体" panose="02010600030101010101" pitchFamily="2" charset="-122"/>
              </a:rPr>
              <a:t>          工作表标签</a:t>
            </a:r>
            <a:r>
              <a:rPr lang="en-US" altLang="zh-CN" sz="2400" b="1" smtClean="0">
                <a:ea typeface="宋体" panose="02010600030101010101" pitchFamily="2" charset="-122"/>
              </a:rPr>
              <a:t>Sheet1</a:t>
            </a:r>
            <a:r>
              <a:rPr lang="zh-CN" altLang="en-US" sz="2400" b="1" smtClean="0">
                <a:ea typeface="宋体" panose="02010600030101010101" pitchFamily="2" charset="-122"/>
              </a:rPr>
              <a:t>，</a:t>
            </a:r>
            <a:r>
              <a:rPr lang="en-US" altLang="zh-CN" sz="2400" b="1" smtClean="0">
                <a:ea typeface="宋体" panose="02010600030101010101" pitchFamily="2" charset="-122"/>
              </a:rPr>
              <a:t>Sheet2</a:t>
            </a:r>
            <a:r>
              <a:rPr lang="zh-CN" altLang="en-US" sz="2400" b="1" smtClean="0">
                <a:ea typeface="宋体" panose="02010600030101010101" pitchFamily="2" charset="-122"/>
              </a:rPr>
              <a:t>等</a:t>
            </a:r>
            <a:endParaRPr lang="zh-CN" altLang="en-US" sz="2400" b="1" smtClean="0">
              <a:ea typeface="宋体" panose="02010600030101010101" pitchFamily="2" charset="-122"/>
            </a:endParaRPr>
          </a:p>
        </p:txBody>
      </p:sp>
      <p:pic>
        <p:nvPicPr>
          <p:cNvPr id="64515" name="Picture 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8538" y="1484313"/>
            <a:ext cx="62103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AutoShape 20"/>
          <p:cNvSpPr>
            <a:spLocks noChangeArrowheads="1"/>
          </p:cNvSpPr>
          <p:nvPr/>
        </p:nvSpPr>
        <p:spPr bwMode="auto">
          <a:xfrm>
            <a:off x="1293813" y="4402138"/>
            <a:ext cx="576262" cy="431800"/>
          </a:xfrm>
          <a:prstGeom prst="wedgeRectCallout">
            <a:avLst>
              <a:gd name="adj1" fmla="val 265241"/>
              <a:gd name="adj2" fmla="val -87167"/>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 tIns="3600" rIns="7200" bIns="3600"/>
          <a:lstStyle/>
          <a:p>
            <a:pPr algn="just">
              <a:lnSpc>
                <a:spcPct val="72000"/>
              </a:lnSpc>
            </a:pPr>
            <a:endParaRPr lang="en-US" altLang="zh-CN" sz="1400">
              <a:solidFill>
                <a:schemeClr val="tx1"/>
              </a:solidFill>
            </a:endParaRPr>
          </a:p>
          <a:p>
            <a:pPr algn="just">
              <a:lnSpc>
                <a:spcPct val="72000"/>
              </a:lnSpc>
            </a:pPr>
            <a:r>
              <a:rPr lang="zh-CN" altLang="en-US" sz="1400">
                <a:solidFill>
                  <a:schemeClr val="tx1"/>
                </a:solidFill>
              </a:rPr>
              <a:t>二维表</a:t>
            </a:r>
            <a:endParaRPr lang="zh-CN" altLang="en-US" sz="1400">
              <a:solidFill>
                <a:schemeClr val="tx1"/>
              </a:solidFill>
            </a:endParaRPr>
          </a:p>
        </p:txBody>
      </p:sp>
      <p:sp>
        <p:nvSpPr>
          <p:cNvPr id="64517" name="AutoShape 10"/>
          <p:cNvSpPr>
            <a:spLocks noChangeArrowheads="1"/>
          </p:cNvSpPr>
          <p:nvPr/>
        </p:nvSpPr>
        <p:spPr bwMode="auto">
          <a:xfrm>
            <a:off x="7451725" y="4221163"/>
            <a:ext cx="617538" cy="322262"/>
          </a:xfrm>
          <a:prstGeom prst="wedgeRectCallout">
            <a:avLst>
              <a:gd name="adj1" fmla="val 106958"/>
              <a:gd name="adj2" fmla="val 108843"/>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zh-CN" altLang="en-US" sz="1200"/>
              <a:t>滚动条</a:t>
            </a:r>
            <a:endParaRPr lang="zh-CN" altLang="en-US" sz="1200"/>
          </a:p>
        </p:txBody>
      </p:sp>
      <p:sp>
        <p:nvSpPr>
          <p:cNvPr id="64518" name="AutoShape 19"/>
          <p:cNvSpPr>
            <a:spLocks noChangeArrowheads="1"/>
          </p:cNvSpPr>
          <p:nvPr/>
        </p:nvSpPr>
        <p:spPr bwMode="auto">
          <a:xfrm>
            <a:off x="1042988" y="2276475"/>
            <a:ext cx="1076325" cy="407988"/>
          </a:xfrm>
          <a:prstGeom prst="wedgeRoundRectCallout">
            <a:avLst>
              <a:gd name="adj1" fmla="val 113787"/>
              <a:gd name="adj2" fmla="val 149634"/>
              <a:gd name="adj3" fmla="val 16667"/>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 tIns="3600" rIns="7200" bIns="3600"/>
          <a:lstStyle/>
          <a:p>
            <a:pPr algn="just">
              <a:lnSpc>
                <a:spcPct val="72000"/>
              </a:lnSpc>
            </a:pPr>
            <a:endParaRPr lang="en-US" altLang="zh-CN" sz="1400">
              <a:solidFill>
                <a:schemeClr val="tx1"/>
              </a:solidFill>
            </a:endParaRPr>
          </a:p>
          <a:p>
            <a:pPr algn="just">
              <a:lnSpc>
                <a:spcPct val="72000"/>
              </a:lnSpc>
            </a:pPr>
            <a:r>
              <a:rPr lang="en-US" altLang="zh-CN" sz="1400">
                <a:solidFill>
                  <a:schemeClr val="tx1"/>
                </a:solidFill>
              </a:rPr>
              <a:t>“</a:t>
            </a:r>
            <a:r>
              <a:rPr lang="zh-CN" altLang="en-US" sz="1400">
                <a:solidFill>
                  <a:schemeClr val="tx1"/>
                </a:solidFill>
              </a:rPr>
              <a:t>全选”按钮</a:t>
            </a:r>
            <a:endParaRPr lang="zh-CN" altLang="en-US" sz="1400">
              <a:solidFill>
                <a:schemeClr val="tx1"/>
              </a:solidFill>
            </a:endParaRPr>
          </a:p>
        </p:txBody>
      </p:sp>
      <p:sp>
        <p:nvSpPr>
          <p:cNvPr id="6451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B92EFF7A-296A-413C-BF93-A95DA7552CF4}"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B4E392EF-5A87-4906-9ECA-E857491A9EA7}" type="slidenum">
              <a:rPr lang="en-US" altLang="zh-CN" smtClean="0"/>
            </a:fld>
            <a:endParaRPr lang="en-US" altLang="zh-CN"/>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71438" y="836613"/>
            <a:ext cx="9001125" cy="3240087"/>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spcAft>
                <a:spcPts val="600"/>
              </a:spcAft>
              <a:buFont typeface="Arial" panose="020B0604020202020204" pitchFamily="34" charset="0"/>
              <a:buNone/>
              <a:defRPr/>
            </a:pPr>
            <a:r>
              <a:rPr lang="zh-CN" altLang="zh-CN" sz="2400" dirty="0" smtClean="0">
                <a:solidFill>
                  <a:srgbClr val="FF0000"/>
                </a:solidFill>
                <a:latin typeface="宋体" panose="02010600030101010101" pitchFamily="2" charset="-122"/>
                <a:ea typeface="宋体" panose="02010600030101010101" pitchFamily="2" charset="-122"/>
              </a:rPr>
              <a:t>⒈工作簿</a:t>
            </a:r>
            <a:r>
              <a:rPr lang="zh-CN" altLang="zh-CN" sz="2400" dirty="0">
                <a:solidFill>
                  <a:srgbClr val="FF0000"/>
                </a:solidFill>
                <a:latin typeface="宋体" panose="02010600030101010101" pitchFamily="2" charset="-122"/>
                <a:ea typeface="宋体" panose="02010600030101010101" pitchFamily="2" charset="-122"/>
              </a:rPr>
              <a:t>的建立、保存和打开</a:t>
            </a:r>
            <a:endParaRPr lang="zh-CN" altLang="zh-CN" sz="2400" dirty="0">
              <a:solidFill>
                <a:srgbClr val="FF0000"/>
              </a:solidFill>
              <a:latin typeface="宋体" panose="02010600030101010101" pitchFamily="2" charset="-122"/>
              <a:ea typeface="宋体" panose="02010600030101010101" pitchFamily="2" charset="-122"/>
            </a:endParaRPr>
          </a:p>
          <a:p>
            <a:pPr marL="0" indent="0">
              <a:spcBef>
                <a:spcPts val="600"/>
              </a:spcBef>
              <a:buFont typeface="Arial" panose="020B0604020202020204" pitchFamily="34" charset="0"/>
              <a:buNone/>
              <a:defRPr/>
            </a:pPr>
            <a:r>
              <a:rPr lang="zh-CN" altLang="zh-CN" sz="2400" dirty="0">
                <a:solidFill>
                  <a:srgbClr val="008000"/>
                </a:solidFill>
                <a:latin typeface="宋体" panose="02010600030101010101" pitchFamily="2" charset="-122"/>
                <a:ea typeface="宋体" panose="02010600030101010101" pitchFamily="2" charset="-122"/>
              </a:rPr>
              <a:t>⑴</a:t>
            </a:r>
            <a:r>
              <a:rPr lang="en-US" altLang="zh-CN" sz="2400" dirty="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新建</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a:solidFill>
                <a:srgbClr val="008000"/>
              </a:solidFill>
              <a:latin typeface="宋体" panose="02010600030101010101" pitchFamily="2" charset="-122"/>
              <a:ea typeface="宋体" panose="02010600030101010101" pitchFamily="2" charset="-122"/>
            </a:endParaRPr>
          </a:p>
          <a:p>
            <a:pPr marL="0" indent="575945">
              <a:buFont typeface="Arial" panose="020B0604020202020204" pitchFamily="34" charset="0"/>
              <a:buNone/>
              <a:defRPr/>
            </a:pPr>
            <a:r>
              <a:rPr lang="zh-CN" altLang="zh-CN" sz="2200" b="0" dirty="0" smtClean="0">
                <a:latin typeface="宋体" panose="02010600030101010101" pitchFamily="2" charset="-122"/>
                <a:ea typeface="宋体" panose="02010600030101010101" pitchFamily="2" charset="-122"/>
              </a:rPr>
              <a:t>启动</a:t>
            </a:r>
            <a:r>
              <a:rPr lang="en-US" altLang="zh-CN" sz="2200" b="0" dirty="0" smtClean="0">
                <a:latin typeface="宋体" panose="02010600030101010101" pitchFamily="2" charset="-122"/>
                <a:ea typeface="宋体" panose="02010600030101010101" pitchFamily="2" charset="-122"/>
              </a:rPr>
              <a:t>Excel</a:t>
            </a:r>
            <a:r>
              <a:rPr lang="zh-CN" altLang="zh-CN" sz="2200" b="0" dirty="0">
                <a:latin typeface="宋体" panose="02010600030101010101" pitchFamily="2" charset="-122"/>
                <a:ea typeface="宋体" panose="02010600030101010101" pitchFamily="2" charset="-122"/>
              </a:rPr>
              <a:t>时，系统将自动打开名为“工作簿</a:t>
            </a:r>
            <a:r>
              <a:rPr lang="en-US" altLang="zh-CN" sz="2200" b="0" dirty="0">
                <a:latin typeface="宋体" panose="02010600030101010101" pitchFamily="2" charset="-122"/>
                <a:ea typeface="宋体" panose="02010600030101010101" pitchFamily="2" charset="-122"/>
              </a:rPr>
              <a:t>1</a:t>
            </a:r>
            <a:r>
              <a:rPr lang="zh-CN" altLang="zh-CN" sz="2200" b="0" dirty="0">
                <a:latin typeface="宋体" panose="02010600030101010101" pitchFamily="2" charset="-122"/>
                <a:ea typeface="宋体" panose="02010600030101010101" pitchFamily="2" charset="-122"/>
              </a:rPr>
              <a:t>”的新工作簿，用户可以</a:t>
            </a:r>
            <a:r>
              <a:rPr lang="zh-CN" altLang="zh-CN" sz="2200" b="0" dirty="0" smtClean="0">
                <a:latin typeface="宋体" panose="02010600030101010101" pitchFamily="2" charset="-122"/>
                <a:ea typeface="宋体" panose="02010600030101010101" pitchFamily="2" charset="-122"/>
              </a:rPr>
              <a:t>在此当前</a:t>
            </a:r>
            <a:r>
              <a:rPr lang="zh-CN" altLang="zh-CN" sz="2200" b="0" dirty="0">
                <a:latin typeface="宋体" panose="02010600030101010101" pitchFamily="2" charset="-122"/>
                <a:ea typeface="宋体" panose="02010600030101010101" pitchFamily="2" charset="-122"/>
              </a:rPr>
              <a:t>工作表中进行数据处理。如果用户还需要创建其他新的工作簿，</a:t>
            </a:r>
            <a:r>
              <a:rPr lang="zh-CN" altLang="zh-CN" sz="2200" b="0" dirty="0" smtClean="0">
                <a:latin typeface="宋体" panose="02010600030101010101" pitchFamily="2" charset="-122"/>
                <a:ea typeface="宋体" panose="02010600030101010101" pitchFamily="2" charset="-122"/>
              </a:rPr>
              <a:t>可</a:t>
            </a:r>
            <a:r>
              <a:rPr lang="zh-CN" altLang="zh-CN" sz="2200" b="0" dirty="0" smtClean="0">
                <a:solidFill>
                  <a:srgbClr val="0000FF"/>
                </a:solidFill>
                <a:latin typeface="宋体" panose="02010600030101010101" pitchFamily="2" charset="-122"/>
                <a:ea typeface="宋体" panose="02010600030101010101" pitchFamily="2" charset="-122"/>
              </a:rPr>
              <a:t>单击“文件”</a:t>
            </a:r>
            <a:r>
              <a:rPr lang="en-US" altLang="zh-CN" sz="2200" b="0" dirty="0" smtClean="0">
                <a:solidFill>
                  <a:srgbClr val="0000FF"/>
                </a:solidFill>
                <a:latin typeface="宋体" panose="02010600030101010101" pitchFamily="2" charset="-122"/>
                <a:ea typeface="宋体" panose="02010600030101010101" pitchFamily="2" charset="-122"/>
              </a:rPr>
              <a:t>/</a:t>
            </a:r>
            <a:r>
              <a:rPr lang="zh-CN" altLang="zh-CN" sz="2200" b="0" dirty="0" smtClean="0">
                <a:solidFill>
                  <a:srgbClr val="0000FF"/>
                </a:solidFill>
                <a:latin typeface="宋体" panose="02010600030101010101" pitchFamily="2" charset="-122"/>
                <a:ea typeface="宋体" panose="02010600030101010101" pitchFamily="2" charset="-122"/>
              </a:rPr>
              <a:t>“新建”</a:t>
            </a:r>
            <a:r>
              <a:rPr lang="zh-CN" altLang="zh-CN" sz="2200" b="0" dirty="0">
                <a:solidFill>
                  <a:srgbClr val="0000FF"/>
                </a:solidFill>
                <a:latin typeface="宋体" panose="02010600030101010101" pitchFamily="2" charset="-122"/>
                <a:ea typeface="宋体" panose="02010600030101010101" pitchFamily="2" charset="-122"/>
              </a:rPr>
              <a:t>命令</a:t>
            </a:r>
            <a:r>
              <a:rPr lang="zh-CN" altLang="zh-CN" sz="2200" b="0" dirty="0">
                <a:latin typeface="宋体" panose="02010600030101010101" pitchFamily="2" charset="-122"/>
                <a:ea typeface="宋体" panose="02010600030101010101" pitchFamily="2" charset="-122"/>
              </a:rPr>
              <a:t>，再从右侧的“可用模板”中选择“空白工作簿”</a:t>
            </a:r>
            <a:r>
              <a:rPr lang="zh-CN" altLang="zh-CN" sz="2200" b="0" dirty="0" smtClean="0">
                <a:latin typeface="宋体" panose="02010600030101010101" pitchFamily="2" charset="-122"/>
                <a:ea typeface="宋体" panose="02010600030101010101" pitchFamily="2" charset="-122"/>
              </a:rPr>
              <a:t>。</a:t>
            </a:r>
            <a:endParaRPr lang="en-US" altLang="zh-CN" sz="2200" b="0" dirty="0" smtClean="0">
              <a:latin typeface="宋体" panose="02010600030101010101" pitchFamily="2" charset="-122"/>
              <a:ea typeface="宋体" panose="02010600030101010101" pitchFamily="2" charset="-122"/>
            </a:endParaRPr>
          </a:p>
          <a:p>
            <a:pPr marL="0" indent="575945">
              <a:spcBef>
                <a:spcPts val="600"/>
              </a:spcBef>
              <a:buFont typeface="Arial" panose="020B0604020202020204" pitchFamily="34" charset="0"/>
              <a:buNone/>
              <a:defRPr/>
            </a:pPr>
            <a:r>
              <a:rPr lang="zh-CN" altLang="en-US" sz="2200" dirty="0">
                <a:latin typeface="宋体" panose="02010600030101010101" pitchFamily="2" charset="-122"/>
                <a:ea typeface="宋体" panose="02010600030101010101" pitchFamily="2" charset="-122"/>
              </a:rPr>
              <a:t> </a:t>
            </a:r>
            <a:r>
              <a:rPr lang="zh-CN" altLang="en-US" sz="2200" dirty="0">
                <a:solidFill>
                  <a:srgbClr val="0000FF"/>
                </a:solidFill>
                <a:latin typeface="宋体" panose="02010600030101010101" pitchFamily="2" charset="-122"/>
                <a:ea typeface="宋体" panose="02010600030101010101" pitchFamily="2" charset="-122"/>
              </a:rPr>
              <a:t>文件名默认的扩展名为</a:t>
            </a:r>
            <a:r>
              <a:rPr lang="en-US" altLang="zh-CN" sz="2200" dirty="0">
                <a:solidFill>
                  <a:srgbClr val="0000FF"/>
                </a:solidFill>
                <a:latin typeface="宋体" panose="02010600030101010101" pitchFamily="2" charset="-122"/>
                <a:ea typeface="宋体" panose="02010600030101010101" pitchFamily="2" charset="-122"/>
              </a:rPr>
              <a:t>.</a:t>
            </a:r>
            <a:r>
              <a:rPr lang="en-US" altLang="zh-CN" sz="2200" dirty="0" err="1">
                <a:solidFill>
                  <a:srgbClr val="0000FF"/>
                </a:solidFill>
                <a:latin typeface="宋体" panose="02010600030101010101" pitchFamily="2" charset="-122"/>
                <a:ea typeface="宋体" panose="02010600030101010101" pitchFamily="2" charset="-122"/>
              </a:rPr>
              <a:t>xlsx</a:t>
            </a:r>
            <a:r>
              <a:rPr lang="en-US" altLang="zh-CN" sz="2200" dirty="0">
                <a:solidFill>
                  <a:srgbClr val="0000FF"/>
                </a:solidFill>
                <a:latin typeface="宋体" panose="02010600030101010101" pitchFamily="2" charset="-122"/>
                <a:ea typeface="宋体" panose="02010600030101010101" pitchFamily="2" charset="-122"/>
              </a:rPr>
              <a:t> </a:t>
            </a:r>
            <a:endParaRPr lang="zh-CN" altLang="zh-CN" sz="2200" dirty="0">
              <a:solidFill>
                <a:srgbClr val="0000FF"/>
              </a:solidFill>
              <a:latin typeface="宋体" panose="02010600030101010101" pitchFamily="2" charset="-122"/>
              <a:ea typeface="宋体" panose="02010600030101010101" pitchFamily="2" charset="-122"/>
            </a:endParaRPr>
          </a:p>
          <a:p>
            <a:pPr marL="0" indent="0">
              <a:spcBef>
                <a:spcPts val="800"/>
              </a:spcBef>
              <a:buFont typeface="Arial" panose="020B0604020202020204" pitchFamily="34" charset="0"/>
              <a:buNone/>
              <a:defRPr/>
            </a:pPr>
            <a:r>
              <a:rPr lang="zh-CN" altLang="zh-CN" sz="2400" dirty="0">
                <a:solidFill>
                  <a:srgbClr val="008000"/>
                </a:solidFill>
                <a:latin typeface="宋体" panose="02010600030101010101" pitchFamily="2" charset="-122"/>
                <a:ea typeface="宋体" panose="02010600030101010101" pitchFamily="2" charset="-122"/>
              </a:rPr>
              <a:t>⑵</a:t>
            </a:r>
            <a:r>
              <a:rPr lang="en-US" altLang="zh-CN" sz="2400" dirty="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保存</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a:solidFill>
                <a:srgbClr val="008000"/>
              </a:solidFill>
              <a:latin typeface="宋体" panose="02010600030101010101" pitchFamily="2" charset="-122"/>
              <a:ea typeface="宋体" panose="02010600030101010101" pitchFamily="2" charset="-122"/>
            </a:endParaRPr>
          </a:p>
        </p:txBody>
      </p:sp>
      <p:sp>
        <p:nvSpPr>
          <p:cNvPr id="65540" name="TextBox 1"/>
          <p:cNvSpPr txBox="1">
            <a:spLocks noChangeArrowheads="1"/>
          </p:cNvSpPr>
          <p:nvPr/>
        </p:nvSpPr>
        <p:spPr bwMode="auto">
          <a:xfrm>
            <a:off x="215900" y="4062413"/>
            <a:ext cx="87852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spcAft>
                <a:spcPts val="600"/>
              </a:spcAft>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可用“文件”</a:t>
            </a:r>
            <a:r>
              <a:rPr lang="en-US" altLang="zh-CN" sz="2000" b="0">
                <a:solidFill>
                  <a:schemeClr val="tx1"/>
                </a:solidFill>
                <a:latin typeface="楷体" panose="02010609060101010101" pitchFamily="49" charset="-122"/>
                <a:ea typeface="楷体" panose="02010609060101010101" pitchFamily="49" charset="-122"/>
              </a:rPr>
              <a:t>/</a:t>
            </a:r>
            <a:r>
              <a:rPr lang="zh-CN" altLang="zh-CN" sz="2000" b="0">
                <a:solidFill>
                  <a:schemeClr val="tx1"/>
                </a:solidFill>
                <a:latin typeface="楷体" panose="02010609060101010101" pitchFamily="49" charset="-122"/>
                <a:ea typeface="楷体" panose="02010609060101010101" pitchFamily="49" charset="-122"/>
              </a:rPr>
              <a:t>“保存”命令，或单击快速访问工具栏中的“保存”命令来完成。</a:t>
            </a:r>
            <a:endParaRPr lang="en-US" altLang="zh-CN" sz="2000" b="0">
              <a:solidFill>
                <a:schemeClr val="tx1"/>
              </a:solidFill>
              <a:latin typeface="楷体" panose="02010609060101010101" pitchFamily="49" charset="-122"/>
              <a:ea typeface="楷体" panose="02010609060101010101" pitchFamily="49" charset="-122"/>
            </a:endParaRPr>
          </a:p>
          <a:p>
            <a:pPr>
              <a:spcAft>
                <a:spcPts val="600"/>
              </a:spcAft>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关闭</a:t>
            </a:r>
            <a:r>
              <a:rPr lang="en-US" altLang="zh-CN" sz="2000" b="0">
                <a:solidFill>
                  <a:schemeClr val="tx1"/>
                </a:solidFill>
                <a:latin typeface="楷体" panose="02010609060101010101" pitchFamily="49" charset="-122"/>
                <a:ea typeface="楷体" panose="02010609060101010101" pitchFamily="49" charset="-122"/>
              </a:rPr>
              <a:t>Excel</a:t>
            </a:r>
            <a:r>
              <a:rPr lang="zh-CN" altLang="zh-CN" sz="2000" b="0">
                <a:solidFill>
                  <a:schemeClr val="tx1"/>
                </a:solidFill>
                <a:latin typeface="楷体" panose="02010609060101010101" pitchFamily="49" charset="-122"/>
                <a:ea typeface="楷体" panose="02010609060101010101" pitchFamily="49" charset="-122"/>
              </a:rPr>
              <a:t>时，软件本身会对保存进行检查，对于做过更新但未保存的文件提示保存。</a:t>
            </a:r>
            <a:endParaRPr lang="zh-CN" altLang="zh-CN" sz="2000" b="0">
              <a:solidFill>
                <a:schemeClr val="tx1"/>
              </a:solidFill>
              <a:latin typeface="楷体" panose="02010609060101010101" pitchFamily="49" charset="-122"/>
              <a:ea typeface="楷体" panose="02010609060101010101" pitchFamily="49" charset="-122"/>
            </a:endParaRPr>
          </a:p>
          <a:p>
            <a:pPr>
              <a:buClr>
                <a:srgbClr val="FF6600"/>
              </a:buClr>
              <a:buSzPct val="75000"/>
              <a:buFont typeface="Wingdings" panose="05000000000000000000" pitchFamily="2" charset="2"/>
              <a:buChar char="l"/>
            </a:pPr>
            <a:r>
              <a:rPr lang="zh-CN" altLang="zh-CN" sz="2000" b="0">
                <a:solidFill>
                  <a:schemeClr val="tx1"/>
                </a:solidFill>
                <a:latin typeface="楷体" panose="02010609060101010101" pitchFamily="49" charset="-122"/>
                <a:ea typeface="楷体" panose="02010609060101010101" pitchFamily="49" charset="-122"/>
              </a:rPr>
              <a:t>对于新建文档，首次保存会弹出“另存为”对话框，让用户选择文档在磁盘中的存放位置，此后每次更新该文档都将保存在原位。若需改变已有文档的存储位置，可用“文件”</a:t>
            </a:r>
            <a:r>
              <a:rPr lang="en-US" altLang="zh-CN" sz="2000" b="0">
                <a:solidFill>
                  <a:schemeClr val="tx1"/>
                </a:solidFill>
                <a:latin typeface="楷体" panose="02010609060101010101" pitchFamily="49" charset="-122"/>
                <a:ea typeface="楷体" panose="02010609060101010101" pitchFamily="49" charset="-122"/>
              </a:rPr>
              <a:t>/</a:t>
            </a:r>
            <a:r>
              <a:rPr lang="zh-CN" altLang="zh-CN" sz="2000" b="0">
                <a:solidFill>
                  <a:schemeClr val="tx1"/>
                </a:solidFill>
                <a:latin typeface="楷体" panose="02010609060101010101" pitchFamily="49" charset="-122"/>
                <a:ea typeface="楷体" panose="02010609060101010101" pitchFamily="49" charset="-122"/>
              </a:rPr>
              <a:t>“另存为”命令实现</a:t>
            </a:r>
            <a:r>
              <a:rPr lang="en-US" altLang="zh-CN" sz="2000" b="0">
                <a:solidFill>
                  <a:schemeClr val="tx1"/>
                </a:solidFill>
                <a:latin typeface="楷体" panose="02010609060101010101" pitchFamily="49" charset="-122"/>
                <a:ea typeface="楷体" panose="02010609060101010101" pitchFamily="49" charset="-122"/>
              </a:rPr>
              <a:t>.</a:t>
            </a:r>
            <a:endParaRPr lang="en-US" altLang="zh-CN" sz="2000" b="0">
              <a:solidFill>
                <a:schemeClr val="tx1"/>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日期占位符 1"/>
          <p:cNvSpPr>
            <a:spLocks noGrp="1"/>
          </p:cNvSpPr>
          <p:nvPr>
            <p:ph type="dt" sz="half" idx="10"/>
          </p:nvPr>
        </p:nvSpPr>
        <p:spPr/>
        <p:txBody>
          <a:bodyPr/>
          <a:lstStyle/>
          <a:p>
            <a:pPr>
              <a:defRPr/>
            </a:pPr>
            <a:fld id="{91F9A859-4A31-4C9A-8E5C-A36E226B591E}"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4.1.4  </a:t>
            </a:r>
            <a:r>
              <a:rPr lang="zh-CN" altLang="en-US" sz="3600" dirty="0" smtClean="0">
                <a:solidFill>
                  <a:srgbClr val="990000"/>
                </a:solidFill>
                <a:latin typeface="华文中宋" panose="02010600040101010101" pitchFamily="2" charset="-122"/>
                <a:ea typeface="华文中宋" panose="02010600040101010101" pitchFamily="2" charset="-122"/>
                <a:sym typeface="华文新魏" panose="02010800040101010101" pitchFamily="2" charset="-122"/>
              </a:rPr>
              <a:t>数据处理应用软件</a:t>
            </a:r>
            <a:endParaRPr lang="zh-CN" altLang="en-US" sz="3600" dirty="0">
              <a:solidFill>
                <a:srgbClr val="990000"/>
              </a:solidFill>
              <a:latin typeface="华文中宋" panose="02010600040101010101" pitchFamily="2" charset="-122"/>
              <a:ea typeface="华文中宋" panose="02010600040101010101" pitchFamily="2" charset="-122"/>
              <a:sym typeface="华文新魏" panose="02010800040101010101" pitchFamily="2" charset="-122"/>
            </a:endParaRPr>
          </a:p>
        </p:txBody>
      </p:sp>
      <p:sp>
        <p:nvSpPr>
          <p:cNvPr id="6148" name="Rectangle 3"/>
          <p:cNvSpPr>
            <a:spLocks noChangeArrowheads="1"/>
          </p:cNvSpPr>
          <p:nvPr/>
        </p:nvSpPr>
        <p:spPr bwMode="auto">
          <a:xfrm>
            <a:off x="287524" y="944724"/>
            <a:ext cx="8568952" cy="92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12140">
              <a:lnSpc>
                <a:spcPts val="3500"/>
              </a:lnSpc>
              <a:spcAft>
                <a:spcPts val="0"/>
              </a:spcAft>
              <a:defRPr/>
            </a:pPr>
            <a:r>
              <a:rPr lang="zh-CN" altLang="zh-CN" sz="2400" b="0" dirty="0">
                <a:solidFill>
                  <a:schemeClr val="tx1"/>
                </a:solidFill>
                <a:latin typeface="仿宋" panose="02010609060101010101" pitchFamily="49" charset="-122"/>
                <a:ea typeface="仿宋" panose="02010609060101010101" pitchFamily="49" charset="-122"/>
              </a:rPr>
              <a:t>数据处理离不开应用软件的支持。一般而言</a:t>
            </a:r>
            <a:r>
              <a:rPr lang="zh-CN" altLang="zh-CN" sz="2400" b="0" dirty="0" smtClean="0">
                <a:solidFill>
                  <a:schemeClr val="tx1"/>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传统</a:t>
            </a:r>
            <a:r>
              <a:rPr lang="zh-CN" altLang="zh-CN" sz="2400" b="0" dirty="0" smtClean="0">
                <a:solidFill>
                  <a:schemeClr val="tx1"/>
                </a:solidFill>
                <a:latin typeface="仿宋" panose="02010609060101010101" pitchFamily="49" charset="-122"/>
                <a:ea typeface="仿宋" panose="02010609060101010101" pitchFamily="49" charset="-122"/>
              </a:rPr>
              <a:t>数据处理</a:t>
            </a:r>
            <a:r>
              <a:rPr lang="zh-CN" altLang="zh-CN" sz="2400" b="0" dirty="0">
                <a:solidFill>
                  <a:schemeClr val="tx1"/>
                </a:solidFill>
                <a:latin typeface="仿宋" panose="02010609060101010101" pitchFamily="49" charset="-122"/>
                <a:ea typeface="仿宋" panose="02010609060101010101" pitchFamily="49" charset="-122"/>
              </a:rPr>
              <a:t>涉及的应用软件主要</a:t>
            </a:r>
            <a:r>
              <a:rPr lang="zh-CN" altLang="zh-CN" sz="2400" b="0" dirty="0" smtClean="0">
                <a:solidFill>
                  <a:schemeClr val="tx1"/>
                </a:solidFill>
                <a:latin typeface="仿宋" panose="02010609060101010101" pitchFamily="49" charset="-122"/>
                <a:ea typeface="仿宋" panose="02010609060101010101" pitchFamily="49" charset="-122"/>
              </a:rPr>
              <a:t>分为两类</a:t>
            </a:r>
            <a:r>
              <a:rPr lang="zh-CN" altLang="en-US" sz="2400" b="0" dirty="0" smtClean="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p:txBody>
      </p:sp>
      <p:sp>
        <p:nvSpPr>
          <p:cNvPr id="4" name="矩形 3"/>
          <p:cNvSpPr/>
          <p:nvPr/>
        </p:nvSpPr>
        <p:spPr>
          <a:xfrm>
            <a:off x="323528" y="1844824"/>
            <a:ext cx="8424936" cy="3683060"/>
          </a:xfrm>
          <a:prstGeom prst="rect">
            <a:avLst/>
          </a:prstGeom>
          <a:noFill/>
          <a:ln>
            <a:noFill/>
          </a:ln>
        </p:spPr>
        <p:txBody>
          <a:bodyPr wrap="square">
            <a:spAutoFit/>
          </a:bodyPr>
          <a:lstStyle/>
          <a:p>
            <a:pPr marL="457200" indent="-457200">
              <a:lnSpc>
                <a:spcPts val="3500"/>
              </a:lnSpc>
              <a:spcAft>
                <a:spcPts val="0"/>
              </a:spcAft>
              <a:buFont typeface="+mj-lt"/>
              <a:buAutoNum type="arabicPeriod"/>
            </a:pPr>
            <a:r>
              <a:rPr lang="zh-CN" altLang="zh-CN" sz="2400" dirty="0">
                <a:solidFill>
                  <a:schemeClr val="tx1"/>
                </a:solidFill>
                <a:latin typeface="仿宋" panose="02010609060101010101" pitchFamily="49" charset="-122"/>
                <a:ea typeface="仿宋" panose="02010609060101010101" pitchFamily="49" charset="-122"/>
              </a:rPr>
              <a:t>通用</a:t>
            </a:r>
            <a:r>
              <a:rPr lang="zh-CN" altLang="zh-CN" sz="2400" dirty="0" smtClean="0">
                <a:solidFill>
                  <a:schemeClr val="tx1"/>
                </a:solidFill>
                <a:latin typeface="仿宋" panose="02010609060101010101" pitchFamily="49" charset="-122"/>
                <a:ea typeface="仿宋" panose="02010609060101010101" pitchFamily="49" charset="-122"/>
              </a:rPr>
              <a:t>应用软件</a:t>
            </a:r>
            <a:r>
              <a:rPr lang="zh-CN" altLang="en-US" sz="2400" b="0" dirty="0" smtClean="0">
                <a:solidFill>
                  <a:schemeClr val="tx1"/>
                </a:solidFill>
                <a:latin typeface="仿宋" panose="02010609060101010101" pitchFamily="49" charset="-122"/>
                <a:ea typeface="仿宋" panose="02010609060101010101" pitchFamily="49" charset="-122"/>
              </a:rPr>
              <a:t>：</a:t>
            </a:r>
            <a:r>
              <a:rPr lang="zh-CN" altLang="zh-CN" sz="2400" b="0" dirty="0" smtClean="0">
                <a:solidFill>
                  <a:schemeClr val="tx1"/>
                </a:solidFill>
                <a:latin typeface="仿宋" panose="02010609060101010101" pitchFamily="49" charset="-122"/>
                <a:ea typeface="仿宋" panose="02010609060101010101" pitchFamily="49" charset="-122"/>
              </a:rPr>
              <a:t>主要</a:t>
            </a:r>
            <a:r>
              <a:rPr lang="zh-CN" altLang="zh-CN" sz="2400" b="0" dirty="0">
                <a:solidFill>
                  <a:schemeClr val="tx1"/>
                </a:solidFill>
                <a:latin typeface="仿宋" panose="02010609060101010101" pitchFamily="49" charset="-122"/>
                <a:ea typeface="仿宋" panose="02010609060101010101" pitchFamily="49" charset="-122"/>
              </a:rPr>
              <a:t>用于传统通用数据的处理。如办公软件对现代办公涉及的电子文档、电子表格等方面数据的处理。主流的办公软件有：微软公司的</a:t>
            </a:r>
            <a:r>
              <a:rPr lang="en-US" altLang="zh-CN" sz="2400" b="0" dirty="0">
                <a:solidFill>
                  <a:schemeClr val="tx1"/>
                </a:solidFill>
                <a:latin typeface="仿宋" panose="02010609060101010101" pitchFamily="49" charset="-122"/>
                <a:ea typeface="仿宋" panose="02010609060101010101" pitchFamily="49" charset="-122"/>
              </a:rPr>
              <a:t>Microsoft Office</a:t>
            </a:r>
            <a:r>
              <a:rPr lang="zh-CN" altLang="zh-CN" sz="2400" b="0" dirty="0">
                <a:solidFill>
                  <a:schemeClr val="tx1"/>
                </a:solidFill>
                <a:latin typeface="仿宋" panose="02010609060101010101" pitchFamily="49" charset="-122"/>
                <a:ea typeface="仿宋" panose="02010609060101010101" pitchFamily="49" charset="-122"/>
              </a:rPr>
              <a:t>、我国金山公司的</a:t>
            </a:r>
            <a:r>
              <a:rPr lang="en-US" altLang="zh-CN" sz="2400" b="0" dirty="0">
                <a:solidFill>
                  <a:schemeClr val="tx1"/>
                </a:solidFill>
                <a:latin typeface="仿宋" panose="02010609060101010101" pitchFamily="49" charset="-122"/>
                <a:ea typeface="仿宋" panose="02010609060101010101" pitchFamily="49" charset="-122"/>
              </a:rPr>
              <a:t>WPS Office</a:t>
            </a:r>
            <a:r>
              <a:rPr lang="zh-CN" altLang="zh-CN" sz="2400" b="0" dirty="0">
                <a:solidFill>
                  <a:schemeClr val="tx1"/>
                </a:solidFill>
                <a:latin typeface="仿宋" panose="02010609060101010101" pitchFamily="49" charset="-122"/>
                <a:ea typeface="仿宋" panose="02010609060101010101" pitchFamily="49" charset="-122"/>
              </a:rPr>
              <a:t>等</a:t>
            </a:r>
            <a:r>
              <a:rPr lang="zh-CN" altLang="zh-CN" sz="2400" b="0" dirty="0" smtClean="0">
                <a:solidFill>
                  <a:schemeClr val="tx1"/>
                </a:solidFill>
                <a:latin typeface="仿宋" panose="02010609060101010101" pitchFamily="49" charset="-122"/>
                <a:ea typeface="仿宋" panose="02010609060101010101" pitchFamily="49" charset="-122"/>
              </a:rPr>
              <a:t>。</a:t>
            </a:r>
            <a:r>
              <a:rPr lang="zh-CN" altLang="en-US" sz="2400" b="0" dirty="0" smtClean="0">
                <a:solidFill>
                  <a:schemeClr val="tx1"/>
                </a:solidFill>
                <a:latin typeface="仿宋" panose="02010609060101010101" pitchFamily="49" charset="-122"/>
                <a:ea typeface="仿宋" panose="02010609060101010101" pitchFamily="49" charset="-122"/>
              </a:rPr>
              <a:t>目前</a:t>
            </a:r>
            <a:r>
              <a:rPr lang="zh-CN" altLang="zh-CN" sz="2400" b="0" dirty="0" smtClean="0">
                <a:solidFill>
                  <a:schemeClr val="tx1"/>
                </a:solidFill>
                <a:latin typeface="仿宋" panose="02010609060101010101" pitchFamily="49" charset="-122"/>
                <a:ea typeface="仿宋" panose="02010609060101010101" pitchFamily="49" charset="-122"/>
              </a:rPr>
              <a:t>全球</a:t>
            </a:r>
            <a:r>
              <a:rPr lang="zh-CN" altLang="zh-CN" sz="2400" b="0" dirty="0">
                <a:solidFill>
                  <a:schemeClr val="tx1"/>
                </a:solidFill>
                <a:latin typeface="仿宋" panose="02010609060101010101" pitchFamily="49" charset="-122"/>
                <a:ea typeface="仿宋" panose="02010609060101010101" pitchFamily="49" charset="-122"/>
              </a:rPr>
              <a:t>市场占有率最高的是微软公司的</a:t>
            </a:r>
            <a:r>
              <a:rPr lang="en-US" altLang="zh-CN" sz="2400" b="0" dirty="0">
                <a:solidFill>
                  <a:schemeClr val="tx1"/>
                </a:solidFill>
                <a:latin typeface="仿宋" panose="02010609060101010101" pitchFamily="49" charset="-122"/>
                <a:ea typeface="仿宋" panose="02010609060101010101" pitchFamily="49" charset="-122"/>
              </a:rPr>
              <a:t>Microsoft Office</a:t>
            </a:r>
            <a:r>
              <a:rPr lang="zh-CN" altLang="zh-CN" sz="2400" b="0" dirty="0" smtClean="0">
                <a:solidFill>
                  <a:schemeClr val="tx1"/>
                </a:solidFill>
                <a:latin typeface="仿宋" panose="02010609060101010101" pitchFamily="49" charset="-122"/>
                <a:ea typeface="仿宋" panose="02010609060101010101" pitchFamily="49" charset="-122"/>
              </a:rPr>
              <a:t>。</a:t>
            </a:r>
            <a:endParaRPr lang="en-US" altLang="zh-CN" sz="2400" b="0" dirty="0" smtClean="0">
              <a:solidFill>
                <a:schemeClr val="tx1"/>
              </a:solidFill>
              <a:latin typeface="仿宋" panose="02010609060101010101" pitchFamily="49" charset="-122"/>
              <a:ea typeface="仿宋" panose="02010609060101010101" pitchFamily="49" charset="-122"/>
            </a:endParaRPr>
          </a:p>
          <a:p>
            <a:pPr marL="457200" indent="-457200">
              <a:lnSpc>
                <a:spcPts val="3500"/>
              </a:lnSpc>
              <a:spcAft>
                <a:spcPts val="0"/>
              </a:spcAft>
              <a:buFont typeface="+mj-lt"/>
              <a:buAutoNum type="arabicPeriod"/>
            </a:pPr>
            <a:r>
              <a:rPr lang="zh-CN" altLang="zh-CN" sz="2400" dirty="0" smtClean="0">
                <a:solidFill>
                  <a:schemeClr val="tx1"/>
                </a:solidFill>
                <a:latin typeface="仿宋" panose="02010609060101010101" pitchFamily="49" charset="-122"/>
                <a:ea typeface="仿宋" panose="02010609060101010101" pitchFamily="49" charset="-122"/>
              </a:rPr>
              <a:t>专用应用软件</a:t>
            </a:r>
            <a:r>
              <a:rPr lang="zh-CN" altLang="en-US" sz="2400" b="0" dirty="0" smtClean="0">
                <a:solidFill>
                  <a:schemeClr val="tx1"/>
                </a:solidFill>
                <a:latin typeface="仿宋" panose="02010609060101010101" pitchFamily="49" charset="-122"/>
                <a:ea typeface="仿宋" panose="02010609060101010101" pitchFamily="49" charset="-122"/>
              </a:rPr>
              <a:t>：</a:t>
            </a:r>
            <a:r>
              <a:rPr lang="zh-CN" altLang="zh-CN" sz="2400" b="0" dirty="0" smtClean="0">
                <a:solidFill>
                  <a:schemeClr val="tx1"/>
                </a:solidFill>
                <a:latin typeface="仿宋" panose="02010609060101010101" pitchFamily="49" charset="-122"/>
                <a:ea typeface="仿宋" panose="02010609060101010101" pitchFamily="49" charset="-122"/>
              </a:rPr>
              <a:t>主要</a:t>
            </a:r>
            <a:r>
              <a:rPr lang="zh-CN" altLang="zh-CN" sz="2400" b="0" dirty="0">
                <a:solidFill>
                  <a:schemeClr val="tx1"/>
                </a:solidFill>
                <a:latin typeface="仿宋" panose="02010609060101010101" pitchFamily="49" charset="-122"/>
                <a:ea typeface="仿宋" panose="02010609060101010101" pitchFamily="49" charset="-122"/>
              </a:rPr>
              <a:t>是针对不同企业数据管理需求，在数据库技术等支持下，专门为其定制开发的应用系统。如销售管理、财务管理、库存管理、人事管理等系统。</a:t>
            </a:r>
            <a:endParaRPr lang="zh-CN" altLang="zh-CN" sz="2400" b="0" dirty="0">
              <a:solidFill>
                <a:schemeClr val="tx1"/>
              </a:solidFill>
              <a:latin typeface="仿宋" panose="02010609060101010101" pitchFamily="49" charset="-122"/>
              <a:ea typeface="仿宋" panose="02010609060101010101" pitchFamily="49" charset="-122"/>
            </a:endParaRPr>
          </a:p>
        </p:txBody>
      </p:sp>
      <p:sp>
        <p:nvSpPr>
          <p:cNvPr id="10" name="TextBox 9"/>
          <p:cNvSpPr txBox="1"/>
          <p:nvPr/>
        </p:nvSpPr>
        <p:spPr>
          <a:xfrm>
            <a:off x="71500" y="5658343"/>
            <a:ext cx="9001125" cy="830997"/>
          </a:xfrm>
          <a:prstGeom prst="rect">
            <a:avLst/>
          </a:prstGeom>
          <a:solidFill>
            <a:srgbClr val="FFFFCC"/>
          </a:solidFill>
        </p:spPr>
        <p:txBody>
          <a:bodyPr>
            <a:spAutoFit/>
          </a:bodyPr>
          <a:lstStyle/>
          <a:p>
            <a:pPr indent="539750">
              <a:defRPr/>
            </a:pPr>
            <a:r>
              <a:rPr lang="zh-CN" altLang="zh-CN"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本章主要介绍通用办公软件中的字处理、演示文稿、电子表格，以及文件的压缩和解压缩</a:t>
            </a:r>
            <a:r>
              <a:rPr lang="zh-CN" altLang="zh-CN" sz="2400"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ED753FAC-B793-4839-B334-F841AD04439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C758210F-324C-44AE-8C67-BA1896842B0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71438" y="836613"/>
            <a:ext cx="9001125" cy="1584325"/>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71755" indent="0">
              <a:spcBef>
                <a:spcPts val="0"/>
              </a:spcBef>
              <a:buFont typeface="Arial" panose="020B0604020202020204" pitchFamily="34" charset="0"/>
              <a:buNone/>
              <a:defRPr/>
            </a:pPr>
            <a:r>
              <a:rPr lang="zh-CN" altLang="zh-CN" sz="2400" dirty="0" smtClean="0">
                <a:solidFill>
                  <a:srgbClr val="008000"/>
                </a:solidFill>
                <a:latin typeface="宋体" panose="02010600030101010101" pitchFamily="2" charset="-122"/>
                <a:ea typeface="宋体" panose="02010600030101010101" pitchFamily="2" charset="-122"/>
              </a:rPr>
              <a:t>⑶</a:t>
            </a:r>
            <a:r>
              <a:rPr lang="en-US" altLang="zh-CN" sz="2400" dirty="0" smtClean="0">
                <a:solidFill>
                  <a:srgbClr val="008000"/>
                </a:solidFill>
                <a:latin typeface="宋体" panose="02010600030101010101" pitchFamily="2" charset="-122"/>
                <a:ea typeface="宋体" panose="02010600030101010101" pitchFamily="2" charset="-122"/>
              </a:rPr>
              <a:t> </a:t>
            </a:r>
            <a:r>
              <a:rPr lang="zh-CN" altLang="zh-CN" sz="2400" dirty="0">
                <a:solidFill>
                  <a:srgbClr val="008000"/>
                </a:solidFill>
                <a:latin typeface="宋体" panose="02010600030101010101" pitchFamily="2" charset="-122"/>
                <a:ea typeface="宋体" panose="02010600030101010101" pitchFamily="2" charset="-122"/>
              </a:rPr>
              <a:t>打开和关闭</a:t>
            </a:r>
            <a:r>
              <a:rPr lang="zh-CN" altLang="zh-CN" sz="2400" dirty="0" smtClean="0">
                <a:solidFill>
                  <a:srgbClr val="008000"/>
                </a:solidFill>
                <a:latin typeface="宋体" panose="02010600030101010101" pitchFamily="2" charset="-122"/>
                <a:ea typeface="宋体" panose="02010600030101010101" pitchFamily="2" charset="-122"/>
              </a:rPr>
              <a:t>工作簿</a:t>
            </a:r>
            <a:endParaRPr lang="zh-CN" altLang="zh-CN" sz="2400" dirty="0" smtClean="0">
              <a:solidFill>
                <a:srgbClr val="008000"/>
              </a:solidFill>
              <a:latin typeface="宋体" panose="02010600030101010101" pitchFamily="2" charset="-122"/>
              <a:ea typeface="宋体" panose="02010600030101010101" pitchFamily="2" charset="-122"/>
            </a:endParaRPr>
          </a:p>
          <a:p>
            <a:pPr marL="0" indent="575945">
              <a:buFont typeface="Arial" panose="020B0604020202020204" pitchFamily="34" charset="0"/>
              <a:buNone/>
              <a:defRPr/>
            </a:pPr>
            <a:r>
              <a:rPr lang="zh-CN" altLang="zh-CN" sz="2000" b="0" dirty="0" smtClean="0">
                <a:latin typeface="宋体" panose="02010600030101010101" pitchFamily="2" charset="-122"/>
                <a:ea typeface="宋体" panose="02010600030101010101" pitchFamily="2" charset="-122"/>
              </a:rPr>
              <a:t>可</a:t>
            </a:r>
            <a:r>
              <a:rPr lang="zh-CN" altLang="zh-CN" sz="2000" b="0" dirty="0">
                <a:latin typeface="宋体" panose="02010600030101010101" pitchFamily="2" charset="-122"/>
                <a:ea typeface="宋体" panose="02010600030101010101" pitchFamily="2" charset="-122"/>
              </a:rPr>
              <a:t>使用文件选项卡的“打开”命令打开</a:t>
            </a:r>
            <a:r>
              <a:rPr lang="zh-CN" altLang="zh-CN" sz="2000" b="0" dirty="0" smtClean="0">
                <a:latin typeface="宋体" panose="02010600030101010101" pitchFamily="2" charset="-122"/>
                <a:ea typeface="宋体" panose="02010600030101010101" pitchFamily="2" charset="-122"/>
              </a:rPr>
              <a:t>文档</a:t>
            </a:r>
            <a:r>
              <a:rPr lang="zh-CN" altLang="en-US" sz="2000" b="0" dirty="0" smtClean="0">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也</a:t>
            </a:r>
            <a:r>
              <a:rPr lang="zh-CN" altLang="zh-CN" sz="2000" dirty="0" smtClean="0">
                <a:latin typeface="宋体" panose="02010600030101010101" pitchFamily="2" charset="-122"/>
                <a:ea typeface="宋体" panose="02010600030101010101" pitchFamily="2" charset="-122"/>
              </a:rPr>
              <a:t>可</a:t>
            </a:r>
            <a:r>
              <a:rPr lang="zh-CN" altLang="zh-CN" sz="2000" dirty="0">
                <a:latin typeface="宋体" panose="02010600030101010101" pitchFamily="2" charset="-122"/>
                <a:ea typeface="宋体" panose="02010600030101010101" pitchFamily="2" charset="-122"/>
              </a:rPr>
              <a:t>使用文件选项卡的“最近所用文件”命令打开近期使用过的</a:t>
            </a:r>
            <a:r>
              <a:rPr lang="zh-CN" altLang="zh-CN" sz="2000" dirty="0" smtClean="0">
                <a:latin typeface="宋体" panose="02010600030101010101" pitchFamily="2" charset="-122"/>
                <a:ea typeface="宋体" panose="02010600030101010101" pitchFamily="2" charset="-122"/>
              </a:rPr>
              <a:t>工作簿。</a:t>
            </a:r>
            <a:r>
              <a:rPr lang="zh-CN" altLang="zh-CN" sz="2000" b="0" dirty="0" smtClean="0">
                <a:latin typeface="宋体" panose="02010600030101010101" pitchFamily="2" charset="-122"/>
                <a:ea typeface="宋体" panose="02010600030101010101" pitchFamily="2" charset="-122"/>
              </a:rPr>
              <a:t>对于暂时不再</a:t>
            </a:r>
            <a:r>
              <a:rPr lang="zh-CN" altLang="zh-CN" sz="2000" b="0" dirty="0">
                <a:latin typeface="宋体" panose="02010600030101010101" pitchFamily="2" charset="-122"/>
                <a:ea typeface="宋体" panose="02010600030101010101" pitchFamily="2" charset="-122"/>
              </a:rPr>
              <a:t>进行编辑的</a:t>
            </a:r>
            <a:r>
              <a:rPr lang="zh-CN" altLang="zh-CN" sz="2000" b="0" dirty="0" smtClean="0">
                <a:latin typeface="宋体" panose="02010600030101010101" pitchFamily="2" charset="-122"/>
                <a:ea typeface="宋体" panose="02010600030101010101" pitchFamily="2" charset="-122"/>
              </a:rPr>
              <a:t>工作簿</a:t>
            </a:r>
            <a:r>
              <a:rPr lang="zh-CN" altLang="en-US" sz="2000" b="0" dirty="0" smtClean="0">
                <a:latin typeface="宋体" panose="02010600030101010101" pitchFamily="2" charset="-122"/>
                <a:ea typeface="宋体" panose="02010600030101010101" pitchFamily="2" charset="-122"/>
              </a:rPr>
              <a:t>应</a:t>
            </a:r>
            <a:r>
              <a:rPr lang="zh-CN" altLang="zh-CN" sz="2000" b="0" dirty="0" smtClean="0">
                <a:latin typeface="宋体" panose="02010600030101010101" pitchFamily="2" charset="-122"/>
                <a:ea typeface="宋体" panose="02010600030101010101" pitchFamily="2" charset="-122"/>
              </a:rPr>
              <a:t>关闭，</a:t>
            </a:r>
            <a:r>
              <a:rPr lang="zh-CN" altLang="zh-CN" sz="2000" b="0" dirty="0">
                <a:latin typeface="宋体" panose="02010600030101010101" pitchFamily="2" charset="-122"/>
                <a:ea typeface="宋体" panose="02010600030101010101" pitchFamily="2" charset="-122"/>
              </a:rPr>
              <a:t>以释放该工作簿所占用的内存空间</a:t>
            </a:r>
            <a:r>
              <a:rPr lang="zh-CN" altLang="zh-CN" sz="2000" b="0" dirty="0" smtClean="0">
                <a:latin typeface="宋体" panose="02010600030101010101" pitchFamily="2" charset="-122"/>
                <a:ea typeface="宋体" panose="02010600030101010101" pitchFamily="2" charset="-122"/>
              </a:rPr>
              <a:t>。</a:t>
            </a:r>
            <a:endParaRPr lang="zh-CN" altLang="zh-CN" sz="2000" b="0" dirty="0">
              <a:latin typeface="宋体" panose="02010600030101010101" pitchFamily="2" charset="-122"/>
              <a:ea typeface="宋体" panose="02010600030101010101" pitchFamily="2" charset="-122"/>
            </a:endParaRPr>
          </a:p>
        </p:txBody>
      </p:sp>
      <p:sp>
        <p:nvSpPr>
          <p:cNvPr id="2" name="TextBox 1"/>
          <p:cNvSpPr txBox="1"/>
          <p:nvPr/>
        </p:nvSpPr>
        <p:spPr>
          <a:xfrm>
            <a:off x="106363" y="2324100"/>
            <a:ext cx="8929687" cy="3984625"/>
          </a:xfrm>
          <a:prstGeom prst="rect">
            <a:avLst/>
          </a:prstGeom>
          <a:noFill/>
        </p:spPr>
        <p:txBody>
          <a:bodyPr>
            <a:spAutoFit/>
          </a:bodyPr>
          <a:lstStyle/>
          <a:p>
            <a:pPr>
              <a:spcAft>
                <a:spcPts val="1200"/>
              </a:spcAft>
              <a:defRPr/>
            </a:pPr>
            <a:r>
              <a:rPr lang="zh-CN" altLang="en-US" sz="2400" dirty="0">
                <a:solidFill>
                  <a:srgbClr val="C00000"/>
                </a:solidFill>
                <a:latin typeface="宋体" panose="02010600030101010101" pitchFamily="2" charset="-122"/>
              </a:rPr>
              <a:t>⒉</a:t>
            </a:r>
            <a:r>
              <a:rPr lang="zh-CN" altLang="zh-CN" sz="2400" dirty="0">
                <a:solidFill>
                  <a:srgbClr val="C00000"/>
                </a:solidFill>
                <a:latin typeface="宋体" panose="02010600030101010101" pitchFamily="2" charset="-122"/>
              </a:rPr>
              <a:t>工作表的基本操作</a:t>
            </a:r>
            <a:endParaRPr lang="zh-CN" altLang="zh-CN" sz="2400" dirty="0">
              <a:solidFill>
                <a:srgbClr val="C00000"/>
              </a:solidFill>
              <a:latin typeface="宋体" panose="02010600030101010101" pitchFamily="2" charset="-122"/>
            </a:endParaRPr>
          </a:p>
          <a:p>
            <a:pPr marL="71755">
              <a:spcAft>
                <a:spcPts val="600"/>
              </a:spcAft>
              <a:defRPr/>
            </a:pPr>
            <a:r>
              <a:rPr lang="zh-CN" altLang="zh-CN" dirty="0">
                <a:solidFill>
                  <a:srgbClr val="008000"/>
                </a:solidFill>
              </a:rPr>
              <a:t>⑴</a:t>
            </a:r>
            <a:r>
              <a:rPr lang="en-US" altLang="zh-CN" dirty="0">
                <a:solidFill>
                  <a:srgbClr val="008000"/>
                </a:solidFill>
              </a:rPr>
              <a:t> </a:t>
            </a:r>
            <a:r>
              <a:rPr lang="zh-CN" altLang="zh-CN" dirty="0">
                <a:solidFill>
                  <a:srgbClr val="008000"/>
                </a:solidFill>
              </a:rPr>
              <a:t>插入和重命名工作表</a:t>
            </a:r>
            <a:endParaRPr lang="zh-CN" altLang="zh-CN" dirty="0">
              <a:solidFill>
                <a:srgbClr val="008000"/>
              </a:solidFill>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添加新工作表</a:t>
            </a:r>
            <a:r>
              <a:rPr lang="zh-CN" altLang="zh-CN" sz="2000" dirty="0">
                <a:solidFill>
                  <a:schemeClr val="tx1"/>
                </a:solidFill>
                <a:latin typeface="+mn-ea"/>
                <a:ea typeface="+mn-ea"/>
              </a:rPr>
              <a:t>的方法为：右击工作表标签</a:t>
            </a:r>
            <a:r>
              <a:rPr lang="en-US" altLang="zh-CN" sz="2000" dirty="0">
                <a:solidFill>
                  <a:schemeClr val="tx1"/>
                </a:solidFill>
                <a:latin typeface="+mn-ea"/>
                <a:ea typeface="+mn-ea"/>
              </a:rPr>
              <a:t> </a:t>
            </a:r>
            <a:r>
              <a:rPr lang="zh-CN" altLang="en-US" sz="2000" dirty="0">
                <a:solidFill>
                  <a:schemeClr val="tx1"/>
                </a:solidFill>
                <a:latin typeface="+mn-ea"/>
                <a:ea typeface="+mn-ea"/>
              </a:rPr>
              <a:t>，在</a:t>
            </a:r>
            <a:r>
              <a:rPr lang="zh-CN" altLang="zh-CN" sz="2000" dirty="0">
                <a:solidFill>
                  <a:schemeClr val="tx1"/>
                </a:solidFill>
                <a:latin typeface="+mn-ea"/>
                <a:ea typeface="+mn-ea"/>
              </a:rPr>
              <a:t>快捷菜单中选择“插入”命令，在打开的“插入”对话框的“常用”选项卡中选择“工作表”选项，单击“确认”按钮后，即可插入新的工作表。</a:t>
            </a:r>
            <a:endParaRPr lang="en-US" altLang="zh-CN" sz="2000"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en-US" sz="2000" dirty="0">
                <a:solidFill>
                  <a:srgbClr val="008000"/>
                </a:solidFill>
                <a:latin typeface="+mn-ea"/>
                <a:ea typeface="+mn-ea"/>
              </a:rPr>
              <a:t>重命名工作表</a:t>
            </a:r>
            <a:r>
              <a:rPr lang="zh-CN" altLang="en-US" sz="2000" dirty="0">
                <a:solidFill>
                  <a:schemeClr val="tx1"/>
                </a:solidFill>
                <a:latin typeface="+mn-ea"/>
                <a:ea typeface="+mn-ea"/>
              </a:rPr>
              <a:t>的</a:t>
            </a:r>
            <a:r>
              <a:rPr lang="zh-CN" altLang="zh-CN" sz="2000" dirty="0">
                <a:solidFill>
                  <a:schemeClr val="tx1"/>
                </a:solidFill>
                <a:latin typeface="+mn-ea"/>
                <a:ea typeface="+mn-ea"/>
              </a:rPr>
              <a:t>方法为：双击要重命名的工作表标签，输入工作表的新名称并按回车键确认即可。</a:t>
            </a:r>
            <a:endParaRPr lang="en-US" altLang="zh-CN" sz="2000" dirty="0">
              <a:solidFill>
                <a:schemeClr val="tx1"/>
              </a:solidFill>
              <a:latin typeface="+mn-ea"/>
              <a:ea typeface="+mn-ea"/>
            </a:endParaRPr>
          </a:p>
          <a:p>
            <a:pPr marL="71755">
              <a:spcBef>
                <a:spcPts val="600"/>
              </a:spcBef>
              <a:spcAft>
                <a:spcPts val="600"/>
              </a:spcAft>
              <a:defRPr/>
            </a:pPr>
            <a:r>
              <a:rPr lang="zh-CN" altLang="zh-CN" dirty="0">
                <a:solidFill>
                  <a:srgbClr val="008000"/>
                </a:solidFill>
              </a:rPr>
              <a:t>⑵</a:t>
            </a:r>
            <a:r>
              <a:rPr lang="en-US" altLang="zh-CN" dirty="0">
                <a:solidFill>
                  <a:srgbClr val="008000"/>
                </a:solidFill>
              </a:rPr>
              <a:t> </a:t>
            </a:r>
            <a:r>
              <a:rPr lang="zh-CN" altLang="zh-CN" dirty="0">
                <a:solidFill>
                  <a:srgbClr val="008000"/>
                </a:solidFill>
              </a:rPr>
              <a:t>工作表的切换和删除</a:t>
            </a:r>
            <a:endParaRPr lang="zh-CN" altLang="zh-CN" dirty="0">
              <a:solidFill>
                <a:srgbClr val="008000"/>
              </a:solidFill>
              <a:latin typeface="+mn-ea"/>
              <a:ea typeface="+mn-ea"/>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切换工作表</a:t>
            </a:r>
            <a:r>
              <a:rPr lang="zh-CN" altLang="en-US" sz="2000" dirty="0">
                <a:solidFill>
                  <a:srgbClr val="0000FF"/>
                </a:solidFill>
                <a:latin typeface="+mn-ea"/>
                <a:ea typeface="+mn-ea"/>
              </a:rPr>
              <a:t>：</a:t>
            </a:r>
            <a:r>
              <a:rPr lang="zh-CN" altLang="zh-CN" sz="2000" dirty="0">
                <a:solidFill>
                  <a:schemeClr val="tx1"/>
                </a:solidFill>
                <a:latin typeface="+mn-ea"/>
                <a:ea typeface="+mn-ea"/>
              </a:rPr>
              <a:t>直接单击相应工作表标签即可。</a:t>
            </a:r>
            <a:endParaRPr lang="zh-CN" altLang="zh-CN" sz="2000"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sz="2000" dirty="0">
                <a:solidFill>
                  <a:srgbClr val="0000FF"/>
                </a:solidFill>
                <a:latin typeface="+mn-ea"/>
                <a:ea typeface="+mn-ea"/>
              </a:rPr>
              <a:t>删除某个工作表</a:t>
            </a:r>
            <a:r>
              <a:rPr lang="zh-CN" altLang="en-US" sz="2000" dirty="0">
                <a:solidFill>
                  <a:srgbClr val="0000FF"/>
                </a:solidFill>
                <a:latin typeface="+mn-ea"/>
                <a:ea typeface="+mn-ea"/>
              </a:rPr>
              <a:t>：</a:t>
            </a:r>
            <a:r>
              <a:rPr lang="zh-CN" altLang="zh-CN" sz="2000" dirty="0">
                <a:solidFill>
                  <a:schemeClr val="tx1"/>
                </a:solidFill>
                <a:latin typeface="+mn-ea"/>
                <a:ea typeface="+mn-ea"/>
              </a:rPr>
              <a:t>右击要删除的工作表标签，在弹出的快捷菜单中选择“删除”命令即可。</a:t>
            </a:r>
            <a:endParaRPr lang="zh-CN" altLang="en-US" sz="2000" dirty="0">
              <a:solidFill>
                <a:schemeClr val="tx1"/>
              </a:solidFill>
              <a:latin typeface="+mn-ea"/>
              <a:ea typeface="+mn-ea"/>
            </a:endParaRPr>
          </a:p>
        </p:txBody>
      </p:sp>
      <p:sp>
        <p:nvSpPr>
          <p:cNvPr id="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4.3.2  </a:t>
            </a:r>
            <a:r>
              <a:rPr lang="zh-CN" altLang="en-US" sz="3600" dirty="0" smtClean="0">
                <a:solidFill>
                  <a:srgbClr val="C00000"/>
                </a:solidFill>
                <a:latin typeface="华文中宋" panose="02010600040101010101" pitchFamily="2" charset="-122"/>
                <a:ea typeface="华文中宋" panose="02010600040101010101" pitchFamily="2" charset="-122"/>
              </a:rPr>
              <a:t>电子表格的基本</a:t>
            </a:r>
            <a:r>
              <a:rPr lang="zh-CN" altLang="en-US" sz="3600" dirty="0">
                <a:solidFill>
                  <a:srgbClr val="C00000"/>
                </a:solidFill>
                <a:latin typeface="华文中宋" panose="02010600040101010101" pitchFamily="2" charset="-122"/>
                <a:ea typeface="华文中宋" panose="02010600040101010101" pitchFamily="2" charset="-122"/>
              </a:rPr>
              <a:t>操作</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C3B42BF1-1B10-4FCC-92C1-3560C45A8D9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6363" y="873125"/>
            <a:ext cx="8929687" cy="5508625"/>
          </a:xfrm>
          <a:prstGeom prst="rect">
            <a:avLst/>
          </a:prstGeom>
          <a:noFill/>
        </p:spPr>
        <p:txBody>
          <a:bodyPr>
            <a:spAutoFit/>
          </a:bodyPr>
          <a:lstStyle/>
          <a:p>
            <a:pPr>
              <a:spcAft>
                <a:spcPts val="1200"/>
              </a:spcAft>
              <a:defRPr/>
            </a:pPr>
            <a:r>
              <a:rPr lang="zh-CN" altLang="en-US" sz="2400" dirty="0">
                <a:solidFill>
                  <a:srgbClr val="C00000"/>
                </a:solidFill>
                <a:latin typeface="宋体" panose="02010600030101010101" pitchFamily="2" charset="-122"/>
              </a:rPr>
              <a:t>⒈ </a:t>
            </a:r>
            <a:r>
              <a:rPr lang="zh-CN" altLang="zh-CN" sz="2400" dirty="0">
                <a:solidFill>
                  <a:srgbClr val="C00000"/>
                </a:solidFill>
                <a:latin typeface="宋体" panose="02010600030101010101" pitchFamily="2" charset="-122"/>
              </a:rPr>
              <a:t>单元格的数据输入</a:t>
            </a:r>
            <a:endParaRPr lang="zh-CN" altLang="zh-CN" sz="2400" dirty="0">
              <a:solidFill>
                <a:srgbClr val="C00000"/>
              </a:solidFill>
              <a:latin typeface="宋体" panose="02010600030101010101" pitchFamily="2" charset="-122"/>
            </a:endParaRPr>
          </a:p>
          <a:p>
            <a:pPr marL="107950">
              <a:spcAft>
                <a:spcPts val="600"/>
              </a:spcAft>
              <a:defRPr/>
            </a:pPr>
            <a:r>
              <a:rPr lang="zh-CN" altLang="zh-CN" dirty="0">
                <a:solidFill>
                  <a:srgbClr val="008000"/>
                </a:solidFill>
              </a:rPr>
              <a:t>⑴</a:t>
            </a:r>
            <a:r>
              <a:rPr lang="en-US" altLang="zh-CN" dirty="0">
                <a:solidFill>
                  <a:srgbClr val="008000"/>
                </a:solidFill>
              </a:rPr>
              <a:t>  </a:t>
            </a:r>
            <a:r>
              <a:rPr lang="zh-CN" altLang="zh-CN" dirty="0">
                <a:solidFill>
                  <a:srgbClr val="008000"/>
                </a:solidFill>
              </a:rPr>
              <a:t>数据</a:t>
            </a:r>
            <a:r>
              <a:rPr lang="zh-CN" altLang="en-US" dirty="0">
                <a:solidFill>
                  <a:srgbClr val="008000"/>
                </a:solidFill>
              </a:rPr>
              <a:t>输入</a:t>
            </a:r>
            <a:endParaRPr lang="zh-CN" altLang="zh-CN" dirty="0">
              <a:solidFill>
                <a:srgbClr val="008000"/>
              </a:solidFill>
            </a:endParaRPr>
          </a:p>
          <a:p>
            <a:pPr marL="125095" indent="539750">
              <a:spcAft>
                <a:spcPts val="600"/>
              </a:spcAft>
              <a:buClr>
                <a:srgbClr val="CC3399"/>
              </a:buClr>
              <a:buSzPct val="75000"/>
              <a:defRPr/>
            </a:pP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工作表中的数据输入与</a:t>
            </a:r>
            <a:r>
              <a:rPr lang="en-US" altLang="zh-CN" b="0" dirty="0">
                <a:solidFill>
                  <a:schemeClr val="tx1"/>
                </a:solidFill>
                <a:latin typeface="宋体" panose="02010600030101010101" pitchFamily="2" charset="-122"/>
              </a:rPr>
              <a:t>Word</a:t>
            </a:r>
            <a:r>
              <a:rPr lang="zh-CN" altLang="zh-CN" b="0" dirty="0">
                <a:solidFill>
                  <a:schemeClr val="tx1"/>
                </a:solidFill>
                <a:latin typeface="宋体" panose="02010600030101010101" pitchFamily="2" charset="-122"/>
              </a:rPr>
              <a:t>中表格内容的输入并没有太大区别，只是</a:t>
            </a: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单元格可以指定数据类型，所有数据类型可以在“单元格格式”对话框中预设。</a:t>
            </a:r>
            <a:r>
              <a:rPr lang="en-US" altLang="zh-CN" dirty="0">
                <a:solidFill>
                  <a:srgbClr val="0000FF"/>
                </a:solidFill>
                <a:latin typeface="宋体" panose="02010600030101010101" pitchFamily="2" charset="-122"/>
              </a:rPr>
              <a:t>Excel</a:t>
            </a:r>
            <a:r>
              <a:rPr lang="zh-CN" altLang="zh-CN" dirty="0">
                <a:solidFill>
                  <a:srgbClr val="0000FF"/>
                </a:solidFill>
                <a:latin typeface="宋体" panose="02010600030101010101" pitchFamily="2" charset="-122"/>
              </a:rPr>
              <a:t>支持</a:t>
            </a:r>
            <a:r>
              <a:rPr lang="en-US" altLang="zh-CN" dirty="0">
                <a:solidFill>
                  <a:srgbClr val="0000FF"/>
                </a:solidFill>
                <a:latin typeface="宋体" panose="02010600030101010101" pitchFamily="2" charset="-122"/>
              </a:rPr>
              <a:t>5</a:t>
            </a:r>
            <a:r>
              <a:rPr lang="zh-CN" altLang="zh-CN" dirty="0">
                <a:solidFill>
                  <a:srgbClr val="0000FF"/>
                </a:solidFill>
                <a:latin typeface="宋体" panose="02010600030101010101" pitchFamily="2" charset="-122"/>
              </a:rPr>
              <a:t>种基本数据类型</a:t>
            </a:r>
            <a:r>
              <a:rPr lang="zh-CN" altLang="en-US" dirty="0">
                <a:solidFill>
                  <a:srgbClr val="0000FF"/>
                </a:solidFill>
                <a:latin typeface="宋体" panose="02010600030101010101" pitchFamily="2" charset="-122"/>
              </a:rPr>
              <a:t>：</a:t>
            </a:r>
            <a:r>
              <a:rPr lang="zh-CN" altLang="zh-CN" dirty="0">
                <a:solidFill>
                  <a:srgbClr val="0000FF"/>
                </a:solidFill>
                <a:latin typeface="宋体" panose="02010600030101010101" pitchFamily="2" charset="-122"/>
              </a:rPr>
              <a:t>文本型、数值型、日期时间型、逻辑型和数组型</a:t>
            </a:r>
            <a:r>
              <a:rPr lang="zh-CN" altLang="zh-CN" dirty="0">
                <a:solidFill>
                  <a:schemeClr val="tx2"/>
                </a:solidFill>
                <a:latin typeface="宋体" panose="02010600030101010101" pitchFamily="2" charset="-122"/>
              </a:rPr>
              <a:t>。</a:t>
            </a:r>
            <a:endParaRPr lang="en-US" altLang="zh-CN" dirty="0">
              <a:solidFill>
                <a:schemeClr val="tx2"/>
              </a:solidFill>
              <a:latin typeface="宋体" panose="02010600030101010101" pitchFamily="2" charset="-122"/>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文本型数据</a:t>
            </a:r>
            <a:r>
              <a:rPr lang="zh-CN" altLang="zh-CN" dirty="0">
                <a:solidFill>
                  <a:schemeClr val="tx1"/>
                </a:solidFill>
                <a:latin typeface="+mn-ea"/>
                <a:ea typeface="+mn-ea"/>
              </a:rPr>
              <a:t>是任何字母（包括中文字符）、数字和键盘符号的组合。默认的对齐方式是左对齐。</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数值型数据</a:t>
            </a:r>
            <a:r>
              <a:rPr lang="zh-CN" altLang="zh-CN" dirty="0">
                <a:solidFill>
                  <a:schemeClr val="tx1"/>
                </a:solidFill>
                <a:latin typeface="+mn-ea"/>
                <a:ea typeface="+mn-ea"/>
              </a:rPr>
              <a:t>是指用</a:t>
            </a:r>
            <a:r>
              <a:rPr lang="en-US" altLang="zh-CN" dirty="0">
                <a:solidFill>
                  <a:schemeClr val="tx1"/>
                </a:solidFill>
                <a:latin typeface="+mn-ea"/>
                <a:ea typeface="+mn-ea"/>
              </a:rPr>
              <a:t>0</a:t>
            </a:r>
            <a:r>
              <a:rPr lang="zh-CN" altLang="en-US" sz="2000" dirty="0">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r>
              <a:rPr lang="en-US" altLang="zh-CN" dirty="0">
                <a:solidFill>
                  <a:schemeClr val="tx1"/>
                </a:solidFill>
                <a:latin typeface="+mn-ea"/>
                <a:ea typeface="+mn-ea"/>
              </a:rPr>
              <a:t>9</a:t>
            </a:r>
            <a:r>
              <a:rPr lang="zh-CN" altLang="zh-CN" dirty="0">
                <a:solidFill>
                  <a:schemeClr val="tx1"/>
                </a:solidFill>
                <a:latin typeface="+mn-ea"/>
                <a:ea typeface="+mn-ea"/>
              </a:rPr>
              <a:t>和特殊字符构成的数字。对于分数数值，可用空格隔开整数与分数；对于科学计数法的数据可用“</a:t>
            </a:r>
            <a:r>
              <a:rPr lang="en-US" altLang="zh-CN" dirty="0">
                <a:solidFill>
                  <a:schemeClr val="tx1"/>
                </a:solidFill>
                <a:latin typeface="+mn-ea"/>
                <a:ea typeface="+mn-ea"/>
              </a:rPr>
              <a:t>E</a:t>
            </a:r>
            <a:r>
              <a:rPr lang="zh-CN" altLang="zh-CN" dirty="0">
                <a:solidFill>
                  <a:schemeClr val="tx1"/>
                </a:solidFill>
                <a:latin typeface="+mn-ea"/>
                <a:ea typeface="+mn-ea"/>
              </a:rPr>
              <a:t>”表示指数；对于幂次，可用“</a:t>
            </a:r>
            <a:r>
              <a:rPr lang="en-US" altLang="zh-CN" dirty="0">
                <a:solidFill>
                  <a:schemeClr val="tx1"/>
                </a:solidFill>
                <a:latin typeface="+mn-ea"/>
                <a:ea typeface="+mn-ea"/>
              </a:rPr>
              <a:t>^</a:t>
            </a:r>
            <a:r>
              <a:rPr lang="zh-CN" altLang="zh-CN" dirty="0">
                <a:solidFill>
                  <a:schemeClr val="tx1"/>
                </a:solidFill>
                <a:latin typeface="+mn-ea"/>
                <a:ea typeface="+mn-ea"/>
              </a:rPr>
              <a:t>”符号。默认的对齐方式是右对齐</a:t>
            </a:r>
            <a:r>
              <a:rPr lang="zh-CN" altLang="en-US" dirty="0">
                <a:solidFill>
                  <a:schemeClr val="tx1"/>
                </a:solidFill>
                <a:latin typeface="+mn-ea"/>
                <a:ea typeface="+mn-ea"/>
              </a:rPr>
              <a:t>。</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日期时间型数据</a:t>
            </a:r>
            <a:r>
              <a:rPr lang="zh-CN" altLang="zh-CN" dirty="0">
                <a:solidFill>
                  <a:schemeClr val="tx1"/>
                </a:solidFill>
                <a:latin typeface="+mn-ea"/>
                <a:ea typeface="+mn-ea"/>
              </a:rPr>
              <a:t>用于表示各种不同格式的日期和时间</a:t>
            </a:r>
            <a:r>
              <a:rPr lang="zh-CN" altLang="en-US" dirty="0">
                <a:solidFill>
                  <a:schemeClr val="tx1"/>
                </a:solidFill>
                <a:latin typeface="+mn-ea"/>
                <a:ea typeface="+mn-ea"/>
              </a:rPr>
              <a:t>。</a:t>
            </a:r>
            <a:r>
              <a:rPr lang="zh-CN" altLang="zh-CN" dirty="0">
                <a:solidFill>
                  <a:schemeClr val="tx1"/>
                </a:solidFill>
                <a:latin typeface="+mn-ea"/>
                <a:ea typeface="+mn-ea"/>
              </a:rPr>
              <a:t>如</a:t>
            </a:r>
            <a:r>
              <a:rPr lang="en-US" altLang="zh-CN" dirty="0">
                <a:solidFill>
                  <a:schemeClr val="tx1"/>
                </a:solidFill>
                <a:latin typeface="+mn-ea"/>
                <a:ea typeface="+mn-ea"/>
              </a:rPr>
              <a:t>YYYY-MM-DD</a:t>
            </a:r>
            <a:r>
              <a:rPr lang="zh-CN" altLang="zh-CN" dirty="0">
                <a:solidFill>
                  <a:schemeClr val="tx1"/>
                </a:solidFill>
                <a:latin typeface="+mn-ea"/>
                <a:ea typeface="+mn-ea"/>
              </a:rPr>
              <a:t>。</a:t>
            </a:r>
            <a:endParaRPr lang="en-US" altLang="zh-CN" dirty="0">
              <a:solidFill>
                <a:schemeClr val="tx1"/>
              </a:solidFill>
              <a:latin typeface="+mn-ea"/>
              <a:ea typeface="+mn-ea"/>
            </a:endParaRPr>
          </a:p>
          <a:p>
            <a:pPr marL="467995" indent="-342900">
              <a:buClr>
                <a:srgbClr val="CC3399"/>
              </a:buClr>
              <a:buSzPct val="75000"/>
              <a:buFont typeface="Wingdings" panose="05000000000000000000" pitchFamily="2" charset="2"/>
              <a:buChar char="l"/>
              <a:defRPr/>
            </a:pPr>
            <a:r>
              <a:rPr lang="zh-CN" altLang="zh-CN" dirty="0">
                <a:solidFill>
                  <a:srgbClr val="C00000"/>
                </a:solidFill>
                <a:latin typeface="+mn-ea"/>
                <a:ea typeface="+mn-ea"/>
              </a:rPr>
              <a:t>逻辑型数据</a:t>
            </a:r>
            <a:r>
              <a:rPr lang="zh-CN" altLang="zh-CN" dirty="0">
                <a:solidFill>
                  <a:schemeClr val="tx1"/>
                </a:solidFill>
                <a:latin typeface="+mn-ea"/>
                <a:ea typeface="+mn-ea"/>
              </a:rPr>
              <a:t>用于描述事物之间成立与否的数据，只有两个值：</a:t>
            </a:r>
            <a:r>
              <a:rPr lang="en-US" altLang="zh-CN" dirty="0">
                <a:solidFill>
                  <a:schemeClr val="tx1"/>
                </a:solidFill>
                <a:latin typeface="+mn-ea"/>
                <a:ea typeface="+mn-ea"/>
              </a:rPr>
              <a:t>FALSE</a:t>
            </a:r>
            <a:r>
              <a:rPr lang="zh-CN" altLang="en-US" dirty="0">
                <a:solidFill>
                  <a:schemeClr val="tx1"/>
                </a:solidFill>
                <a:latin typeface="+mn-ea"/>
                <a:ea typeface="+mn-ea"/>
              </a:rPr>
              <a:t>（</a:t>
            </a:r>
            <a:r>
              <a:rPr lang="zh-CN" altLang="zh-CN" dirty="0">
                <a:solidFill>
                  <a:schemeClr val="tx1"/>
                </a:solidFill>
                <a:latin typeface="+mn-ea"/>
                <a:ea typeface="+mn-ea"/>
              </a:rPr>
              <a:t>假值</a:t>
            </a:r>
            <a:r>
              <a:rPr lang="zh-CN" altLang="en-US" dirty="0">
                <a:solidFill>
                  <a:schemeClr val="tx1"/>
                </a:solidFill>
                <a:latin typeface="+mn-ea"/>
                <a:ea typeface="+mn-ea"/>
              </a:rPr>
              <a:t>）和</a:t>
            </a:r>
            <a:r>
              <a:rPr lang="en-US" altLang="zh-CN" dirty="0">
                <a:solidFill>
                  <a:schemeClr val="tx1"/>
                </a:solidFill>
                <a:latin typeface="+mn-ea"/>
                <a:ea typeface="+mn-ea"/>
              </a:rPr>
              <a:t>TRUE</a:t>
            </a:r>
            <a:r>
              <a:rPr lang="zh-CN" altLang="en-US" dirty="0">
                <a:solidFill>
                  <a:schemeClr val="tx1"/>
                </a:solidFill>
                <a:latin typeface="+mn-ea"/>
                <a:ea typeface="+mn-ea"/>
              </a:rPr>
              <a:t>（</a:t>
            </a:r>
            <a:r>
              <a:rPr lang="zh-CN" altLang="zh-CN" dirty="0">
                <a:solidFill>
                  <a:schemeClr val="tx1"/>
                </a:solidFill>
                <a:latin typeface="+mn-ea"/>
                <a:ea typeface="+mn-ea"/>
              </a:rPr>
              <a:t>真值</a:t>
            </a:r>
            <a:r>
              <a:rPr lang="zh-CN" altLang="en-US" dirty="0">
                <a:solidFill>
                  <a:schemeClr val="tx1"/>
                </a:solidFill>
                <a:latin typeface="+mn-ea"/>
                <a:ea typeface="+mn-ea"/>
              </a:rPr>
              <a:t>）。</a:t>
            </a:r>
            <a:endParaRPr lang="en-US" altLang="zh-CN"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F3DDC3B9-E6B5-499B-AC1A-3957FE51E2E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zh-CN" sz="3600">
                <a:solidFill>
                  <a:srgbClr val="C00000"/>
                </a:solidFill>
                <a:latin typeface="华文中宋" panose="02010600040101010101" pitchFamily="2" charset="-122"/>
                <a:ea typeface="华文中宋" panose="02010600040101010101" pitchFamily="2" charset="-122"/>
              </a:rPr>
              <a:t>数据输入</a:t>
            </a:r>
            <a:r>
              <a:rPr lang="zh-CN" altLang="en-US" sz="3600">
                <a:solidFill>
                  <a:srgbClr val="C00000"/>
                </a:solidFill>
                <a:latin typeface="华文中宋" panose="02010600040101010101" pitchFamily="2" charset="-122"/>
                <a:ea typeface="华文中宋" panose="02010600040101010101" pitchFamily="2" charset="-122"/>
              </a:rPr>
              <a:t>时需要注意的问题</a:t>
            </a:r>
            <a:endParaRPr lang="zh-CN" altLang="en-US" sz="3600">
              <a:solidFill>
                <a:srgbClr val="C00000"/>
              </a:solidFill>
              <a:latin typeface="华文中宋" panose="02010600040101010101" pitchFamily="2" charset="-122"/>
              <a:ea typeface="华文中宋" panose="02010600040101010101" pitchFamily="2" charset="-122"/>
            </a:endParaRPr>
          </a:p>
        </p:txBody>
      </p:sp>
      <p:sp>
        <p:nvSpPr>
          <p:cNvPr id="5" name="TextBox 4"/>
          <p:cNvSpPr txBox="1"/>
          <p:nvPr/>
        </p:nvSpPr>
        <p:spPr>
          <a:xfrm>
            <a:off x="179388" y="912813"/>
            <a:ext cx="8821737" cy="5508625"/>
          </a:xfrm>
          <a:prstGeom prst="rect">
            <a:avLst/>
          </a:prstGeom>
          <a:noFill/>
        </p:spPr>
        <p:txBody>
          <a:bodyPr>
            <a:spAutoFit/>
          </a:bodyPr>
          <a:lstStyle/>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当向单元格输入数字格式的数据时，系统自动识别为数值型数据。任何输入，如果包含数字、字母、汉字及其他符号组合时，系统就认为是文本型。  </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如果要把输入的数字作为文本处理，应在数字前加单引号。如“</a:t>
            </a:r>
            <a:r>
              <a:rPr lang="en-US" altLang="zh-CN" sz="2400" dirty="0">
                <a:solidFill>
                  <a:schemeClr val="tx1"/>
                </a:solidFill>
                <a:latin typeface="+mn-ea"/>
                <a:ea typeface="+mn-ea"/>
              </a:rPr>
              <a:t>´0033” </a:t>
            </a:r>
            <a:r>
              <a:rPr lang="zh-CN" altLang="en-US" sz="2400" dirty="0">
                <a:solidFill>
                  <a:schemeClr val="tx1"/>
                </a:solidFill>
                <a:latin typeface="+mn-ea"/>
                <a:ea typeface="+mn-ea"/>
              </a:rPr>
              <a:t>。</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如果输入的数字有效位超过单元格的宽度，单元格无法全部显示时，</a:t>
            </a:r>
            <a:r>
              <a:rPr lang="en-US" altLang="zh-CN" sz="2400" dirty="0">
                <a:solidFill>
                  <a:schemeClr val="tx1"/>
                </a:solidFill>
                <a:latin typeface="+mn-ea"/>
                <a:ea typeface="+mn-ea"/>
              </a:rPr>
              <a:t>Excel</a:t>
            </a:r>
            <a:r>
              <a:rPr lang="zh-CN" altLang="en-US" sz="2400" dirty="0">
                <a:solidFill>
                  <a:schemeClr val="tx1"/>
                </a:solidFill>
                <a:latin typeface="+mn-ea"/>
                <a:ea typeface="+mn-ea"/>
              </a:rPr>
              <a:t>将显示若干</a:t>
            </a:r>
            <a:r>
              <a:rPr lang="en-US" altLang="zh-CN" sz="2400" dirty="0">
                <a:solidFill>
                  <a:schemeClr val="tx1"/>
                </a:solidFill>
                <a:latin typeface="+mn-ea"/>
                <a:ea typeface="+mn-ea"/>
              </a:rPr>
              <a:t>#</a:t>
            </a:r>
            <a:r>
              <a:rPr lang="zh-CN" altLang="en-US" sz="2400" dirty="0">
                <a:solidFill>
                  <a:schemeClr val="tx1"/>
                </a:solidFill>
                <a:latin typeface="+mn-ea"/>
                <a:ea typeface="+mn-ea"/>
              </a:rPr>
              <a:t>号，此时必须调整列宽。</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在单元格中既要输入日期又要输入时间，则用空格分隔开。</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输入日期时，可按</a:t>
            </a:r>
            <a:r>
              <a:rPr lang="en-US" altLang="zh-CN" sz="2400" dirty="0" err="1">
                <a:solidFill>
                  <a:schemeClr val="tx1"/>
                </a:solidFill>
                <a:latin typeface="+mn-ea"/>
                <a:ea typeface="+mn-ea"/>
              </a:rPr>
              <a:t>yyyy</a:t>
            </a:r>
            <a:r>
              <a:rPr lang="en-US" altLang="zh-CN" sz="2400" dirty="0">
                <a:solidFill>
                  <a:schemeClr val="tx1"/>
                </a:solidFill>
                <a:latin typeface="+mn-ea"/>
                <a:ea typeface="+mn-ea"/>
              </a:rPr>
              <a:t>-mm-</a:t>
            </a:r>
            <a:r>
              <a:rPr lang="en-US" altLang="zh-CN" sz="2400" dirty="0" err="1">
                <a:solidFill>
                  <a:schemeClr val="tx1"/>
                </a:solidFill>
                <a:latin typeface="+mn-ea"/>
                <a:ea typeface="+mn-ea"/>
              </a:rPr>
              <a:t>dd</a:t>
            </a:r>
            <a:r>
              <a:rPr lang="zh-CN" altLang="en-US" sz="2400" dirty="0">
                <a:solidFill>
                  <a:schemeClr val="tx1"/>
                </a:solidFill>
                <a:latin typeface="+mn-ea"/>
                <a:ea typeface="+mn-ea"/>
              </a:rPr>
              <a:t>的格式输入。</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在单元格中输入当前系统日期时</a:t>
            </a:r>
            <a:r>
              <a:rPr lang="zh-CN" altLang="en-US" sz="2400" dirty="0">
                <a:solidFill>
                  <a:srgbClr val="0000FF"/>
                </a:solidFill>
                <a:latin typeface="+mn-ea"/>
                <a:ea typeface="+mn-ea"/>
              </a:rPr>
              <a:t>按</a:t>
            </a:r>
            <a:r>
              <a:rPr lang="en-US" altLang="zh-CN" sz="2400" dirty="0">
                <a:solidFill>
                  <a:srgbClr val="0000FF"/>
                </a:solidFill>
                <a:latin typeface="+mn-ea"/>
                <a:ea typeface="+mn-ea"/>
              </a:rPr>
              <a:t>Ctrl+</a:t>
            </a:r>
            <a:r>
              <a:rPr lang="zh-CN" altLang="en-US" sz="2400" dirty="0">
                <a:solidFill>
                  <a:srgbClr val="0000FF"/>
                </a:solidFill>
                <a:latin typeface="+mn-ea"/>
                <a:ea typeface="+mn-ea"/>
              </a:rPr>
              <a:t>；</a:t>
            </a:r>
            <a:r>
              <a:rPr lang="zh-CN" altLang="en-US" sz="2400" dirty="0">
                <a:solidFill>
                  <a:schemeClr val="tx1"/>
                </a:solidFill>
                <a:latin typeface="+mn-ea"/>
                <a:ea typeface="+mn-ea"/>
              </a:rPr>
              <a:t>键。</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          输入当前系统时间时按</a:t>
            </a:r>
            <a:r>
              <a:rPr lang="en-US" altLang="zh-CN" sz="2400" dirty="0" err="1">
                <a:solidFill>
                  <a:srgbClr val="0000FF"/>
                </a:solidFill>
                <a:latin typeface="+mn-ea"/>
                <a:ea typeface="+mn-ea"/>
              </a:rPr>
              <a:t>Ctrl+Shift</a:t>
            </a:r>
            <a:r>
              <a:rPr lang="en-US" altLang="zh-CN" sz="2400" dirty="0">
                <a:solidFill>
                  <a:srgbClr val="0000FF"/>
                </a:solidFill>
                <a:latin typeface="+mn-ea"/>
                <a:ea typeface="+mn-ea"/>
              </a:rPr>
              <a:t>+</a:t>
            </a:r>
            <a:r>
              <a:rPr lang="zh-CN" altLang="en-US" sz="2400" dirty="0">
                <a:solidFill>
                  <a:srgbClr val="0000FF"/>
                </a:solidFill>
                <a:latin typeface="+mn-ea"/>
                <a:ea typeface="+mn-ea"/>
              </a:rPr>
              <a:t>；</a:t>
            </a:r>
            <a:r>
              <a:rPr lang="zh-CN" altLang="en-US" sz="2400" dirty="0">
                <a:solidFill>
                  <a:schemeClr val="tx1"/>
                </a:solidFill>
                <a:latin typeface="+mn-ea"/>
                <a:ea typeface="+mn-ea"/>
              </a:rPr>
              <a:t>键。</a:t>
            </a:r>
            <a:endParaRPr lang="zh-CN" altLang="en-US"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以</a:t>
            </a:r>
            <a:r>
              <a:rPr lang="en-US" altLang="zh-CN" sz="2400" dirty="0">
                <a:solidFill>
                  <a:schemeClr val="tx1"/>
                </a:solidFill>
                <a:latin typeface="+mn-ea"/>
                <a:ea typeface="+mn-ea"/>
              </a:rPr>
              <a:t>12</a:t>
            </a:r>
            <a:r>
              <a:rPr lang="zh-CN" altLang="en-US" sz="2400" dirty="0">
                <a:solidFill>
                  <a:schemeClr val="tx1"/>
                </a:solidFill>
                <a:latin typeface="+mn-ea"/>
                <a:ea typeface="+mn-ea"/>
              </a:rPr>
              <a:t>小时制来显示时间，需后加</a:t>
            </a:r>
            <a:r>
              <a:rPr lang="en-US" altLang="zh-CN" sz="2400" dirty="0">
                <a:solidFill>
                  <a:schemeClr val="tx1"/>
                </a:solidFill>
                <a:latin typeface="+mn-ea"/>
                <a:ea typeface="+mn-ea"/>
              </a:rPr>
              <a:t>AM</a:t>
            </a:r>
            <a:r>
              <a:rPr lang="zh-CN" altLang="en-US" sz="2400" dirty="0">
                <a:solidFill>
                  <a:schemeClr val="tx1"/>
                </a:solidFill>
                <a:latin typeface="+mn-ea"/>
                <a:ea typeface="+mn-ea"/>
              </a:rPr>
              <a:t>或</a:t>
            </a:r>
            <a:r>
              <a:rPr lang="en-US" altLang="zh-CN" sz="2400" dirty="0">
                <a:solidFill>
                  <a:schemeClr val="tx1"/>
                </a:solidFill>
                <a:latin typeface="+mn-ea"/>
                <a:ea typeface="+mn-ea"/>
              </a:rPr>
              <a:t>PM</a:t>
            </a:r>
            <a:r>
              <a:rPr lang="zh-CN" altLang="en-US" sz="2400" dirty="0">
                <a:solidFill>
                  <a:schemeClr val="tx1"/>
                </a:solidFill>
                <a:latin typeface="+mn-ea"/>
                <a:ea typeface="+mn-ea"/>
              </a:rPr>
              <a:t>。 如“</a:t>
            </a:r>
            <a:r>
              <a:rPr lang="en-US" altLang="zh-CN" sz="2400" dirty="0">
                <a:solidFill>
                  <a:schemeClr val="tx1"/>
                </a:solidFill>
                <a:latin typeface="+mn-ea"/>
                <a:ea typeface="+mn-ea"/>
              </a:rPr>
              <a:t>8:20 PM”</a:t>
            </a:r>
            <a:r>
              <a:rPr lang="zh-CN" altLang="en-US" sz="2400" dirty="0">
                <a:solidFill>
                  <a:schemeClr val="tx1"/>
                </a:solidFill>
                <a:latin typeface="+mn-ea"/>
                <a:ea typeface="+mn-ea"/>
              </a:rPr>
              <a:t>。</a:t>
            </a:r>
            <a:endParaRPr lang="en-US" altLang="zh-CN" sz="2400" dirty="0">
              <a:solidFill>
                <a:schemeClr val="tx1"/>
              </a:solidFill>
              <a:latin typeface="+mn-ea"/>
              <a:ea typeface="+mn-ea"/>
            </a:endParaRPr>
          </a:p>
          <a:p>
            <a:pPr marL="342900" indent="-342900">
              <a:spcAft>
                <a:spcPts val="600"/>
              </a:spcAft>
              <a:buClr>
                <a:srgbClr val="FF3399"/>
              </a:buClr>
              <a:buSzPct val="65000"/>
              <a:buFontTx/>
              <a:buBlip>
                <a:blip r:embed="rId1"/>
              </a:buBlip>
              <a:defRPr/>
            </a:pPr>
            <a:r>
              <a:rPr lang="zh-CN" altLang="en-US" sz="2400" dirty="0">
                <a:solidFill>
                  <a:schemeClr val="tx1"/>
                </a:solidFill>
                <a:latin typeface="+mn-ea"/>
                <a:ea typeface="+mn-ea"/>
              </a:rPr>
              <a:t>按</a:t>
            </a:r>
            <a:r>
              <a:rPr lang="en-US" altLang="zh-CN" sz="2400" dirty="0" err="1">
                <a:solidFill>
                  <a:srgbClr val="0000FF"/>
                </a:solidFill>
                <a:latin typeface="+mn-ea"/>
                <a:ea typeface="+mn-ea"/>
              </a:rPr>
              <a:t>Alt+Enter</a:t>
            </a:r>
            <a:r>
              <a:rPr lang="zh-CN" altLang="en-US" sz="2400" dirty="0">
                <a:solidFill>
                  <a:schemeClr val="tx1"/>
                </a:solidFill>
                <a:latin typeface="+mn-ea"/>
                <a:ea typeface="+mn-ea"/>
              </a:rPr>
              <a:t>组合键可强制在某处换行。</a:t>
            </a:r>
            <a:endParaRPr lang="zh-CN" altLang="en-US"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F2EED306-E4E3-4D4D-B2F4-023C7EBA4C02}"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 y="836613"/>
            <a:ext cx="8821738" cy="2333625"/>
          </a:xfrm>
          <a:prstGeom prst="rect">
            <a:avLst/>
          </a:prstGeom>
          <a:noFill/>
        </p:spPr>
        <p:txBody>
          <a:bodyPr>
            <a:spAutoFit/>
          </a:bodyPr>
          <a:lstStyle/>
          <a:p>
            <a:pPr marL="107950">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数据序列</a:t>
            </a:r>
            <a:endParaRPr lang="en-US" altLang="zh-CN" sz="2400" dirty="0">
              <a:solidFill>
                <a:srgbClr val="008000"/>
              </a:solidFill>
              <a:latin typeface="宋体" panose="02010600030101010101" pitchFamily="2" charset="-122"/>
            </a:endParaRPr>
          </a:p>
          <a:p>
            <a:pPr indent="575945">
              <a:defRPr/>
            </a:pPr>
            <a:r>
              <a:rPr lang="zh-CN" altLang="en-US" dirty="0">
                <a:solidFill>
                  <a:schemeClr val="tx2"/>
                </a:solidFill>
                <a:latin typeface="宋体" panose="02010600030101010101" pitchFamily="2" charset="-122"/>
              </a:rPr>
              <a:t>使用数据序列填充功能，可以在工作表中快速地输入有一定规则的数据。</a:t>
            </a:r>
            <a:r>
              <a:rPr lang="en-US" altLang="zh-CN" sz="2000" dirty="0">
                <a:ea typeface="宋体" panose="02010600030101010101" pitchFamily="2" charset="-122"/>
              </a:rPr>
              <a:t> </a:t>
            </a:r>
            <a:r>
              <a:rPr lang="en-US" altLang="zh-CN" dirty="0">
                <a:solidFill>
                  <a:schemeClr val="tx2"/>
                </a:solidFill>
                <a:latin typeface="宋体" panose="02010600030101010101" pitchFamily="2" charset="-122"/>
              </a:rPr>
              <a:t>Excel</a:t>
            </a:r>
            <a:r>
              <a:rPr lang="zh-CN" altLang="en-US" dirty="0">
                <a:solidFill>
                  <a:schemeClr val="tx2"/>
                </a:solidFill>
                <a:latin typeface="宋体" panose="02010600030101010101" pitchFamily="2" charset="-122"/>
              </a:rPr>
              <a:t>能够自动填充日期、时间及数字序列，包括数字和文本的组合序列。</a:t>
            </a:r>
            <a:endParaRPr lang="en-US" altLang="zh-CN" dirty="0">
              <a:solidFill>
                <a:schemeClr val="tx2"/>
              </a:solidFill>
              <a:latin typeface="宋体" panose="02010600030101010101" pitchFamily="2" charset="-122"/>
            </a:endParaRPr>
          </a:p>
          <a:p>
            <a:pPr>
              <a:spcBef>
                <a:spcPts val="800"/>
              </a:spcBef>
              <a:defRPr/>
            </a:pPr>
            <a:r>
              <a:rPr lang="en-US" altLang="zh-CN" dirty="0">
                <a:solidFill>
                  <a:srgbClr val="C00000"/>
                </a:solidFill>
                <a:latin typeface="华文宋体" panose="02010600040101010101" pitchFamily="2" charset="-122"/>
                <a:ea typeface="华文宋体" panose="02010600040101010101" pitchFamily="2" charset="-122"/>
              </a:rPr>
              <a:t>【</a:t>
            </a:r>
            <a:r>
              <a:rPr lang="zh-CN" altLang="zh-CN" dirty="0" smtClean="0">
                <a:solidFill>
                  <a:srgbClr val="C00000"/>
                </a:solidFill>
              </a:rPr>
              <a:t>例</a:t>
            </a:r>
            <a:r>
              <a:rPr lang="en-US" altLang="zh-CN" dirty="0" smtClean="0">
                <a:solidFill>
                  <a:srgbClr val="C00000"/>
                </a:solidFill>
              </a:rPr>
              <a:t>4.11 </a:t>
            </a:r>
            <a:r>
              <a:rPr lang="en-US" altLang="zh-CN" dirty="0">
                <a:solidFill>
                  <a:srgbClr val="C00000"/>
                </a:solidFill>
                <a:latin typeface="华文宋体" panose="02010600040101010101" pitchFamily="2" charset="-122"/>
                <a:ea typeface="华文宋体" panose="02010600040101010101" pitchFamily="2" charset="-122"/>
              </a:rPr>
              <a:t>】</a:t>
            </a:r>
            <a:r>
              <a:rPr lang="zh-CN" altLang="zh-CN" dirty="0">
                <a:solidFill>
                  <a:srgbClr val="008000"/>
                </a:solidFill>
              </a:rPr>
              <a:t>在单元格</a:t>
            </a:r>
            <a:r>
              <a:rPr lang="en-US" altLang="zh-CN" dirty="0">
                <a:solidFill>
                  <a:srgbClr val="008000"/>
                </a:solidFill>
              </a:rPr>
              <a:t>A1</a:t>
            </a:r>
            <a:r>
              <a:rPr lang="zh-CN" altLang="zh-CN" dirty="0">
                <a:solidFill>
                  <a:srgbClr val="008000"/>
                </a:solidFill>
              </a:rPr>
              <a:t>：</a:t>
            </a:r>
            <a:r>
              <a:rPr lang="en-US" altLang="zh-CN" dirty="0">
                <a:solidFill>
                  <a:srgbClr val="008000"/>
                </a:solidFill>
              </a:rPr>
              <a:t>A8</a:t>
            </a:r>
            <a:r>
              <a:rPr lang="zh-CN" altLang="zh-CN" dirty="0">
                <a:solidFill>
                  <a:srgbClr val="008000"/>
                </a:solidFill>
              </a:rPr>
              <a:t>中从上到下填入</a:t>
            </a:r>
            <a:r>
              <a:rPr lang="en-US" altLang="zh-CN" dirty="0">
                <a:solidFill>
                  <a:srgbClr val="008000"/>
                </a:solidFill>
              </a:rPr>
              <a:t>2006</a:t>
            </a:r>
            <a:r>
              <a:rPr lang="zh-CN" altLang="zh-CN" dirty="0">
                <a:solidFill>
                  <a:srgbClr val="008000"/>
                </a:solidFill>
              </a:rPr>
              <a:t>，</a:t>
            </a:r>
            <a:r>
              <a:rPr lang="en-US" altLang="zh-CN" dirty="0">
                <a:solidFill>
                  <a:srgbClr val="008000"/>
                </a:solidFill>
              </a:rPr>
              <a:t>2007</a:t>
            </a:r>
            <a:r>
              <a:rPr lang="zh-CN" altLang="zh-CN" dirty="0">
                <a:solidFill>
                  <a:srgbClr val="008000"/>
                </a:solidFill>
              </a:rPr>
              <a:t>，</a:t>
            </a:r>
            <a:r>
              <a:rPr lang="en-US" altLang="zh-CN" dirty="0">
                <a:solidFill>
                  <a:srgbClr val="008000"/>
                </a:solidFill>
              </a:rPr>
              <a:t>2008</a:t>
            </a:r>
            <a:r>
              <a:rPr lang="zh-CN" altLang="zh-CN" dirty="0">
                <a:solidFill>
                  <a:srgbClr val="008000"/>
                </a:solidFill>
              </a:rPr>
              <a:t>，</a:t>
            </a:r>
            <a:r>
              <a:rPr lang="en-US" altLang="zh-CN" dirty="0">
                <a:solidFill>
                  <a:srgbClr val="008000"/>
                </a:solidFill>
              </a:rPr>
              <a:t>2009</a:t>
            </a:r>
            <a:r>
              <a:rPr lang="zh-CN" altLang="zh-CN" dirty="0">
                <a:solidFill>
                  <a:srgbClr val="008000"/>
                </a:solidFill>
              </a:rPr>
              <a:t>，</a:t>
            </a:r>
            <a:r>
              <a:rPr lang="en-US" altLang="zh-CN" dirty="0">
                <a:solidFill>
                  <a:srgbClr val="008000"/>
                </a:solidFill>
              </a:rPr>
              <a:t>2010</a:t>
            </a:r>
            <a:r>
              <a:rPr lang="zh-CN" altLang="zh-CN" dirty="0">
                <a:solidFill>
                  <a:srgbClr val="008000"/>
                </a:solidFill>
              </a:rPr>
              <a:t>，</a:t>
            </a:r>
            <a:r>
              <a:rPr lang="en-US" altLang="zh-CN" dirty="0">
                <a:solidFill>
                  <a:srgbClr val="008000"/>
                </a:solidFill>
              </a:rPr>
              <a:t>2011</a:t>
            </a:r>
            <a:r>
              <a:rPr lang="zh-CN" altLang="zh-CN" dirty="0">
                <a:solidFill>
                  <a:srgbClr val="008000"/>
                </a:solidFill>
              </a:rPr>
              <a:t>，</a:t>
            </a:r>
            <a:r>
              <a:rPr lang="en-US" altLang="zh-CN" dirty="0">
                <a:solidFill>
                  <a:srgbClr val="008000"/>
                </a:solidFill>
              </a:rPr>
              <a:t>2012</a:t>
            </a:r>
            <a:r>
              <a:rPr lang="zh-CN" altLang="zh-CN" dirty="0">
                <a:solidFill>
                  <a:srgbClr val="008000"/>
                </a:solidFill>
              </a:rPr>
              <a:t>，</a:t>
            </a:r>
            <a:r>
              <a:rPr lang="en-US" altLang="zh-CN" dirty="0">
                <a:solidFill>
                  <a:srgbClr val="008000"/>
                </a:solidFill>
              </a:rPr>
              <a:t>2013</a:t>
            </a:r>
            <a:r>
              <a:rPr lang="zh-CN" altLang="zh-CN" dirty="0">
                <a:solidFill>
                  <a:srgbClr val="008000"/>
                </a:solidFill>
              </a:rPr>
              <a:t>。</a:t>
            </a:r>
            <a:endParaRPr lang="en-US" altLang="zh-CN" dirty="0">
              <a:solidFill>
                <a:srgbClr val="008000"/>
              </a:solidFill>
            </a:endParaRPr>
          </a:p>
        </p:txBody>
      </p:sp>
      <p:sp>
        <p:nvSpPr>
          <p:cNvPr id="3" name="TextBox 2"/>
          <p:cNvSpPr txBox="1"/>
          <p:nvPr/>
        </p:nvSpPr>
        <p:spPr>
          <a:xfrm>
            <a:off x="142875" y="3119438"/>
            <a:ext cx="4573588" cy="3478212"/>
          </a:xfrm>
          <a:prstGeom prst="rect">
            <a:avLst/>
          </a:prstGeom>
          <a:noFill/>
        </p:spPr>
        <p:txBody>
          <a:bodyPr>
            <a:spAutoFit/>
          </a:bodyPr>
          <a:lstStyle/>
          <a:p>
            <a:pPr>
              <a:spcBef>
                <a:spcPts val="600"/>
              </a:spcBef>
              <a:defRPr/>
            </a:pPr>
            <a:r>
              <a:rPr lang="zh-CN" altLang="zh-CN" dirty="0" smtClean="0">
                <a:solidFill>
                  <a:srgbClr val="0000FF"/>
                </a:solidFill>
                <a:latin typeface="+mn-ea"/>
                <a:ea typeface="+mn-ea"/>
              </a:rPr>
              <a:t>操作</a:t>
            </a:r>
            <a:r>
              <a:rPr lang="zh-CN" altLang="en-US" dirty="0">
                <a:solidFill>
                  <a:srgbClr val="0000FF"/>
                </a:solidFill>
                <a:latin typeface="+mn-ea"/>
                <a:ea typeface="+mn-ea"/>
              </a:rPr>
              <a:t>方法</a:t>
            </a:r>
            <a:r>
              <a:rPr lang="zh-CN" altLang="zh-CN" dirty="0" smtClean="0">
                <a:solidFill>
                  <a:srgbClr val="0000FF"/>
                </a:solidFill>
                <a:latin typeface="+mn-ea"/>
                <a:ea typeface="+mn-ea"/>
              </a:rPr>
              <a:t>：</a:t>
            </a:r>
            <a:endParaRPr lang="zh-CN" altLang="zh-CN" dirty="0">
              <a:solidFill>
                <a:srgbClr val="0000FF"/>
              </a:solidFill>
              <a:latin typeface="+mn-ea"/>
              <a:ea typeface="+mn-ea"/>
            </a:endParaRPr>
          </a:p>
          <a:p>
            <a:pPr marL="457200" indent="-457200">
              <a:buClr>
                <a:srgbClr val="FF6600"/>
              </a:buClr>
              <a:buFont typeface="+mj-lt"/>
              <a:buAutoNum type="alphaLcParenR"/>
              <a:defRPr/>
            </a:pPr>
            <a:r>
              <a:rPr lang="zh-CN" altLang="zh-CN" dirty="0">
                <a:solidFill>
                  <a:schemeClr val="tx1"/>
                </a:solidFill>
                <a:latin typeface="+mn-ea"/>
                <a:ea typeface="+mn-ea"/>
              </a:rPr>
              <a:t>在单元格</a:t>
            </a:r>
            <a:r>
              <a:rPr lang="en-US" altLang="zh-CN" dirty="0">
                <a:solidFill>
                  <a:schemeClr val="tx1"/>
                </a:solidFill>
                <a:latin typeface="+mn-ea"/>
                <a:ea typeface="+mn-ea"/>
              </a:rPr>
              <a:t>A1</a:t>
            </a:r>
            <a:r>
              <a:rPr lang="zh-CN" altLang="zh-CN" dirty="0">
                <a:solidFill>
                  <a:schemeClr val="tx1"/>
                </a:solidFill>
                <a:latin typeface="+mn-ea"/>
                <a:ea typeface="+mn-ea"/>
              </a:rPr>
              <a:t>中输入起始数据“</a:t>
            </a:r>
            <a:r>
              <a:rPr lang="en-US" altLang="zh-CN" dirty="0">
                <a:solidFill>
                  <a:schemeClr val="tx1"/>
                </a:solidFill>
                <a:latin typeface="+mn-ea"/>
                <a:ea typeface="+mn-ea"/>
              </a:rPr>
              <a:t>2006</a:t>
            </a:r>
            <a:r>
              <a:rPr lang="zh-CN" altLang="zh-CN" dirty="0">
                <a:solidFill>
                  <a:schemeClr val="tx1"/>
                </a:solidFill>
                <a:latin typeface="+mn-ea"/>
                <a:ea typeface="+mn-ea"/>
              </a:rPr>
              <a:t>”</a:t>
            </a:r>
            <a:r>
              <a:rPr lang="zh-CN" altLang="en-US" dirty="0">
                <a:solidFill>
                  <a:schemeClr val="tx1"/>
                </a:solidFill>
                <a:latin typeface="+mn-ea"/>
                <a:ea typeface="+mn-ea"/>
              </a:rPr>
              <a:t>，</a:t>
            </a:r>
            <a:r>
              <a:rPr lang="zh-CN" altLang="zh-CN" dirty="0">
                <a:solidFill>
                  <a:schemeClr val="tx1"/>
                </a:solidFill>
                <a:latin typeface="+mn-ea"/>
                <a:ea typeface="+mn-ea"/>
              </a:rPr>
              <a:t>选定区域</a:t>
            </a:r>
            <a:r>
              <a:rPr lang="en-US" altLang="zh-CN" dirty="0">
                <a:solidFill>
                  <a:schemeClr val="tx1"/>
                </a:solidFill>
                <a:latin typeface="+mn-ea"/>
                <a:ea typeface="+mn-ea"/>
              </a:rPr>
              <a:t>A1</a:t>
            </a:r>
            <a:r>
              <a:rPr lang="zh-CN" altLang="zh-CN" dirty="0">
                <a:solidFill>
                  <a:schemeClr val="tx1"/>
                </a:solidFill>
                <a:latin typeface="+mn-ea"/>
                <a:ea typeface="+mn-ea"/>
              </a:rPr>
              <a:t>：</a:t>
            </a:r>
            <a:r>
              <a:rPr lang="en-US" altLang="zh-CN" dirty="0">
                <a:solidFill>
                  <a:schemeClr val="tx1"/>
                </a:solidFill>
                <a:latin typeface="+mn-ea"/>
                <a:ea typeface="+mn-ea"/>
              </a:rPr>
              <a:t>A8</a:t>
            </a:r>
            <a:r>
              <a:rPr lang="zh-CN" altLang="zh-CN" dirty="0">
                <a:solidFill>
                  <a:schemeClr val="tx1"/>
                </a:solidFill>
                <a:latin typeface="+mn-ea"/>
                <a:ea typeface="+mn-ea"/>
              </a:rPr>
              <a:t>；</a:t>
            </a:r>
            <a:endParaRPr lang="zh-CN" altLang="zh-CN" dirty="0">
              <a:solidFill>
                <a:schemeClr val="tx1"/>
              </a:solidFill>
              <a:latin typeface="+mn-ea"/>
              <a:ea typeface="+mn-ea"/>
            </a:endParaRPr>
          </a:p>
          <a:p>
            <a:pPr marL="457200" indent="-457200">
              <a:buClr>
                <a:srgbClr val="FF6600"/>
              </a:buClr>
              <a:buFont typeface="+mj-lt"/>
              <a:buAutoNum type="alphaLcParenR" startAt="2"/>
              <a:defRPr/>
            </a:pPr>
            <a:r>
              <a:rPr lang="zh-CN" altLang="zh-CN" dirty="0">
                <a:solidFill>
                  <a:schemeClr val="tx1"/>
                </a:solidFill>
                <a:latin typeface="+mn-ea"/>
                <a:ea typeface="+mn-ea"/>
              </a:rPr>
              <a:t>用“开始”→“填充”→“序列”</a:t>
            </a:r>
            <a:r>
              <a:rPr lang="zh-CN" altLang="en-US" dirty="0">
                <a:solidFill>
                  <a:schemeClr val="tx1"/>
                </a:solidFill>
                <a:latin typeface="+mn-ea"/>
                <a:ea typeface="+mn-ea"/>
              </a:rPr>
              <a:t>命令</a:t>
            </a:r>
            <a:r>
              <a:rPr lang="zh-CN" altLang="zh-CN" dirty="0">
                <a:solidFill>
                  <a:schemeClr val="tx1"/>
                </a:solidFill>
                <a:latin typeface="+mn-ea"/>
                <a:ea typeface="+mn-ea"/>
              </a:rPr>
              <a:t>，弹出“序列”对话框；</a:t>
            </a:r>
            <a:endParaRPr lang="zh-CN" altLang="zh-CN" dirty="0">
              <a:solidFill>
                <a:schemeClr val="tx1"/>
              </a:solidFill>
              <a:latin typeface="+mn-ea"/>
              <a:ea typeface="+mn-ea"/>
            </a:endParaRPr>
          </a:p>
          <a:p>
            <a:pPr marL="457200" indent="-457200">
              <a:buClr>
                <a:srgbClr val="FF6600"/>
              </a:buClr>
              <a:buFont typeface="+mj-lt"/>
              <a:buAutoNum type="alphaLcParenR" startAt="3"/>
              <a:defRPr/>
            </a:pPr>
            <a:r>
              <a:rPr lang="zh-CN" altLang="zh-CN" dirty="0">
                <a:solidFill>
                  <a:schemeClr val="tx1"/>
                </a:solidFill>
                <a:latin typeface="+mn-ea"/>
                <a:ea typeface="+mn-ea"/>
              </a:rPr>
              <a:t>选择“序列产生在”为“列”，类型为“等差序列”，在步长值框中输入“</a:t>
            </a:r>
            <a:r>
              <a:rPr lang="en-US" altLang="zh-CN" dirty="0">
                <a:solidFill>
                  <a:schemeClr val="tx1"/>
                </a:solidFill>
                <a:latin typeface="+mn-ea"/>
                <a:ea typeface="+mn-ea"/>
              </a:rPr>
              <a:t>1</a:t>
            </a:r>
            <a:r>
              <a:rPr lang="zh-CN" altLang="zh-CN" dirty="0">
                <a:solidFill>
                  <a:schemeClr val="tx1"/>
                </a:solidFill>
                <a:latin typeface="+mn-ea"/>
                <a:ea typeface="+mn-ea"/>
              </a:rPr>
              <a:t>”，单击“确定”按钮</a:t>
            </a:r>
            <a:r>
              <a:rPr lang="zh-CN" altLang="en-US" dirty="0">
                <a:solidFill>
                  <a:schemeClr val="tx1"/>
                </a:solidFill>
                <a:latin typeface="+mn-ea"/>
                <a:ea typeface="+mn-ea"/>
              </a:rPr>
              <a:t>。执行结果如图：</a:t>
            </a:r>
            <a:endParaRPr lang="zh-CN" altLang="en-US" dirty="0">
              <a:solidFill>
                <a:schemeClr val="tx1"/>
              </a:solidFill>
              <a:latin typeface="+mn-ea"/>
              <a:ea typeface="+mn-ea"/>
            </a:endParaRPr>
          </a:p>
        </p:txBody>
      </p:sp>
      <p:pic>
        <p:nvPicPr>
          <p:cNvPr id="69637" name="图片 81"/>
          <p:cNvPicPr>
            <a:picLocks noChangeAspect="1" noChangeArrowheads="1"/>
          </p:cNvPicPr>
          <p:nvPr/>
        </p:nvPicPr>
        <p:blipFill>
          <a:blip r:embed="rId1">
            <a:extLst>
              <a:ext uri="{28A0092B-C50C-407E-A947-70E740481C1C}">
                <a14:useLocalDpi xmlns:a14="http://schemas.microsoft.com/office/drawing/2010/main" val="0"/>
              </a:ext>
            </a:extLst>
          </a:blip>
          <a:srcRect t="3963"/>
          <a:stretch>
            <a:fillRect/>
          </a:stretch>
        </p:blipFill>
        <p:spPr bwMode="auto">
          <a:xfrm>
            <a:off x="4932363" y="3644900"/>
            <a:ext cx="393382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5"/>
          <p:cNvSpPr>
            <a:spLocks noChangeArrowheads="1"/>
          </p:cNvSpPr>
          <p:nvPr/>
        </p:nvSpPr>
        <p:spPr bwMode="auto">
          <a:xfrm>
            <a:off x="6103938" y="4616450"/>
            <a:ext cx="1384300" cy="504825"/>
          </a:xfrm>
          <a:prstGeom prst="wedgeRoundRectCallout">
            <a:avLst>
              <a:gd name="adj1" fmla="val 101004"/>
              <a:gd name="adj2" fmla="val -196442"/>
              <a:gd name="adj3" fmla="val 16667"/>
            </a:avLst>
          </a:prstGeom>
          <a:solidFill>
            <a:srgbClr val="FFFFCC"/>
          </a:solidFill>
          <a:ln w="9525">
            <a:solidFill>
              <a:srgbClr val="000000"/>
            </a:solidFill>
            <a:miter lim="800000"/>
          </a:ln>
        </p:spPr>
        <p:txBody>
          <a:bodyPr/>
          <a:lstStyle/>
          <a:p>
            <a:pPr algn="just">
              <a:defRPr/>
            </a:pPr>
            <a:r>
              <a:rPr lang="en-US" altLang="zh-CN" sz="1400" dirty="0">
                <a:solidFill>
                  <a:srgbClr val="FF0000"/>
                </a:solidFill>
                <a:latin typeface="+mn-ea"/>
                <a:ea typeface="+mn-ea"/>
              </a:rPr>
              <a:t>“</a:t>
            </a:r>
            <a:r>
              <a:rPr lang="zh-CN" altLang="en-US" sz="1400" dirty="0">
                <a:solidFill>
                  <a:srgbClr val="FF0000"/>
                </a:solidFill>
                <a:latin typeface="+mn-ea"/>
                <a:ea typeface="+mn-ea"/>
              </a:rPr>
              <a:t>填充”按钮</a:t>
            </a:r>
            <a:endParaRPr lang="zh-CN" altLang="en-US" sz="1400" dirty="0">
              <a:solidFill>
                <a:srgbClr val="FF0000"/>
              </a:solidFill>
              <a:latin typeface="+mn-ea"/>
              <a:ea typeface="+mn-ea"/>
            </a:endParaRPr>
          </a:p>
          <a:p>
            <a:pPr>
              <a:defRPr/>
            </a:pPr>
            <a:endParaRPr lang="zh-CN" sz="1400" dirty="0">
              <a:solidFill>
                <a:srgbClr val="FF0000"/>
              </a:solidFill>
              <a:latin typeface="+mn-ea"/>
              <a:ea typeface="+mn-ea"/>
            </a:endParaRPr>
          </a:p>
        </p:txBody>
      </p:sp>
      <p:sp>
        <p:nvSpPr>
          <p:cNvPr id="69639" name="椭圆 83"/>
          <p:cNvSpPr>
            <a:spLocks noChangeArrowheads="1"/>
          </p:cNvSpPr>
          <p:nvPr/>
        </p:nvSpPr>
        <p:spPr bwMode="auto">
          <a:xfrm>
            <a:off x="8135938" y="3824288"/>
            <a:ext cx="182562" cy="76200"/>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rgbClr val="C00000"/>
              </a:solidFill>
            </a:endParaRPr>
          </a:p>
        </p:txBody>
      </p:sp>
      <p:sp>
        <p:nvSpPr>
          <p:cNvPr id="6" name="AutoShape 25"/>
          <p:cNvSpPr>
            <a:spLocks noChangeArrowheads="1"/>
          </p:cNvSpPr>
          <p:nvPr/>
        </p:nvSpPr>
        <p:spPr bwMode="auto">
          <a:xfrm>
            <a:off x="6551613" y="5373688"/>
            <a:ext cx="1411287" cy="431800"/>
          </a:xfrm>
          <a:prstGeom prst="wedgeRoundRectCallout">
            <a:avLst>
              <a:gd name="adj1" fmla="val -144822"/>
              <a:gd name="adj2" fmla="val -198215"/>
              <a:gd name="adj3" fmla="val 16667"/>
            </a:avLst>
          </a:prstGeom>
          <a:solidFill>
            <a:srgbClr val="FFFFCC"/>
          </a:solidFill>
          <a:ln w="9525">
            <a:solidFill>
              <a:srgbClr val="000000"/>
            </a:solidFill>
            <a:miter lim="800000"/>
          </a:ln>
        </p:spPr>
        <p:txBody>
          <a:bodyPr/>
          <a:lstStyle/>
          <a:p>
            <a:pPr algn="just">
              <a:defRPr/>
            </a:pPr>
            <a:r>
              <a:rPr lang="zh-CN" altLang="en-US" sz="1400" dirty="0">
                <a:solidFill>
                  <a:srgbClr val="FF0000"/>
                </a:solidFill>
                <a:latin typeface="+mn-ea"/>
                <a:ea typeface="+mn-ea"/>
              </a:rPr>
              <a:t>例</a:t>
            </a:r>
            <a:r>
              <a:rPr lang="en-US" altLang="zh-CN" sz="1400" dirty="0">
                <a:solidFill>
                  <a:srgbClr val="FF0000"/>
                </a:solidFill>
                <a:latin typeface="+mn-ea"/>
                <a:ea typeface="+mn-ea"/>
              </a:rPr>
              <a:t>3-7</a:t>
            </a:r>
            <a:r>
              <a:rPr lang="zh-CN" altLang="en-US" sz="1400" dirty="0">
                <a:solidFill>
                  <a:srgbClr val="FF0000"/>
                </a:solidFill>
                <a:latin typeface="+mn-ea"/>
                <a:ea typeface="+mn-ea"/>
              </a:rPr>
              <a:t>填充效果</a:t>
            </a:r>
            <a:endParaRPr lang="zh-CN" altLang="en-US" sz="1400" dirty="0">
              <a:solidFill>
                <a:srgbClr val="FF0000"/>
              </a:solidFill>
              <a:latin typeface="+mn-ea"/>
              <a:ea typeface="+mn-ea"/>
            </a:endParaRPr>
          </a:p>
          <a:p>
            <a:pPr>
              <a:defRPr/>
            </a:pPr>
            <a:endParaRPr lang="zh-CN" sz="1400" dirty="0">
              <a:solidFill>
                <a:srgbClr val="FF0000"/>
              </a:solidFill>
              <a:latin typeface="+mn-ea"/>
              <a:ea typeface="+mn-ea"/>
            </a:endParaRPr>
          </a:p>
        </p:txBody>
      </p:sp>
      <p:sp>
        <p:nvSpPr>
          <p:cNvPr id="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5" name="日期占位符 4"/>
          <p:cNvSpPr>
            <a:spLocks noGrp="1"/>
          </p:cNvSpPr>
          <p:nvPr>
            <p:ph type="dt" sz="half" idx="10"/>
          </p:nvPr>
        </p:nvSpPr>
        <p:spPr/>
        <p:txBody>
          <a:bodyPr/>
          <a:lstStyle/>
          <a:p>
            <a:pPr>
              <a:defRPr/>
            </a:pPr>
            <a:fld id="{FA1D6F14-04C5-4278-9F7A-CBBB0542B336}" type="datetime1">
              <a:rPr lang="zh-CN" altLang="en-US" smtClean="0"/>
            </a:fld>
            <a:endParaRPr lang="zh-CN" altLang="zh-CN"/>
          </a:p>
        </p:txBody>
      </p:sp>
      <p:sp>
        <p:nvSpPr>
          <p:cNvPr id="7" name="页脚占位符 6"/>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 y="765175"/>
            <a:ext cx="8821738" cy="5878513"/>
          </a:xfrm>
          <a:prstGeom prst="rect">
            <a:avLst/>
          </a:prstGeom>
          <a:noFill/>
        </p:spPr>
        <p:txBody>
          <a:bodyPr>
            <a:spAutoFit/>
          </a:bodyPr>
          <a:lstStyle/>
          <a:p>
            <a:pPr>
              <a:lnSpc>
                <a:spcPct val="150000"/>
              </a:lnSpc>
              <a:spcAft>
                <a:spcPts val="0"/>
              </a:spcAft>
              <a:defRPr/>
            </a:pPr>
            <a:r>
              <a:rPr lang="zh-CN" altLang="en-US" sz="2800" dirty="0">
                <a:solidFill>
                  <a:srgbClr val="C00000"/>
                </a:solidFill>
                <a:latin typeface="宋体" panose="02010600030101010101" pitchFamily="2" charset="-122"/>
              </a:rPr>
              <a:t>⒉ </a:t>
            </a:r>
            <a:r>
              <a:rPr lang="zh-CN" altLang="zh-CN" sz="2800" dirty="0">
                <a:solidFill>
                  <a:srgbClr val="C00000"/>
                </a:solidFill>
                <a:latin typeface="宋体" panose="02010600030101010101" pitchFamily="2" charset="-122"/>
              </a:rPr>
              <a:t>数据编辑与格式设置</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数据的复制与移动</a:t>
            </a:r>
            <a:endParaRPr lang="en-US" altLang="zh-CN" sz="2400" dirty="0">
              <a:solidFill>
                <a:srgbClr val="008000"/>
              </a:solidFill>
              <a:latin typeface="宋体" panose="02010600030101010101" pitchFamily="2" charset="-122"/>
            </a:endParaRPr>
          </a:p>
          <a:p>
            <a:pPr marL="144145">
              <a:lnSpc>
                <a:spcPct val="150000"/>
              </a:lnSpc>
              <a:spcAft>
                <a:spcPts val="0"/>
              </a:spcAft>
              <a:defRPr/>
            </a:pPr>
            <a:r>
              <a:rPr lang="zh-CN" altLang="zh-CN"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冻结工作表</a:t>
            </a:r>
            <a:endParaRPr lang="en-US" altLang="zh-CN" sz="2400" dirty="0">
              <a:solidFill>
                <a:srgbClr val="008000"/>
              </a:solidFill>
              <a:latin typeface="宋体" panose="02010600030101010101" pitchFamily="2" charset="-122"/>
            </a:endParaRPr>
          </a:p>
          <a:p>
            <a:pPr marL="144145">
              <a:lnSpc>
                <a:spcPct val="150000"/>
              </a:lnSpc>
              <a:spcAft>
                <a:spcPts val="600"/>
              </a:spcAft>
              <a:defRPr/>
            </a:pPr>
            <a:r>
              <a:rPr lang="zh-CN" altLang="zh-CN" sz="2400" dirty="0">
                <a:solidFill>
                  <a:srgbClr val="008000"/>
                </a:solidFill>
                <a:latin typeface="宋体" panose="02010600030101010101" pitchFamily="2" charset="-122"/>
              </a:rPr>
              <a:t>⑶</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单元格格式的设置</a:t>
            </a:r>
            <a:endParaRPr lang="en-US" altLang="zh-CN" sz="2400" dirty="0">
              <a:solidFill>
                <a:srgbClr val="008000"/>
              </a:solidFill>
              <a:latin typeface="宋体" panose="02010600030101010101" pitchFamily="2" charset="-122"/>
            </a:endParaRPr>
          </a:p>
          <a:p>
            <a:pPr marL="107950" indent="575945">
              <a:lnSpc>
                <a:spcPct val="150000"/>
              </a:lnSpc>
              <a:spcAft>
                <a:spcPts val="600"/>
              </a:spcAft>
              <a:defRPr/>
            </a:pPr>
            <a:r>
              <a:rPr lang="zh-CN" altLang="zh-CN" sz="2400" dirty="0">
                <a:solidFill>
                  <a:schemeClr val="tx1"/>
                </a:solidFill>
                <a:latin typeface="宋体" panose="02010600030101010101" pitchFamily="2" charset="-122"/>
              </a:rPr>
              <a:t>单元格格式的设置包含对单元格数据的类型、对齐方式、字体、边框、填充和保护等方面设置。</a:t>
            </a:r>
            <a:endParaRPr lang="en-US" altLang="zh-CN" sz="2400" dirty="0">
              <a:solidFill>
                <a:schemeClr val="tx1"/>
              </a:solidFill>
              <a:latin typeface="宋体" panose="02010600030101010101" pitchFamily="2" charset="-122"/>
            </a:endParaRPr>
          </a:p>
          <a:p>
            <a:pPr marL="107950">
              <a:lnSpc>
                <a:spcPct val="150000"/>
              </a:lnSpc>
              <a:spcAft>
                <a:spcPts val="600"/>
              </a:spcAft>
              <a:defRPr/>
            </a:pPr>
            <a:r>
              <a:rPr lang="zh-CN" altLang="zh-CN" sz="2400" i="1" dirty="0">
                <a:solidFill>
                  <a:srgbClr val="0000FF"/>
                </a:solidFill>
                <a:latin typeface="+mn-ea"/>
                <a:ea typeface="+mn-ea"/>
              </a:rPr>
              <a:t>设置方法：</a:t>
            </a:r>
            <a:r>
              <a:rPr lang="zh-CN" altLang="zh-CN" sz="2400" i="1" dirty="0">
                <a:solidFill>
                  <a:schemeClr val="tx1"/>
                </a:solidFill>
                <a:latin typeface="+mn-ea"/>
                <a:ea typeface="+mn-ea"/>
              </a:rPr>
              <a:t>一是利用“开始”选项卡中的有关工具；二是选中要设置的单元格区域后，直接右击快捷菜单中的“设置单元格格式”命令，来打开“设置单元格格式”对话框，进行相应的格式设置。</a:t>
            </a:r>
            <a:endParaRPr lang="en-US" altLang="zh-CN" sz="2400" i="1" dirty="0">
              <a:solidFill>
                <a:schemeClr val="tx1"/>
              </a:solidFill>
              <a:latin typeface="+mn-ea"/>
              <a:ea typeface="+mn-ea"/>
            </a:endParaRPr>
          </a:p>
        </p:txBody>
      </p:sp>
      <p:sp>
        <p:nvSpPr>
          <p:cNvPr id="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4.3.3  </a:t>
            </a:r>
            <a:r>
              <a:rPr lang="zh-CN" altLang="zh-CN" sz="3600" dirty="0" smtClean="0">
                <a:solidFill>
                  <a:srgbClr val="C00000"/>
                </a:solidFill>
                <a:latin typeface="华文中宋" panose="02010600040101010101" pitchFamily="2" charset="-122"/>
                <a:ea typeface="华文中宋" panose="02010600040101010101" pitchFamily="2" charset="-122"/>
              </a:rPr>
              <a:t>数据</a:t>
            </a:r>
            <a:r>
              <a:rPr lang="zh-CN" altLang="en-US" sz="3600" dirty="0" smtClean="0">
                <a:solidFill>
                  <a:srgbClr val="C00000"/>
                </a:solidFill>
                <a:latin typeface="华文中宋" panose="02010600040101010101" pitchFamily="2" charset="-122"/>
                <a:ea typeface="华文中宋" panose="02010600040101010101" pitchFamily="2" charset="-122"/>
              </a:rPr>
              <a:t>的</a:t>
            </a:r>
            <a:r>
              <a:rPr lang="zh-CN" altLang="zh-CN" sz="3600" dirty="0" smtClean="0">
                <a:solidFill>
                  <a:srgbClr val="C00000"/>
                </a:solidFill>
                <a:latin typeface="华文中宋" panose="02010600040101010101" pitchFamily="2" charset="-122"/>
                <a:ea typeface="华文中宋" panose="02010600040101010101" pitchFamily="2" charset="-122"/>
              </a:rPr>
              <a:t>输入</a:t>
            </a:r>
            <a:r>
              <a:rPr lang="zh-CN" altLang="zh-CN" sz="3600" dirty="0">
                <a:solidFill>
                  <a:srgbClr val="C00000"/>
                </a:solidFill>
                <a:latin typeface="华文中宋" panose="02010600040101010101" pitchFamily="2" charset="-122"/>
                <a:ea typeface="华文中宋" panose="02010600040101010101" pitchFamily="2" charset="-122"/>
              </a:rPr>
              <a:t>与编辑</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nvPr>
        </p:nvSpPr>
        <p:spPr/>
        <p:txBody>
          <a:bodyPr/>
          <a:lstStyle/>
          <a:p>
            <a:pPr>
              <a:defRPr/>
            </a:pPr>
            <a:fld id="{AAEAB490-0FDC-4D8B-AE2C-573F34B0372F}"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新魏" panose="02010800040101010101" pitchFamily="2" charset="-122"/>
                <a:ea typeface="华文新魏" panose="02010800040101010101" pitchFamily="2" charset="-122"/>
              </a:rPr>
              <a:t>格式设置实例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71683" name="TextBox 1"/>
          <p:cNvSpPr txBox="1">
            <a:spLocks noChangeArrowheads="1"/>
          </p:cNvSpPr>
          <p:nvPr/>
        </p:nvSpPr>
        <p:spPr bwMode="auto">
          <a:xfrm>
            <a:off x="71438" y="800100"/>
            <a:ext cx="8821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en-US" altLang="zh-CN" sz="2400" dirty="0" smtClean="0">
                <a:solidFill>
                  <a:srgbClr val="FF0000"/>
                </a:solidFill>
                <a:latin typeface="宋体" panose="02010600030101010101" pitchFamily="2" charset="-122"/>
              </a:rPr>
              <a:t>【</a:t>
            </a:r>
            <a:r>
              <a:rPr lang="zh-CN" altLang="zh-CN" sz="2400" dirty="0" smtClean="0">
                <a:solidFill>
                  <a:srgbClr val="FF0000"/>
                </a:solidFill>
                <a:latin typeface="宋体" panose="02010600030101010101" pitchFamily="2" charset="-122"/>
              </a:rPr>
              <a:t>例</a:t>
            </a:r>
            <a:r>
              <a:rPr lang="en-US" altLang="zh-CN" sz="2400" dirty="0" smtClean="0">
                <a:solidFill>
                  <a:srgbClr val="FF0000"/>
                </a:solidFill>
                <a:latin typeface="宋体" panose="02010600030101010101" pitchFamily="2" charset="-122"/>
              </a:rPr>
              <a:t>4.12】 </a:t>
            </a:r>
            <a:r>
              <a:rPr lang="zh-CN" altLang="zh-CN" sz="2400" dirty="0">
                <a:solidFill>
                  <a:srgbClr val="008000"/>
                </a:solidFill>
                <a:latin typeface="宋体" panose="02010600030101010101" pitchFamily="2" charset="-122"/>
              </a:rPr>
              <a:t>要求对成绩表中考试成绩小于</a:t>
            </a:r>
            <a:r>
              <a:rPr lang="en-US" altLang="zh-CN" sz="2400" dirty="0">
                <a:solidFill>
                  <a:srgbClr val="008000"/>
                </a:solidFill>
                <a:latin typeface="宋体" panose="02010600030101010101" pitchFamily="2" charset="-122"/>
              </a:rPr>
              <a:t>60</a:t>
            </a:r>
            <a:r>
              <a:rPr lang="zh-CN" altLang="zh-CN" sz="2400" dirty="0">
                <a:solidFill>
                  <a:srgbClr val="008000"/>
                </a:solidFill>
                <a:latin typeface="宋体" panose="02010600030101010101" pitchFamily="2" charset="-122"/>
              </a:rPr>
              <a:t>分的单元格，用特殊颜色的文字和背景色突出显示。</a:t>
            </a:r>
            <a:endParaRPr lang="en-US" altLang="zh-CN" sz="2400" dirty="0">
              <a:solidFill>
                <a:srgbClr val="008000"/>
              </a:solidFill>
              <a:latin typeface="宋体" panose="02010600030101010101" pitchFamily="2" charset="-122"/>
            </a:endParaRPr>
          </a:p>
        </p:txBody>
      </p:sp>
      <p:sp>
        <p:nvSpPr>
          <p:cNvPr id="3" name="TextBox 2"/>
          <p:cNvSpPr txBox="1"/>
          <p:nvPr/>
        </p:nvSpPr>
        <p:spPr>
          <a:xfrm>
            <a:off x="142875" y="1892300"/>
            <a:ext cx="8713788" cy="1968500"/>
          </a:xfrm>
          <a:prstGeom prst="rect">
            <a:avLst/>
          </a:prstGeom>
          <a:noFill/>
        </p:spPr>
        <p:txBody>
          <a:bodyPr>
            <a:spAutoFit/>
          </a:bodyPr>
          <a:lstStyle/>
          <a:p>
            <a:pPr>
              <a:spcAft>
                <a:spcPts val="600"/>
              </a:spcAft>
              <a:defRPr/>
            </a:pPr>
            <a:r>
              <a:rPr lang="zh-CN" altLang="en-US" sz="2400" dirty="0">
                <a:solidFill>
                  <a:srgbClr val="0000FF"/>
                </a:solidFill>
                <a:latin typeface="+mn-ea"/>
                <a:ea typeface="+mn-ea"/>
              </a:rPr>
              <a:t>方法</a:t>
            </a:r>
            <a:r>
              <a:rPr lang="zh-CN" altLang="zh-CN" sz="2400" dirty="0" smtClean="0">
                <a:solidFill>
                  <a:srgbClr val="0000FF"/>
                </a:solidFill>
                <a:latin typeface="+mn-ea"/>
                <a:ea typeface="+mn-ea"/>
              </a:rPr>
              <a:t>：</a:t>
            </a:r>
            <a:r>
              <a:rPr lang="en-US" altLang="zh-CN" sz="2400" dirty="0" smtClean="0">
                <a:solidFill>
                  <a:srgbClr val="0000FF"/>
                </a:solidFill>
                <a:latin typeface="+mn-ea"/>
                <a:ea typeface="+mn-ea"/>
              </a:rPr>
              <a:t> </a:t>
            </a:r>
            <a:endParaRPr lang="zh-CN" altLang="zh-CN" sz="2400" dirty="0">
              <a:solidFill>
                <a:srgbClr val="0000FF"/>
              </a:solidFill>
              <a:latin typeface="+mn-ea"/>
              <a:ea typeface="+mn-ea"/>
            </a:endParaRPr>
          </a:p>
          <a:p>
            <a:pPr marL="457200" indent="-457200">
              <a:spcAft>
                <a:spcPts val="600"/>
              </a:spcAft>
              <a:buClr>
                <a:srgbClr val="FF6600"/>
              </a:buClr>
              <a:buFont typeface="+mj-ea"/>
              <a:buAutoNum type="circleNumDbPlain"/>
              <a:defRPr/>
            </a:pPr>
            <a:r>
              <a:rPr lang="zh-CN" altLang="zh-CN" dirty="0">
                <a:solidFill>
                  <a:schemeClr val="tx1"/>
                </a:solidFill>
                <a:latin typeface="+mn-ea"/>
                <a:ea typeface="+mn-ea"/>
              </a:rPr>
              <a:t>选中需要设置条件的单元格区域，即“考试成绩”列的所有成绩数据</a:t>
            </a:r>
            <a:r>
              <a:rPr lang="zh-CN" altLang="en-US" dirty="0">
                <a:solidFill>
                  <a:schemeClr val="tx1"/>
                </a:solidFill>
                <a:latin typeface="+mn-ea"/>
                <a:ea typeface="+mn-ea"/>
              </a:rPr>
              <a:t>；</a:t>
            </a:r>
            <a:endParaRPr lang="zh-CN" altLang="zh-CN" dirty="0">
              <a:solidFill>
                <a:schemeClr val="tx1"/>
              </a:solidFill>
              <a:latin typeface="+mn-ea"/>
              <a:ea typeface="+mn-ea"/>
            </a:endParaRPr>
          </a:p>
          <a:p>
            <a:pPr marL="457200" indent="-457200">
              <a:buClr>
                <a:srgbClr val="FF6600"/>
              </a:buClr>
              <a:buFont typeface="+mj-ea"/>
              <a:buAutoNum type="circleNumDbPlain" startAt="2"/>
              <a:defRPr/>
            </a:pPr>
            <a:r>
              <a:rPr lang="zh-CN" altLang="zh-CN" dirty="0">
                <a:solidFill>
                  <a:schemeClr val="tx1"/>
                </a:solidFill>
                <a:latin typeface="+mn-ea"/>
                <a:ea typeface="+mn-ea"/>
              </a:rPr>
              <a:t>设置需要突出显示的单元格条件。</a:t>
            </a:r>
            <a:r>
              <a:rPr lang="zh-CN" altLang="en-US" dirty="0">
                <a:solidFill>
                  <a:schemeClr val="tx1"/>
                </a:solidFill>
                <a:latin typeface="+mn-ea"/>
                <a:ea typeface="+mn-ea"/>
              </a:rPr>
              <a:t>方法是，</a:t>
            </a:r>
            <a:r>
              <a:rPr lang="zh-CN" altLang="zh-CN" dirty="0">
                <a:solidFill>
                  <a:schemeClr val="tx1"/>
                </a:solidFill>
                <a:latin typeface="+mn-ea"/>
                <a:ea typeface="+mn-ea"/>
              </a:rPr>
              <a:t>选择“开始”</a:t>
            </a:r>
            <a:r>
              <a:rPr lang="en-US" altLang="zh-CN" dirty="0">
                <a:solidFill>
                  <a:schemeClr val="tx1"/>
                </a:solidFill>
                <a:latin typeface="+mn-ea"/>
                <a:ea typeface="+mn-ea"/>
              </a:rPr>
              <a:t>/</a:t>
            </a:r>
            <a:r>
              <a:rPr lang="zh-CN" altLang="zh-CN" dirty="0">
                <a:solidFill>
                  <a:schemeClr val="tx1"/>
                </a:solidFill>
                <a:latin typeface="+mn-ea"/>
                <a:ea typeface="+mn-ea"/>
              </a:rPr>
              <a:t>“样式”</a:t>
            </a:r>
            <a:r>
              <a:rPr lang="en-US" altLang="zh-CN" dirty="0">
                <a:solidFill>
                  <a:schemeClr val="tx1"/>
                </a:solidFill>
                <a:latin typeface="+mn-ea"/>
                <a:ea typeface="+mn-ea"/>
              </a:rPr>
              <a:t>/</a:t>
            </a:r>
            <a:r>
              <a:rPr lang="zh-CN" altLang="zh-CN" dirty="0">
                <a:solidFill>
                  <a:schemeClr val="tx1"/>
                </a:solidFill>
                <a:latin typeface="+mn-ea"/>
                <a:ea typeface="+mn-ea"/>
              </a:rPr>
              <a:t>“条件格式”</a:t>
            </a:r>
            <a:r>
              <a:rPr lang="en-US" altLang="zh-CN" dirty="0">
                <a:solidFill>
                  <a:schemeClr val="tx1"/>
                </a:solidFill>
                <a:latin typeface="+mn-ea"/>
                <a:ea typeface="+mn-ea"/>
              </a:rPr>
              <a:t>/</a:t>
            </a:r>
            <a:r>
              <a:rPr lang="zh-CN" altLang="zh-CN" dirty="0">
                <a:solidFill>
                  <a:schemeClr val="tx1"/>
                </a:solidFill>
                <a:latin typeface="+mn-ea"/>
                <a:ea typeface="+mn-ea"/>
              </a:rPr>
              <a:t>“突出显示单元格规则”</a:t>
            </a:r>
            <a:r>
              <a:rPr lang="en-US" altLang="zh-CN" dirty="0">
                <a:solidFill>
                  <a:schemeClr val="tx1"/>
                </a:solidFill>
                <a:latin typeface="+mn-ea"/>
                <a:ea typeface="+mn-ea"/>
              </a:rPr>
              <a:t>/</a:t>
            </a:r>
            <a:r>
              <a:rPr lang="zh-CN" altLang="zh-CN" dirty="0">
                <a:solidFill>
                  <a:schemeClr val="tx1"/>
                </a:solidFill>
                <a:latin typeface="+mn-ea"/>
                <a:ea typeface="+mn-ea"/>
              </a:rPr>
              <a:t>“小于’’菜单项</a:t>
            </a:r>
            <a:r>
              <a:rPr lang="zh-CN" altLang="en-US" dirty="0">
                <a:solidFill>
                  <a:schemeClr val="tx1"/>
                </a:solidFill>
                <a:latin typeface="+mn-ea"/>
                <a:ea typeface="+mn-ea"/>
              </a:rPr>
              <a:t>；</a:t>
            </a:r>
            <a:endParaRPr lang="en-US" altLang="zh-CN" dirty="0">
              <a:solidFill>
                <a:schemeClr val="tx1"/>
              </a:solidFill>
              <a:latin typeface="+mn-ea"/>
              <a:ea typeface="+mn-ea"/>
            </a:endParaRPr>
          </a:p>
        </p:txBody>
      </p:sp>
      <p:pic>
        <p:nvPicPr>
          <p:cNvPr id="71685"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95850" y="3860800"/>
            <a:ext cx="4248150"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42875" y="3789363"/>
            <a:ext cx="4608513" cy="2801937"/>
          </a:xfrm>
          <a:prstGeom prst="rect">
            <a:avLst/>
          </a:prstGeom>
          <a:noFill/>
        </p:spPr>
        <p:txBody>
          <a:bodyPr>
            <a:spAutoFit/>
          </a:bodyPr>
          <a:lstStyle/>
          <a:p>
            <a:pPr marL="457200" indent="-457200">
              <a:buClr>
                <a:srgbClr val="FF6600"/>
              </a:buClr>
              <a:buFont typeface="+mj-ea"/>
              <a:buAutoNum type="circleNumDbPlain" startAt="3"/>
              <a:defRPr/>
            </a:pPr>
            <a:r>
              <a:rPr lang="zh-CN" altLang="zh-CN" dirty="0">
                <a:solidFill>
                  <a:schemeClr val="tx1"/>
                </a:solidFill>
                <a:latin typeface="+mn-ea"/>
                <a:ea typeface="+mn-ea"/>
              </a:rPr>
              <a:t>在“小于”对话框中设置条件格式，即：在“为小于以下值的单元格设置格式”栏目的文本框中输入</a:t>
            </a:r>
            <a:r>
              <a:rPr lang="en-US" altLang="zh-CN" dirty="0">
                <a:solidFill>
                  <a:schemeClr val="tx1"/>
                </a:solidFill>
                <a:latin typeface="+mn-ea"/>
                <a:ea typeface="+mn-ea"/>
              </a:rPr>
              <a:t>60</a:t>
            </a:r>
            <a:r>
              <a:rPr lang="zh-CN" altLang="zh-CN" dirty="0">
                <a:solidFill>
                  <a:schemeClr val="tx1"/>
                </a:solidFill>
                <a:latin typeface="+mn-ea"/>
                <a:ea typeface="+mn-ea"/>
              </a:rPr>
              <a:t>，在“设置为”栏目选择“淡红填充色深红色文本”，单击“确定”按钮后即可使得满足条件的单元格突出显示，效果如图所示。</a:t>
            </a:r>
            <a:endParaRPr lang="en-US" altLang="zh-CN"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7F5FCD28-68C5-49DA-B2DA-5518A613223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6" name="页脚占位符 5"/>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71438" y="1664804"/>
            <a:ext cx="9001125" cy="4862870"/>
          </a:xfrm>
          <a:prstGeom prst="rect">
            <a:avLst/>
          </a:prstGeom>
          <a:noFill/>
        </p:spPr>
        <p:txBody>
          <a:bodyPr>
            <a:spAutoFit/>
          </a:bodyPr>
          <a:lstStyle/>
          <a:p>
            <a:pPr>
              <a:spcAft>
                <a:spcPts val="600"/>
              </a:spcAft>
              <a:defRPr/>
            </a:pPr>
            <a:r>
              <a:rPr lang="zh-CN" altLang="en-US" sz="2800" dirty="0">
                <a:solidFill>
                  <a:srgbClr val="FF0000"/>
                </a:solidFill>
                <a:latin typeface="宋体" panose="02010600030101010101" pitchFamily="2" charset="-122"/>
              </a:rPr>
              <a:t>⒈ </a:t>
            </a:r>
            <a:r>
              <a:rPr lang="zh-CN" altLang="zh-CN" sz="2800" dirty="0">
                <a:solidFill>
                  <a:srgbClr val="FF0000"/>
                </a:solidFill>
                <a:latin typeface="宋体" panose="02010600030101010101" pitchFamily="2" charset="-122"/>
              </a:rPr>
              <a:t>公式的使用</a:t>
            </a:r>
            <a:endParaRPr lang="en-US" altLang="zh-CN" sz="2800" dirty="0">
              <a:solidFill>
                <a:srgbClr val="FF0000"/>
              </a:solidFill>
              <a:latin typeface="宋体" panose="02010600030101010101" pitchFamily="2" charset="-122"/>
            </a:endParaRPr>
          </a:p>
          <a:p>
            <a:pPr indent="647700">
              <a:spcAft>
                <a:spcPts val="0"/>
              </a:spcAft>
              <a:defRPr/>
            </a:pPr>
            <a:r>
              <a:rPr lang="zh-CN" altLang="zh-CN" sz="2400" b="0" dirty="0" smtClean="0">
                <a:solidFill>
                  <a:schemeClr val="tx1"/>
                </a:solidFill>
                <a:latin typeface="宋体" panose="02010600030101010101" pitchFamily="2" charset="-122"/>
              </a:rPr>
              <a:t>公式</a:t>
            </a:r>
            <a:r>
              <a:rPr lang="zh-CN" altLang="zh-CN" sz="2400" b="0" dirty="0">
                <a:solidFill>
                  <a:schemeClr val="tx1"/>
                </a:solidFill>
                <a:latin typeface="宋体" panose="02010600030101010101" pitchFamily="2" charset="-122"/>
              </a:rPr>
              <a:t>是对单元格中数据进行分析的等式，</a:t>
            </a:r>
            <a:r>
              <a:rPr lang="zh-CN" altLang="zh-CN" sz="2400" b="0" dirty="0" smtClean="0">
                <a:solidFill>
                  <a:schemeClr val="tx1"/>
                </a:solidFill>
                <a:latin typeface="宋体" panose="02010600030101010101" pitchFamily="2" charset="-122"/>
              </a:rPr>
              <a:t>由“</a:t>
            </a:r>
            <a:r>
              <a:rPr lang="en-US" altLang="zh-CN"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”开头，用运算符将数据、单元格引用、函数等连接在一起的表达式</a:t>
            </a:r>
            <a:r>
              <a:rPr lang="zh-CN" altLang="zh-CN" sz="2400" b="0" dirty="0" smtClean="0">
                <a:solidFill>
                  <a:schemeClr val="tx1"/>
                </a:solidFill>
                <a:latin typeface="宋体" panose="02010600030101010101" pitchFamily="2" charset="-122"/>
              </a:rPr>
              <a:t>。</a:t>
            </a:r>
            <a:endParaRPr lang="en-US" altLang="zh-CN" sz="2400" b="0" dirty="0" smtClean="0">
              <a:solidFill>
                <a:schemeClr val="tx1"/>
              </a:solidFill>
              <a:latin typeface="宋体" panose="02010600030101010101" pitchFamily="2" charset="-122"/>
            </a:endParaRPr>
          </a:p>
          <a:p>
            <a:pPr>
              <a:lnSpc>
                <a:spcPct val="150000"/>
              </a:lnSpc>
              <a:spcAft>
                <a:spcPts val="0"/>
              </a:spcAft>
              <a:defRPr/>
            </a:pPr>
            <a:r>
              <a:rPr lang="zh-CN" altLang="en-US" sz="2400" dirty="0" smtClean="0">
                <a:solidFill>
                  <a:srgbClr val="008000"/>
                </a:solidFill>
                <a:latin typeface="华文行楷" panose="02010800040101010101" pitchFamily="2" charset="-122"/>
                <a:ea typeface="华文行楷" panose="02010800040101010101" pitchFamily="2" charset="-122"/>
              </a:rPr>
              <a:t>如：</a:t>
            </a:r>
            <a:r>
              <a:rPr lang="en-US" altLang="zh-CN" sz="2400" dirty="0" smtClean="0">
                <a:solidFill>
                  <a:srgbClr val="008000"/>
                </a:solidFill>
                <a:latin typeface="华文行楷" panose="02010800040101010101" pitchFamily="2" charset="-122"/>
                <a:ea typeface="华文行楷" panose="02010800040101010101" pitchFamily="2" charset="-122"/>
              </a:rPr>
              <a:t>=SUM</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A2</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A5</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C2</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C5</a:t>
            </a:r>
            <a:r>
              <a:rPr lang="zh-CN" altLang="zh-CN" sz="2400" dirty="0">
                <a:solidFill>
                  <a:srgbClr val="008000"/>
                </a:solidFill>
                <a:latin typeface="华文行楷" panose="02010800040101010101" pitchFamily="2" charset="-122"/>
                <a:ea typeface="华文行楷" panose="02010800040101010101" pitchFamily="2" charset="-122"/>
              </a:rPr>
              <a:t>）</a:t>
            </a:r>
            <a:r>
              <a:rPr lang="en-US" altLang="zh-CN" sz="2400" dirty="0">
                <a:solidFill>
                  <a:srgbClr val="008000"/>
                </a:solidFill>
                <a:latin typeface="华文行楷" panose="02010800040101010101" pitchFamily="2" charset="-122"/>
                <a:ea typeface="华文行楷" panose="02010800040101010101" pitchFamily="2" charset="-122"/>
              </a:rPr>
              <a:t>  </a:t>
            </a:r>
            <a:r>
              <a:rPr lang="en-US" altLang="zh-CN" sz="2400" dirty="0" smtClean="0">
                <a:solidFill>
                  <a:srgbClr val="008000"/>
                </a:solidFill>
                <a:latin typeface="华文行楷" panose="02010800040101010101" pitchFamily="2" charset="-122"/>
                <a:ea typeface="华文行楷" panose="02010800040101010101" pitchFamily="2" charset="-122"/>
              </a:rPr>
              <a:t>  </a:t>
            </a:r>
            <a:r>
              <a:rPr lang="zh-CN" altLang="en-US" sz="2400" b="0" dirty="0" smtClean="0">
                <a:solidFill>
                  <a:schemeClr val="tx1"/>
                </a:solidFill>
                <a:latin typeface="华文行楷" panose="02010800040101010101" pitchFamily="2" charset="-122"/>
                <a:ea typeface="华文行楷" panose="02010800040101010101" pitchFamily="2" charset="-122"/>
              </a:rPr>
              <a:t>求</a:t>
            </a:r>
            <a:r>
              <a:rPr lang="zh-CN" altLang="en-US" sz="2400" b="0" dirty="0">
                <a:solidFill>
                  <a:schemeClr val="tx1"/>
                </a:solidFill>
                <a:latin typeface="华文行楷" panose="02010800040101010101" pitchFamily="2" charset="-122"/>
                <a:ea typeface="华文行楷" panose="02010800040101010101" pitchFamily="2" charset="-122"/>
              </a:rPr>
              <a:t>单元格区域的值</a:t>
            </a:r>
            <a:endParaRPr lang="en-US" altLang="zh-CN" sz="2400" b="0" dirty="0">
              <a:solidFill>
                <a:schemeClr val="tx1"/>
              </a:solidFill>
              <a:latin typeface="华文行楷" panose="02010800040101010101" pitchFamily="2" charset="-122"/>
              <a:ea typeface="华文行楷" panose="02010800040101010101" pitchFamily="2" charset="-122"/>
            </a:endParaRPr>
          </a:p>
          <a:p>
            <a:pPr>
              <a:spcBef>
                <a:spcPts val="600"/>
              </a:spcBef>
              <a:spcAft>
                <a:spcPts val="600"/>
              </a:spcAft>
              <a:defRPr/>
            </a:pPr>
            <a:r>
              <a:rPr lang="zh-CN" altLang="zh-CN" dirty="0">
                <a:solidFill>
                  <a:srgbClr val="C00000"/>
                </a:solidFill>
                <a:latin typeface="+mn-ea"/>
                <a:ea typeface="+mn-ea"/>
              </a:rPr>
              <a:t>注意</a:t>
            </a:r>
            <a:r>
              <a:rPr lang="zh-CN" altLang="en-US" dirty="0">
                <a:solidFill>
                  <a:srgbClr val="C00000"/>
                </a:solidFill>
                <a:latin typeface="+mn-ea"/>
                <a:ea typeface="+mn-ea"/>
              </a:rPr>
              <a:t>：</a:t>
            </a:r>
            <a:r>
              <a:rPr lang="zh-CN" altLang="zh-CN" dirty="0">
                <a:solidFill>
                  <a:schemeClr val="tx1"/>
                </a:solidFill>
                <a:latin typeface="+mn-ea"/>
                <a:ea typeface="+mn-ea"/>
              </a:rPr>
              <a:t>公式中所使用的所有表达式符号，如运算符、引号、括号和函数名等，必须为纯西文</a:t>
            </a:r>
            <a:r>
              <a:rPr lang="en-US" altLang="zh-CN" dirty="0">
                <a:solidFill>
                  <a:schemeClr val="tx1"/>
                </a:solidFill>
                <a:latin typeface="+mn-ea"/>
                <a:ea typeface="+mn-ea"/>
              </a:rPr>
              <a:t>(</a:t>
            </a:r>
            <a:r>
              <a:rPr lang="zh-CN" altLang="zh-CN" dirty="0">
                <a:solidFill>
                  <a:schemeClr val="tx1"/>
                </a:solidFill>
                <a:latin typeface="+mn-ea"/>
                <a:ea typeface="+mn-ea"/>
              </a:rPr>
              <a:t>半角</a:t>
            </a:r>
            <a:r>
              <a:rPr lang="en-US" altLang="zh-CN" dirty="0">
                <a:solidFill>
                  <a:schemeClr val="tx1"/>
                </a:solidFill>
                <a:latin typeface="+mn-ea"/>
                <a:ea typeface="+mn-ea"/>
              </a:rPr>
              <a:t>)</a:t>
            </a:r>
            <a:r>
              <a:rPr lang="zh-CN" altLang="zh-CN" dirty="0">
                <a:solidFill>
                  <a:schemeClr val="tx1"/>
                </a:solidFill>
                <a:latin typeface="+mn-ea"/>
                <a:ea typeface="+mn-ea"/>
              </a:rPr>
              <a:t>符号，运算数如文本常量、变量名等可以使用中文符号。</a:t>
            </a:r>
            <a:endParaRPr lang="en-US" altLang="zh-CN" dirty="0">
              <a:solidFill>
                <a:schemeClr val="tx1"/>
              </a:solidFill>
              <a:latin typeface="+mn-ea"/>
              <a:ea typeface="+mn-ea"/>
            </a:endParaRPr>
          </a:p>
          <a:p>
            <a:pPr marL="144145">
              <a:lnSpc>
                <a:spcPct val="150000"/>
              </a:lnSpc>
              <a:spcAft>
                <a:spcPts val="0"/>
              </a:spcAft>
              <a:defRPr/>
            </a:pPr>
            <a:r>
              <a:rPr lang="zh-CN" altLang="zh-CN" sz="2400" dirty="0">
                <a:solidFill>
                  <a:srgbClr val="C00000"/>
                </a:solidFill>
                <a:latin typeface="宋体" panose="02010600030101010101" pitchFamily="2" charset="-122"/>
              </a:rPr>
              <a:t>⑴</a:t>
            </a:r>
            <a:r>
              <a:rPr lang="en-US" altLang="zh-CN" sz="2400" dirty="0">
                <a:solidFill>
                  <a:srgbClr val="C00000"/>
                </a:solidFill>
                <a:latin typeface="宋体" panose="02010600030101010101" pitchFamily="2" charset="-122"/>
              </a:rPr>
              <a:t> </a:t>
            </a:r>
            <a:r>
              <a:rPr lang="zh-CN" altLang="en-US" sz="2400" dirty="0">
                <a:solidFill>
                  <a:srgbClr val="C00000"/>
                </a:solidFill>
                <a:latin typeface="宋体" panose="02010600030101010101" pitchFamily="2" charset="-122"/>
              </a:rPr>
              <a:t>运算符</a:t>
            </a:r>
            <a:endParaRPr lang="en-US" altLang="zh-CN" sz="2400" dirty="0">
              <a:solidFill>
                <a:srgbClr val="C00000"/>
              </a:solidFill>
              <a:latin typeface="宋体" panose="02010600030101010101" pitchFamily="2" charset="-122"/>
            </a:endParaRPr>
          </a:p>
          <a:p>
            <a:pPr marL="144145" indent="612140">
              <a:spcAft>
                <a:spcPts val="0"/>
              </a:spcAft>
              <a:defRPr/>
            </a:pPr>
            <a:r>
              <a:rPr lang="zh-CN" altLang="zh-CN" sz="2400" dirty="0">
                <a:solidFill>
                  <a:schemeClr val="tx1"/>
                </a:solidFill>
              </a:rPr>
              <a:t>在输入的公式中，参与运算的数字和单元格引用</a:t>
            </a:r>
            <a:r>
              <a:rPr lang="zh-CN" altLang="en-US" sz="2400" dirty="0">
                <a:solidFill>
                  <a:schemeClr val="tx1"/>
                </a:solidFill>
              </a:rPr>
              <a:t>是</a:t>
            </a:r>
            <a:r>
              <a:rPr lang="zh-CN" altLang="zh-CN" sz="2400" dirty="0">
                <a:solidFill>
                  <a:schemeClr val="tx1"/>
                </a:solidFill>
              </a:rPr>
              <a:t>由代表各种运算方式的符号连接而成，这些符号被称为运算符。常用的运算符有</a:t>
            </a:r>
            <a:r>
              <a:rPr lang="zh-CN" altLang="zh-CN" sz="2400" dirty="0">
                <a:solidFill>
                  <a:srgbClr val="C00000"/>
                </a:solidFill>
              </a:rPr>
              <a:t>算术运算符</a:t>
            </a:r>
            <a:r>
              <a:rPr lang="zh-CN" altLang="zh-CN" sz="2400" dirty="0">
                <a:solidFill>
                  <a:schemeClr val="tx1"/>
                </a:solidFill>
              </a:rPr>
              <a:t>、</a:t>
            </a:r>
            <a:r>
              <a:rPr lang="zh-CN" altLang="zh-CN" sz="2400" dirty="0">
                <a:solidFill>
                  <a:srgbClr val="C00000"/>
                </a:solidFill>
              </a:rPr>
              <a:t>文本运算符</a:t>
            </a:r>
            <a:r>
              <a:rPr lang="zh-CN" altLang="zh-CN" sz="2400" dirty="0">
                <a:solidFill>
                  <a:schemeClr val="tx1"/>
                </a:solidFill>
              </a:rPr>
              <a:t>、</a:t>
            </a:r>
            <a:r>
              <a:rPr lang="zh-CN" altLang="zh-CN" sz="2400" dirty="0">
                <a:solidFill>
                  <a:srgbClr val="C00000"/>
                </a:solidFill>
              </a:rPr>
              <a:t>比较运算符</a:t>
            </a:r>
            <a:r>
              <a:rPr lang="zh-CN" altLang="zh-CN" sz="2400" dirty="0">
                <a:solidFill>
                  <a:schemeClr val="tx1"/>
                </a:solidFill>
              </a:rPr>
              <a:t>和</a:t>
            </a:r>
            <a:r>
              <a:rPr lang="zh-CN" altLang="zh-CN" sz="2400" dirty="0">
                <a:solidFill>
                  <a:srgbClr val="C00000"/>
                </a:solidFill>
              </a:rPr>
              <a:t>引用运算符</a:t>
            </a:r>
            <a:r>
              <a:rPr lang="zh-CN" altLang="en-US" sz="2400" dirty="0">
                <a:solidFill>
                  <a:schemeClr val="tx1"/>
                </a:solidFill>
              </a:rPr>
              <a:t>。</a:t>
            </a:r>
            <a:endParaRPr lang="en-US" altLang="zh-CN" sz="2400" dirty="0">
              <a:solidFill>
                <a:schemeClr val="tx1"/>
              </a:solidFill>
            </a:endParaRPr>
          </a:p>
        </p:txBody>
      </p:sp>
      <p:sp>
        <p:nvSpPr>
          <p:cNvPr id="3" name="矩形 2"/>
          <p:cNvSpPr/>
          <p:nvPr/>
        </p:nvSpPr>
        <p:spPr>
          <a:xfrm>
            <a:off x="35496" y="836712"/>
            <a:ext cx="9072561" cy="769441"/>
          </a:xfrm>
          <a:prstGeom prst="rect">
            <a:avLst/>
          </a:prstGeom>
          <a:solidFill>
            <a:srgbClr val="FFFFCC"/>
          </a:solidFill>
        </p:spPr>
        <p:txBody>
          <a:bodyPr wrap="square">
            <a:spAutoFit/>
          </a:bodyPr>
          <a:lstStyle/>
          <a:p>
            <a:pPr indent="612140"/>
            <a:r>
              <a:rPr lang="en-US" altLang="zh-CN" dirty="0">
                <a:solidFill>
                  <a:schemeClr val="tx1"/>
                </a:solidFill>
                <a:latin typeface="仿宋" panose="02010609060101010101" pitchFamily="49" charset="-122"/>
                <a:ea typeface="仿宋" panose="02010609060101010101" pitchFamily="49" charset="-122"/>
              </a:rPr>
              <a:t>Excel</a:t>
            </a:r>
            <a:r>
              <a:rPr lang="zh-CN" altLang="zh-CN" dirty="0">
                <a:solidFill>
                  <a:schemeClr val="tx1"/>
                </a:solidFill>
                <a:latin typeface="仿宋" panose="02010609060101010101" pitchFamily="49" charset="-122"/>
                <a:ea typeface="仿宋" panose="02010609060101010101" pitchFamily="49" charset="-122"/>
              </a:rPr>
              <a:t>函数和公式的核心价值是确立数据之间的关联关系，并且使用新的数据（结果）描述出来。</a:t>
            </a:r>
            <a:endParaRPr lang="zh-CN" altLang="en-US" dirty="0">
              <a:solidFill>
                <a:schemeClr val="tx1"/>
              </a:solidFill>
              <a:latin typeface="仿宋" panose="02010609060101010101" pitchFamily="49" charset="-122"/>
              <a:ea typeface="仿宋" panose="02010609060101010101" pitchFamily="49" charset="-122"/>
            </a:endParaRPr>
          </a:p>
        </p:txBody>
      </p:sp>
      <p:sp>
        <p:nvSpPr>
          <p:cNvPr id="4" name="日期占位符 3"/>
          <p:cNvSpPr>
            <a:spLocks noGrp="1"/>
          </p:cNvSpPr>
          <p:nvPr>
            <p:ph type="dt" sz="half" idx="10"/>
          </p:nvPr>
        </p:nvSpPr>
        <p:spPr/>
        <p:txBody>
          <a:bodyPr/>
          <a:lstStyle/>
          <a:p>
            <a:pPr>
              <a:defRPr/>
            </a:pPr>
            <a:fld id="{F191C782-CD54-49B8-8E9B-BA893E32710D}"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smtClean="0">
                <a:solidFill>
                  <a:srgbClr val="C00000"/>
                </a:solidFill>
                <a:latin typeface="华文行楷" panose="02010800040101010101" pitchFamily="2" charset="-122"/>
                <a:ea typeface="华文行楷" panose="02010800040101010101" pitchFamily="2" charset="-122"/>
              </a:rPr>
              <a:t>表</a:t>
            </a:r>
            <a:r>
              <a:rPr lang="en-US" altLang="zh-CN" sz="3600" dirty="0" smtClean="0">
                <a:solidFill>
                  <a:srgbClr val="C00000"/>
                </a:solidFill>
                <a:latin typeface="华文行楷" panose="02010800040101010101" pitchFamily="2" charset="-122"/>
                <a:ea typeface="华文行楷" panose="02010800040101010101" pitchFamily="2" charset="-122"/>
              </a:rPr>
              <a:t>4-4 </a:t>
            </a:r>
            <a:r>
              <a:rPr lang="zh-CN" altLang="en-US" sz="3600" dirty="0" smtClean="0">
                <a:solidFill>
                  <a:srgbClr val="C00000"/>
                </a:solidFill>
                <a:latin typeface="华文行楷" panose="02010800040101010101" pitchFamily="2" charset="-122"/>
                <a:ea typeface="华文行楷" panose="02010800040101010101" pitchFamily="2" charset="-122"/>
              </a:rPr>
              <a:t> </a:t>
            </a:r>
            <a:r>
              <a:rPr lang="en-US" altLang="zh-CN" sz="3600" dirty="0" smtClean="0">
                <a:solidFill>
                  <a:srgbClr val="C00000"/>
                </a:solidFill>
                <a:latin typeface="华文行楷" panose="02010800040101010101" pitchFamily="2" charset="-122"/>
                <a:ea typeface="华文行楷" panose="02010800040101010101" pitchFamily="2" charset="-122"/>
              </a:rPr>
              <a:t> </a:t>
            </a:r>
            <a:r>
              <a:rPr lang="en-US" altLang="zh-CN" sz="3600" dirty="0">
                <a:solidFill>
                  <a:srgbClr val="C00000"/>
                </a:solidFill>
                <a:latin typeface="华文行楷" panose="02010800040101010101" pitchFamily="2" charset="-122"/>
                <a:ea typeface="华文行楷" panose="02010800040101010101" pitchFamily="2" charset="-122"/>
              </a:rPr>
              <a:t>Excel</a:t>
            </a:r>
            <a:r>
              <a:rPr lang="zh-CN" altLang="zh-CN" sz="3600" dirty="0">
                <a:solidFill>
                  <a:srgbClr val="C00000"/>
                </a:solidFill>
                <a:latin typeface="华文行楷" panose="02010800040101010101" pitchFamily="2" charset="-122"/>
                <a:ea typeface="华文行楷" panose="02010800040101010101" pitchFamily="2" charset="-122"/>
              </a:rPr>
              <a:t>运算符</a:t>
            </a:r>
            <a:endParaRPr lang="zh-CN" altLang="en-US" sz="3600" dirty="0">
              <a:solidFill>
                <a:srgbClr val="C00000"/>
              </a:solidFill>
              <a:latin typeface="华文行楷" panose="02010800040101010101" pitchFamily="2" charset="-122"/>
              <a:ea typeface="华文行楷" panose="02010800040101010101" pitchFamily="2" charset="-122"/>
            </a:endParaRPr>
          </a:p>
        </p:txBody>
      </p:sp>
      <p:graphicFrame>
        <p:nvGraphicFramePr>
          <p:cNvPr id="2" name="表格 1"/>
          <p:cNvGraphicFramePr>
            <a:graphicFrameLocks noGrp="1"/>
          </p:cNvGraphicFramePr>
          <p:nvPr/>
        </p:nvGraphicFramePr>
        <p:xfrm>
          <a:off x="71500" y="872716"/>
          <a:ext cx="9036495" cy="5688530"/>
        </p:xfrm>
        <a:graphic>
          <a:graphicData uri="http://schemas.openxmlformats.org/drawingml/2006/table">
            <a:tbl>
              <a:tblPr>
                <a:tableStyleId>{5C22544A-7EE6-4342-B048-85BDC9FD1C3A}</a:tableStyleId>
              </a:tblPr>
              <a:tblGrid>
                <a:gridCol w="1466523"/>
                <a:gridCol w="4655999"/>
                <a:gridCol w="2913973"/>
              </a:tblGrid>
              <a:tr h="367240">
                <a:tc>
                  <a:txBody>
                    <a:bodyPr/>
                    <a:lstStyle/>
                    <a:p>
                      <a:pPr algn="ctr">
                        <a:spcAft>
                          <a:spcPts val="0"/>
                        </a:spcAft>
                      </a:pPr>
                      <a:r>
                        <a:rPr lang="zh-CN" sz="2000" kern="100">
                          <a:effectLst/>
                          <a:latin typeface="+mn-ea"/>
                          <a:ea typeface="+mn-ea"/>
                        </a:rPr>
                        <a:t>类别</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100">
                          <a:effectLst/>
                          <a:latin typeface="+mn-ea"/>
                          <a:ea typeface="+mn-ea"/>
                        </a:rPr>
                        <a:t>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100">
                          <a:effectLst/>
                          <a:latin typeface="+mn-ea"/>
                          <a:ea typeface="+mn-ea"/>
                        </a:rPr>
                        <a:t>功能说明</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l">
                        <a:spcAft>
                          <a:spcPts val="0"/>
                        </a:spcAft>
                      </a:pPr>
                      <a:r>
                        <a:rPr lang="zh-CN" sz="2000" kern="100">
                          <a:effectLst/>
                          <a:latin typeface="+mn-ea"/>
                          <a:ea typeface="+mn-ea"/>
                        </a:rPr>
                        <a:t>算术运算符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t>
                      </a:r>
                      <a:r>
                        <a:rPr lang="zh-CN" sz="2000" kern="100">
                          <a:effectLst/>
                          <a:latin typeface="+mn-ea"/>
                          <a:ea typeface="+mn-ea"/>
                        </a:rPr>
                        <a:t>加</a:t>
                      </a:r>
                      <a:r>
                        <a:rPr lang="en-US" sz="2000" kern="100">
                          <a:effectLst/>
                          <a:latin typeface="+mn-ea"/>
                          <a:ea typeface="+mn-ea"/>
                        </a:rPr>
                        <a:t>)</a:t>
                      </a:r>
                      <a:r>
                        <a:rPr lang="zh-CN" sz="2000" kern="100">
                          <a:effectLst/>
                          <a:latin typeface="+mn-ea"/>
                          <a:ea typeface="+mn-ea"/>
                        </a:rPr>
                        <a:t>、一</a:t>
                      </a:r>
                      <a:r>
                        <a:rPr lang="en-US" sz="2000" kern="100">
                          <a:effectLst/>
                          <a:latin typeface="+mn-ea"/>
                          <a:ea typeface="+mn-ea"/>
                        </a:rPr>
                        <a:t>(</a:t>
                      </a:r>
                      <a:r>
                        <a:rPr lang="zh-CN" sz="2000" kern="100">
                          <a:effectLst/>
                          <a:latin typeface="+mn-ea"/>
                          <a:ea typeface="+mn-ea"/>
                        </a:rPr>
                        <a:t>减</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乘</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除</a:t>
                      </a:r>
                      <a:r>
                        <a:rPr lang="en-US" sz="2000" kern="100">
                          <a:effectLst/>
                          <a:latin typeface="+mn-ea"/>
                          <a:ea typeface="+mn-ea"/>
                        </a:rPr>
                        <a:t>)</a:t>
                      </a:r>
                      <a:r>
                        <a:rPr lang="zh-CN" sz="2000" kern="100">
                          <a:effectLst/>
                          <a:latin typeface="+mn-ea"/>
                          <a:ea typeface="+mn-ea"/>
                        </a:rPr>
                        <a:t>、</a:t>
                      </a:r>
                      <a:r>
                        <a:rPr lang="en-US" sz="2000" kern="100">
                          <a:effectLst/>
                          <a:latin typeface="+mn-ea"/>
                          <a:ea typeface="+mn-ea"/>
                        </a:rPr>
                        <a:t>^(</a:t>
                      </a:r>
                      <a:r>
                        <a:rPr lang="zh-CN" sz="2000" kern="100">
                          <a:effectLst/>
                          <a:latin typeface="+mn-ea"/>
                          <a:ea typeface="+mn-ea"/>
                        </a:rPr>
                        <a:t>乘方</a:t>
                      </a:r>
                      <a:r>
                        <a:rPr lang="en-US" sz="2000" kern="100">
                          <a:effectLst/>
                          <a:latin typeface="+mn-ea"/>
                          <a:ea typeface="+mn-ea"/>
                        </a:rPr>
                        <a:t>)</a:t>
                      </a:r>
                      <a:r>
                        <a:rPr lang="zh-CN" sz="2000" kern="100">
                          <a:effectLst/>
                          <a:latin typeface="+mn-ea"/>
                          <a:ea typeface="+mn-ea"/>
                        </a:rPr>
                        <a:t>、</a:t>
                      </a:r>
                      <a:endParaRPr lang="zh-CN" sz="2000" kern="100">
                        <a:effectLst/>
                        <a:latin typeface="+mn-ea"/>
                        <a:ea typeface="+mn-ea"/>
                      </a:endParaRPr>
                    </a:p>
                    <a:p>
                      <a:pPr algn="l">
                        <a:spcAft>
                          <a:spcPts val="0"/>
                        </a:spcAft>
                      </a:pPr>
                      <a:r>
                        <a:rPr lang="zh-CN" sz="2000" kern="100">
                          <a:effectLst/>
                          <a:latin typeface="+mn-ea"/>
                          <a:ea typeface="+mn-ea"/>
                        </a:rPr>
                        <a:t>％</a:t>
                      </a:r>
                      <a:r>
                        <a:rPr lang="en-US" sz="2000" kern="100">
                          <a:effectLst/>
                          <a:latin typeface="+mn-ea"/>
                          <a:ea typeface="+mn-ea"/>
                        </a:rPr>
                        <a:t>(</a:t>
                      </a:r>
                      <a:r>
                        <a:rPr lang="zh-CN" sz="2000" kern="100">
                          <a:effectLst/>
                          <a:latin typeface="+mn-ea"/>
                          <a:ea typeface="+mn-ea"/>
                        </a:rPr>
                        <a:t>百分比</a:t>
                      </a:r>
                      <a:r>
                        <a:rPr lang="en-US" sz="2000" kern="100">
                          <a:effectLst/>
                          <a:latin typeface="+mn-ea"/>
                          <a:ea typeface="+mn-ea"/>
                        </a:rPr>
                        <a:t>)</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effectLst/>
                          <a:latin typeface="+mn-ea"/>
                          <a:ea typeface="+mn-ea"/>
                        </a:rPr>
                        <a:t>用以完成基本的数学运算。例如，</a:t>
                      </a:r>
                      <a:r>
                        <a:rPr lang="en-US" sz="2000" kern="100">
                          <a:effectLst/>
                          <a:latin typeface="+mn-ea"/>
                          <a:ea typeface="+mn-ea"/>
                        </a:rPr>
                        <a:t>=A2*0.4+B2*0.6</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just">
                        <a:spcAft>
                          <a:spcPts val="0"/>
                        </a:spcAft>
                      </a:pPr>
                      <a:r>
                        <a:rPr lang="zh-CN" sz="2000" kern="100">
                          <a:effectLst/>
                          <a:latin typeface="+mn-ea"/>
                          <a:ea typeface="+mn-ea"/>
                        </a:rPr>
                        <a:t>文本运算符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&amp;</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a:effectLst/>
                          <a:latin typeface="+mn-ea"/>
                          <a:ea typeface="+mn-ea"/>
                        </a:rPr>
                        <a:t>用以将文本连接起来。例如，</a:t>
                      </a:r>
                      <a:r>
                        <a:rPr lang="en-US" sz="2000" kern="100">
                          <a:effectLst/>
                          <a:latin typeface="+mn-ea"/>
                          <a:ea typeface="+mn-ea"/>
                        </a:rPr>
                        <a:t>=A1&amp;”</a:t>
                      </a:r>
                      <a:r>
                        <a:rPr lang="zh-CN" sz="2000" kern="100">
                          <a:effectLst/>
                          <a:latin typeface="+mn-ea"/>
                          <a:ea typeface="+mn-ea"/>
                        </a:rPr>
                        <a:t>累计</a:t>
                      </a:r>
                      <a:r>
                        <a:rPr lang="en-US" sz="2000" kern="100">
                          <a:effectLst/>
                          <a:latin typeface="+mn-ea"/>
                          <a:ea typeface="+mn-ea"/>
                        </a:rPr>
                        <a:t>”&amp;A2</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1722">
                <a:tc>
                  <a:txBody>
                    <a:bodyPr/>
                    <a:lstStyle/>
                    <a:p>
                      <a:pPr algn="just">
                        <a:spcAft>
                          <a:spcPts val="0"/>
                        </a:spcAft>
                      </a:pPr>
                      <a:r>
                        <a:rPr lang="zh-CN" sz="2000" kern="100">
                          <a:effectLst/>
                          <a:latin typeface="+mn-ea"/>
                          <a:ea typeface="+mn-ea"/>
                        </a:rPr>
                        <a:t>比较运算符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kern="100">
                          <a:effectLst/>
                          <a:latin typeface="+mn-ea"/>
                          <a:ea typeface="+mn-ea"/>
                        </a:rPr>
                        <a:t>=</a:t>
                      </a:r>
                      <a:r>
                        <a:rPr lang="zh-CN" sz="2000" kern="100">
                          <a:effectLst/>
                          <a:latin typeface="+mn-ea"/>
                          <a:ea typeface="+mn-ea"/>
                        </a:rPr>
                        <a:t>（等于）、</a:t>
                      </a:r>
                      <a:r>
                        <a:rPr lang="en-US" sz="2000" kern="100">
                          <a:effectLst/>
                          <a:latin typeface="+mn-ea"/>
                          <a:ea typeface="+mn-ea"/>
                        </a:rPr>
                        <a:t>&lt;&gt;</a:t>
                      </a:r>
                      <a:r>
                        <a:rPr lang="zh-CN" sz="2000" kern="100">
                          <a:effectLst/>
                          <a:latin typeface="+mn-ea"/>
                          <a:ea typeface="+mn-ea"/>
                        </a:rPr>
                        <a:t>（不等于）、</a:t>
                      </a:r>
                      <a:r>
                        <a:rPr lang="en-US" sz="2000" kern="100">
                          <a:effectLst/>
                          <a:latin typeface="+mn-ea"/>
                          <a:ea typeface="+mn-ea"/>
                        </a:rPr>
                        <a:t>&lt;</a:t>
                      </a:r>
                      <a:r>
                        <a:rPr lang="zh-CN" sz="2000" kern="100">
                          <a:effectLst/>
                          <a:latin typeface="+mn-ea"/>
                          <a:ea typeface="+mn-ea"/>
                        </a:rPr>
                        <a:t>（小于）、</a:t>
                      </a:r>
                      <a:r>
                        <a:rPr lang="en-US" sz="2000" kern="100">
                          <a:effectLst/>
                          <a:latin typeface="+mn-ea"/>
                          <a:ea typeface="+mn-ea"/>
                        </a:rPr>
                        <a:t>&gt;</a:t>
                      </a:r>
                      <a:r>
                        <a:rPr lang="zh-CN" sz="2000" kern="100">
                          <a:effectLst/>
                          <a:latin typeface="+mn-ea"/>
                          <a:ea typeface="+mn-ea"/>
                        </a:rPr>
                        <a:t>（大于）、</a:t>
                      </a:r>
                      <a:r>
                        <a:rPr lang="en-US" sz="2000" kern="100">
                          <a:effectLst/>
                          <a:latin typeface="+mn-ea"/>
                          <a:ea typeface="+mn-ea"/>
                        </a:rPr>
                        <a:t>&lt;=</a:t>
                      </a:r>
                      <a:r>
                        <a:rPr lang="zh-CN" sz="2000" kern="100">
                          <a:effectLst/>
                          <a:latin typeface="+mn-ea"/>
                          <a:ea typeface="+mn-ea"/>
                        </a:rPr>
                        <a:t>（小于等于）、</a:t>
                      </a:r>
                      <a:r>
                        <a:rPr lang="en-US" sz="2000" kern="100">
                          <a:effectLst/>
                          <a:latin typeface="+mn-ea"/>
                          <a:ea typeface="+mn-ea"/>
                        </a:rPr>
                        <a:t>&gt;=</a:t>
                      </a:r>
                      <a:r>
                        <a:rPr lang="zh-CN" sz="2000" kern="100">
                          <a:effectLst/>
                          <a:latin typeface="+mn-ea"/>
                          <a:ea typeface="+mn-ea"/>
                        </a:rPr>
                        <a:t>（大于等于）</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a:effectLst/>
                          <a:latin typeface="+mn-ea"/>
                          <a:ea typeface="+mn-ea"/>
                        </a:rPr>
                        <a:t>用以数据比较，并产生逻辑值</a:t>
                      </a:r>
                      <a:r>
                        <a:rPr lang="en-US" sz="2000" kern="100">
                          <a:effectLst/>
                          <a:latin typeface="+mn-ea"/>
                          <a:ea typeface="+mn-ea"/>
                        </a:rPr>
                        <a:t>TRUE</a:t>
                      </a:r>
                      <a:r>
                        <a:rPr lang="zh-CN" sz="2000" kern="100">
                          <a:effectLst/>
                          <a:latin typeface="+mn-ea"/>
                          <a:ea typeface="+mn-ea"/>
                        </a:rPr>
                        <a:t>或</a:t>
                      </a:r>
                      <a:r>
                        <a:rPr lang="en-US" sz="2000" kern="100">
                          <a:effectLst/>
                          <a:latin typeface="+mn-ea"/>
                          <a:ea typeface="+mn-ea"/>
                        </a:rPr>
                        <a:t>FALSE</a:t>
                      </a:r>
                      <a:r>
                        <a:rPr lang="zh-CN" sz="2000" kern="100">
                          <a:effectLst/>
                          <a:latin typeface="+mn-ea"/>
                          <a:ea typeface="+mn-ea"/>
                        </a:rPr>
                        <a:t>。如，</a:t>
                      </a:r>
                      <a:r>
                        <a:rPr lang="en-US" sz="2000" kern="100">
                          <a:effectLst/>
                          <a:latin typeface="+mn-ea"/>
                          <a:ea typeface="+mn-ea"/>
                        </a:rPr>
                        <a:t>A1&lt;A2</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70686">
                <a:tc>
                  <a:txBody>
                    <a:bodyPr/>
                    <a:lstStyle/>
                    <a:p>
                      <a:pPr algn="just">
                        <a:spcAft>
                          <a:spcPts val="0"/>
                        </a:spcAft>
                      </a:pPr>
                      <a:r>
                        <a:rPr lang="zh-CN" sz="2000" kern="100">
                          <a:effectLst/>
                          <a:latin typeface="+mn-ea"/>
                          <a:ea typeface="+mn-ea"/>
                        </a:rPr>
                        <a:t>引用运算符</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0490" indent="-110490" algn="l">
                        <a:spcAft>
                          <a:spcPts val="0"/>
                        </a:spcAft>
                      </a:pPr>
                      <a:r>
                        <a:rPr lang="zh-CN" sz="2000" kern="100">
                          <a:effectLst/>
                          <a:latin typeface="+mn-ea"/>
                          <a:ea typeface="+mn-ea"/>
                        </a:rPr>
                        <a:t>：（冒号）区域运算符，对两个引用之间的所有单元格进行引用。</a:t>
                      </a:r>
                      <a:endParaRPr lang="zh-CN" sz="2000" kern="100">
                        <a:effectLst/>
                        <a:latin typeface="+mn-ea"/>
                        <a:ea typeface="+mn-ea"/>
                      </a:endParaRPr>
                    </a:p>
                    <a:p>
                      <a:pPr algn="l">
                        <a:spcAft>
                          <a:spcPts val="0"/>
                        </a:spcAft>
                      </a:pPr>
                      <a:r>
                        <a:rPr lang="zh-CN" sz="2000" kern="100">
                          <a:effectLst/>
                          <a:latin typeface="+mn-ea"/>
                          <a:ea typeface="+mn-ea"/>
                        </a:rPr>
                        <a:t>，（逗号）联合运算符，将多个引用合并为一个引用。</a:t>
                      </a:r>
                      <a:endParaRPr lang="zh-CN" sz="2000" kern="100">
                        <a:effectLst/>
                        <a:latin typeface="+mn-ea"/>
                        <a:ea typeface="+mn-ea"/>
                      </a:endParaRPr>
                    </a:p>
                    <a:p>
                      <a:pPr algn="l">
                        <a:spcAft>
                          <a:spcPts val="0"/>
                        </a:spcAft>
                      </a:pPr>
                      <a:r>
                        <a:rPr lang="en-US" sz="2000" kern="100">
                          <a:effectLst/>
                          <a:latin typeface="+mn-ea"/>
                          <a:ea typeface="+mn-ea"/>
                        </a:rPr>
                        <a:t> </a:t>
                      </a:r>
                      <a:r>
                        <a:rPr lang="zh-CN" sz="2000" kern="100">
                          <a:effectLst/>
                          <a:latin typeface="+mn-ea"/>
                          <a:ea typeface="+mn-ea"/>
                        </a:rPr>
                        <a:t>（空格）交叉运算符，表示几个单元格区域重叠的那些单元格。</a:t>
                      </a:r>
                      <a:endParaRPr lang="zh-CN" sz="2000" kern="10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100" dirty="0">
                          <a:effectLst/>
                          <a:latin typeface="+mn-ea"/>
                          <a:ea typeface="+mn-ea"/>
                        </a:rPr>
                        <a:t>用于连接或交叉多个单元格区域，从而生成一个新的单元格区域。如</a:t>
                      </a:r>
                      <a:r>
                        <a:rPr lang="en-US" sz="2000" kern="100" dirty="0">
                          <a:effectLst/>
                          <a:latin typeface="+mn-ea"/>
                          <a:ea typeface="+mn-ea"/>
                        </a:rPr>
                        <a:t>SUM(A1:A5)</a:t>
                      </a:r>
                      <a:r>
                        <a:rPr lang="zh-CN" sz="2000" kern="100" dirty="0">
                          <a:effectLst/>
                          <a:latin typeface="+mn-ea"/>
                          <a:ea typeface="+mn-ea"/>
                        </a:rPr>
                        <a:t>、</a:t>
                      </a:r>
                      <a:r>
                        <a:rPr lang="en-US" sz="2000" kern="100" dirty="0">
                          <a:effectLst/>
                          <a:latin typeface="+mn-ea"/>
                          <a:ea typeface="+mn-ea"/>
                        </a:rPr>
                        <a:t>SUM(A2:A5,C2:C5)</a:t>
                      </a:r>
                      <a:r>
                        <a:rPr lang="zh-CN" sz="2000" kern="100" dirty="0">
                          <a:effectLst/>
                          <a:latin typeface="+mn-ea"/>
                          <a:ea typeface="+mn-ea"/>
                        </a:rPr>
                        <a:t>、</a:t>
                      </a:r>
                      <a:r>
                        <a:rPr lang="en-US" sz="2000" kern="100" dirty="0">
                          <a:effectLst/>
                          <a:latin typeface="+mn-ea"/>
                          <a:ea typeface="+mn-ea"/>
                        </a:rPr>
                        <a:t> SUM(B2:D3 C1:C4)</a:t>
                      </a:r>
                      <a:r>
                        <a:rPr lang="zh-CN" sz="2000" kern="100" dirty="0">
                          <a:effectLst/>
                          <a:latin typeface="+mn-ea"/>
                          <a:ea typeface="+mn-ea"/>
                        </a:rPr>
                        <a:t>（这两个单元格区域的共有单元格为</a:t>
                      </a:r>
                      <a:r>
                        <a:rPr lang="en-US" sz="2000" kern="100" dirty="0">
                          <a:effectLst/>
                          <a:latin typeface="+mn-ea"/>
                          <a:ea typeface="+mn-ea"/>
                        </a:rPr>
                        <a:t>C2</a:t>
                      </a:r>
                      <a:r>
                        <a:rPr lang="zh-CN" sz="2000" kern="100" dirty="0">
                          <a:effectLst/>
                          <a:latin typeface="+mn-ea"/>
                          <a:ea typeface="+mn-ea"/>
                        </a:rPr>
                        <a:t>和</a:t>
                      </a:r>
                      <a:r>
                        <a:rPr lang="en-US" sz="2000" kern="100" dirty="0">
                          <a:effectLst/>
                          <a:latin typeface="+mn-ea"/>
                          <a:ea typeface="+mn-ea"/>
                        </a:rPr>
                        <a:t>C3</a:t>
                      </a:r>
                      <a:r>
                        <a:rPr lang="zh-CN" sz="2000" kern="100" dirty="0">
                          <a:effectLst/>
                          <a:latin typeface="+mn-ea"/>
                          <a:ea typeface="+mn-ea"/>
                        </a:rPr>
                        <a:t>）。</a:t>
                      </a:r>
                      <a:endParaRPr lang="zh-CN" sz="2000" kern="100" dirty="0">
                        <a:effectLst/>
                        <a:latin typeface="+mn-ea"/>
                        <a:ea typeface="+mn-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日期占位符 2"/>
          <p:cNvSpPr>
            <a:spLocks noGrp="1"/>
          </p:cNvSpPr>
          <p:nvPr>
            <p:ph type="dt" sz="half" idx="10"/>
          </p:nvPr>
        </p:nvSpPr>
        <p:spPr/>
        <p:txBody>
          <a:bodyPr/>
          <a:lstStyle/>
          <a:p>
            <a:pPr>
              <a:defRPr/>
            </a:pPr>
            <a:fld id="{FB3C8AA4-104E-422F-B65C-3248A2C9AE8B}"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smtClean="0">
                <a:solidFill>
                  <a:srgbClr val="C00000"/>
                </a:solidFill>
                <a:latin typeface="华文行楷" panose="02010800040101010101" pitchFamily="2" charset="-122"/>
                <a:ea typeface="华文行楷" panose="02010800040101010101" pitchFamily="2" charset="-122"/>
              </a:rPr>
              <a:t>表</a:t>
            </a:r>
            <a:r>
              <a:rPr lang="en-US" altLang="zh-CN" sz="3600" dirty="0" smtClean="0">
                <a:solidFill>
                  <a:srgbClr val="C00000"/>
                </a:solidFill>
                <a:latin typeface="华文行楷" panose="02010800040101010101" pitchFamily="2" charset="-122"/>
                <a:ea typeface="华文行楷" panose="02010800040101010101" pitchFamily="2" charset="-122"/>
              </a:rPr>
              <a:t>4-5  </a:t>
            </a:r>
            <a:r>
              <a:rPr lang="zh-CN" altLang="zh-CN" sz="3600" dirty="0">
                <a:solidFill>
                  <a:srgbClr val="C00000"/>
                </a:solidFill>
                <a:latin typeface="华文行楷" panose="02010800040101010101" pitchFamily="2" charset="-122"/>
                <a:ea typeface="华文行楷" panose="02010800040101010101" pitchFamily="2" charset="-122"/>
              </a:rPr>
              <a:t>运算符的运算优先级</a:t>
            </a:r>
            <a:endParaRPr lang="zh-CN" altLang="en-US" sz="3600" dirty="0">
              <a:solidFill>
                <a:srgbClr val="C00000"/>
              </a:solidFill>
              <a:latin typeface="华文行楷" panose="02010800040101010101" pitchFamily="2" charset="-122"/>
              <a:ea typeface="华文行楷" panose="02010800040101010101" pitchFamily="2" charset="-122"/>
            </a:endParaRPr>
          </a:p>
        </p:txBody>
      </p:sp>
      <p:sp>
        <p:nvSpPr>
          <p:cNvPr id="74755" name="TextBox 1"/>
          <p:cNvSpPr txBox="1">
            <a:spLocks noChangeArrowheads="1"/>
          </p:cNvSpPr>
          <p:nvPr/>
        </p:nvSpPr>
        <p:spPr bwMode="auto">
          <a:xfrm>
            <a:off x="142875" y="895350"/>
            <a:ext cx="88217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42875" indent="574675">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zh-CN" sz="2400">
                <a:solidFill>
                  <a:schemeClr val="tx1"/>
                </a:solidFill>
                <a:latin typeface="宋体" panose="02010600030101010101" pitchFamily="2" charset="-122"/>
              </a:rPr>
              <a:t>当公式中同时用到多个运算符时，就应该了解运算符的运算顺序。例如，公式“</a:t>
            </a:r>
            <a:r>
              <a:rPr lang="en-US" altLang="zh-CN" sz="2400">
                <a:solidFill>
                  <a:schemeClr val="tx1"/>
                </a:solidFill>
                <a:latin typeface="宋体" panose="02010600030101010101" pitchFamily="2" charset="-122"/>
              </a:rPr>
              <a:t>=(8+12)*3</a:t>
            </a:r>
            <a:r>
              <a:rPr lang="zh-CN" altLang="zh-CN" sz="2400">
                <a:solidFill>
                  <a:schemeClr val="tx1"/>
                </a:solidFill>
                <a:latin typeface="宋体" panose="02010600030101010101" pitchFamily="2" charset="-122"/>
              </a:rPr>
              <a:t>”就是先进行</a:t>
            </a:r>
            <a:r>
              <a:rPr lang="en-US" altLang="zh-CN" sz="2400">
                <a:solidFill>
                  <a:schemeClr val="tx1"/>
                </a:solidFill>
                <a:latin typeface="宋体" panose="02010600030101010101" pitchFamily="2" charset="-122"/>
              </a:rPr>
              <a:t>8+12</a:t>
            </a:r>
            <a:r>
              <a:rPr lang="zh-CN" altLang="zh-CN" sz="2400">
                <a:solidFill>
                  <a:schemeClr val="tx1"/>
                </a:solidFill>
                <a:latin typeface="宋体" panose="02010600030101010101" pitchFamily="2" charset="-122"/>
              </a:rPr>
              <a:t>，再用结果乘以</a:t>
            </a:r>
            <a:r>
              <a:rPr lang="en-US" altLang="zh-CN" sz="2400">
                <a:solidFill>
                  <a:schemeClr val="tx1"/>
                </a:solidFill>
                <a:latin typeface="宋体" panose="02010600030101010101" pitchFamily="2" charset="-122"/>
              </a:rPr>
              <a:t>3</a:t>
            </a:r>
            <a:r>
              <a:rPr lang="zh-CN" altLang="zh-CN" sz="2400">
                <a:solidFill>
                  <a:schemeClr val="tx1"/>
                </a:solidFill>
                <a:latin typeface="宋体" panose="02010600030101010101" pitchFamily="2" charset="-122"/>
              </a:rPr>
              <a:t>。</a:t>
            </a:r>
            <a:endParaRPr lang="en-US" altLang="zh-CN" sz="2400">
              <a:solidFill>
                <a:schemeClr val="tx1"/>
              </a:solidFill>
              <a:latin typeface="宋体" panose="02010600030101010101" pitchFamily="2" charset="-122"/>
            </a:endParaRPr>
          </a:p>
        </p:txBody>
      </p:sp>
      <p:graphicFrame>
        <p:nvGraphicFramePr>
          <p:cNvPr id="4" name="表格 3"/>
          <p:cNvGraphicFramePr>
            <a:graphicFrameLocks noGrp="1"/>
          </p:cNvGraphicFramePr>
          <p:nvPr/>
        </p:nvGraphicFramePr>
        <p:xfrm>
          <a:off x="287338" y="2744788"/>
          <a:ext cx="8677275" cy="3636963"/>
        </p:xfrm>
        <a:graphic>
          <a:graphicData uri="http://schemas.openxmlformats.org/drawingml/2006/table">
            <a:tbl>
              <a:tblPr>
                <a:tableStyleId>{5C22544A-7EE6-4342-B048-85BDC9FD1C3A}</a:tableStyleId>
              </a:tblPr>
              <a:tblGrid>
                <a:gridCol w="2770894"/>
                <a:gridCol w="4577185"/>
                <a:gridCol w="1329196"/>
              </a:tblGrid>
              <a:tr h="404107">
                <a:tc>
                  <a:txBody>
                    <a:bodyPr/>
                    <a:lstStyle/>
                    <a:p>
                      <a:pPr algn="l">
                        <a:spcAft>
                          <a:spcPts val="0"/>
                        </a:spcAft>
                      </a:pPr>
                      <a:r>
                        <a:rPr lang="zh-CN" sz="2000" b="1" kern="100" dirty="0">
                          <a:effectLst/>
                          <a:latin typeface="+mn-ea"/>
                          <a:ea typeface="+mn-ea"/>
                        </a:rPr>
                        <a:t>运算符</a:t>
                      </a:r>
                      <a:endParaRPr lang="zh-CN" sz="2000" b="1" kern="100" dirty="0">
                        <a:effectLst/>
                        <a:latin typeface="+mn-ea"/>
                        <a:ea typeface="+mn-ea"/>
                      </a:endParaRPr>
                    </a:p>
                  </a:txBody>
                  <a:tcPr marL="68581" marR="68581" marT="0" marB="0"/>
                </a:tc>
                <a:tc>
                  <a:txBody>
                    <a:bodyPr/>
                    <a:lstStyle/>
                    <a:p>
                      <a:pPr algn="l">
                        <a:spcAft>
                          <a:spcPts val="0"/>
                        </a:spcAft>
                      </a:pPr>
                      <a:r>
                        <a:rPr lang="zh-CN" sz="2000" b="1" kern="100">
                          <a:effectLst/>
                          <a:latin typeface="+mn-ea"/>
                          <a:ea typeface="+mn-ea"/>
                        </a:rPr>
                        <a:t>说明</a:t>
                      </a:r>
                      <a:endParaRPr lang="zh-CN" sz="2000" b="1" kern="100">
                        <a:effectLst/>
                        <a:latin typeface="+mn-ea"/>
                        <a:ea typeface="+mn-ea"/>
                      </a:endParaRPr>
                    </a:p>
                  </a:txBody>
                  <a:tcPr marL="68581" marR="68581" marT="0" marB="0"/>
                </a:tc>
                <a:tc>
                  <a:txBody>
                    <a:bodyPr/>
                    <a:lstStyle/>
                    <a:p>
                      <a:pPr algn="l">
                        <a:spcAft>
                          <a:spcPts val="0"/>
                        </a:spcAft>
                      </a:pPr>
                      <a:r>
                        <a:rPr lang="zh-CN" sz="2000" b="1" kern="100">
                          <a:effectLst/>
                          <a:latin typeface="+mn-ea"/>
                          <a:ea typeface="+mn-ea"/>
                        </a:rPr>
                        <a:t>优先级</a:t>
                      </a:r>
                      <a:endParaRPr lang="zh-CN" sz="2000" b="1" kern="100">
                        <a:effectLst/>
                        <a:latin typeface="+mn-ea"/>
                        <a:ea typeface="+mn-ea"/>
                      </a:endParaRPr>
                    </a:p>
                  </a:txBody>
                  <a:tcPr marL="68581" marR="68581" marT="0" marB="0"/>
                </a:tc>
              </a:tr>
              <a:tr h="404107">
                <a:tc>
                  <a:txBody>
                    <a:bodyPr/>
                    <a:lstStyle/>
                    <a:p>
                      <a:pPr algn="l">
                        <a:spcAft>
                          <a:spcPts val="0"/>
                        </a:spcAft>
                      </a:pPr>
                      <a:r>
                        <a:rPr lang="zh-CN"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a:effectLst/>
                          <a:latin typeface="+mn-ea"/>
                          <a:ea typeface="+mn-ea"/>
                        </a:rPr>
                        <a:t>括号，可以改变运算的优先级</a:t>
                      </a:r>
                      <a:endParaRPr lang="zh-CN" sz="2000" b="0" kern="10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1</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负号，使正数变为负数</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2</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百分号，将数字变为百分数</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3</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dirty="0">
                          <a:effectLst/>
                          <a:latin typeface="+mn-ea"/>
                          <a:ea typeface="+mn-ea"/>
                        </a:rPr>
                        <a:t>^</a:t>
                      </a:r>
                      <a:endParaRPr lang="zh-CN" sz="2000" b="0" kern="100" dirty="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乘幂，一个数自乘一次</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4</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和</a:t>
                      </a:r>
                      <a:r>
                        <a:rPr lang="en-US" sz="2000" b="0" kern="100">
                          <a:effectLst/>
                          <a:latin typeface="+mn-ea"/>
                          <a:ea typeface="+mn-ea"/>
                        </a:rPr>
                        <a: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乘法和除法</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5</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和</a:t>
                      </a:r>
                      <a:r>
                        <a:rPr lang="en-US" sz="2000" b="0" kern="100">
                          <a:effectLst/>
                          <a:latin typeface="+mn-ea"/>
                          <a:ea typeface="+mn-ea"/>
                        </a:rPr>
                        <a: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加法和减法</a:t>
                      </a:r>
                      <a:endParaRPr lang="zh-CN" sz="2000" b="0" kern="100" dirty="0">
                        <a:effectLst/>
                        <a:latin typeface="+mn-ea"/>
                        <a:ea typeface="+mn-ea"/>
                      </a:endParaRPr>
                    </a:p>
                  </a:txBody>
                  <a:tcPr marL="68581" marR="68581" marT="0" marB="0"/>
                </a:tc>
                <a:tc>
                  <a:txBody>
                    <a:bodyPr/>
                    <a:lstStyle/>
                    <a:p>
                      <a:pPr algn="l">
                        <a:spcAft>
                          <a:spcPts val="0"/>
                        </a:spcAft>
                      </a:pPr>
                      <a:r>
                        <a:rPr lang="en-US" sz="2000" b="0" kern="100">
                          <a:effectLst/>
                          <a:latin typeface="+mn-ea"/>
                          <a:ea typeface="+mn-ea"/>
                        </a:rPr>
                        <a:t>6</a:t>
                      </a:r>
                      <a:endParaRPr lang="zh-CN" sz="2000" b="0" kern="10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&amp;</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文本运算符</a:t>
                      </a:r>
                      <a:endParaRPr lang="zh-CN" sz="2000" b="0" kern="100" dirty="0">
                        <a:effectLst/>
                        <a:latin typeface="+mn-ea"/>
                        <a:ea typeface="+mn-ea"/>
                      </a:endParaRPr>
                    </a:p>
                  </a:txBody>
                  <a:tcPr marL="68581" marR="68581" marT="0" marB="0"/>
                </a:tc>
                <a:tc>
                  <a:txBody>
                    <a:bodyPr/>
                    <a:lstStyle/>
                    <a:p>
                      <a:pPr algn="l">
                        <a:spcAft>
                          <a:spcPts val="0"/>
                        </a:spcAft>
                      </a:pPr>
                      <a:r>
                        <a:rPr lang="en-US" sz="2000" b="0" kern="100" dirty="0">
                          <a:effectLst/>
                          <a:latin typeface="+mn-ea"/>
                          <a:ea typeface="+mn-ea"/>
                        </a:rPr>
                        <a:t>7</a:t>
                      </a:r>
                      <a:endParaRPr lang="zh-CN" sz="2000" b="0" kern="100" dirty="0">
                        <a:effectLst/>
                        <a:latin typeface="+mn-ea"/>
                        <a:ea typeface="+mn-ea"/>
                      </a:endParaRPr>
                    </a:p>
                  </a:txBody>
                  <a:tcPr marL="68581" marR="68581" marT="0" marB="0"/>
                </a:tc>
              </a:tr>
              <a:tr h="404107">
                <a:tc>
                  <a:txBody>
                    <a:bodyPr/>
                    <a:lstStyle/>
                    <a:p>
                      <a:pPr algn="l">
                        <a:spcAft>
                          <a:spcPts val="0"/>
                        </a:spcAft>
                      </a:pPr>
                      <a:r>
                        <a:rPr lang="en-US" sz="2000" b="0" kern="100">
                          <a:effectLst/>
                          <a:latin typeface="+mn-ea"/>
                          <a:ea typeface="+mn-ea"/>
                        </a:rPr>
                        <a:t>=</a:t>
                      </a:r>
                      <a:r>
                        <a:rPr lang="zh-CN" sz="2000" b="0" kern="100">
                          <a:effectLst/>
                          <a:latin typeface="+mn-ea"/>
                          <a:ea typeface="+mn-ea"/>
                        </a:rPr>
                        <a:t>、</a:t>
                      </a:r>
                      <a:r>
                        <a:rPr lang="en-US" sz="2000" b="0" kern="100">
                          <a:effectLst/>
                          <a:latin typeface="+mn-ea"/>
                          <a:ea typeface="+mn-ea"/>
                        </a:rPr>
                        <a:t>&lt;&gt;</a:t>
                      </a:r>
                      <a:r>
                        <a:rPr lang="zh-CN" sz="2000" b="0" kern="100">
                          <a:effectLst/>
                          <a:latin typeface="+mn-ea"/>
                          <a:ea typeface="+mn-ea"/>
                        </a:rPr>
                        <a:t>、</a:t>
                      </a:r>
                      <a:r>
                        <a:rPr lang="en-US" sz="2000" b="0" kern="100">
                          <a:effectLst/>
                          <a:latin typeface="+mn-ea"/>
                          <a:ea typeface="+mn-ea"/>
                        </a:rPr>
                        <a:t>&lt;</a:t>
                      </a:r>
                      <a:r>
                        <a:rPr lang="zh-CN" sz="2000" b="0" kern="100">
                          <a:effectLst/>
                          <a:latin typeface="+mn-ea"/>
                          <a:ea typeface="+mn-ea"/>
                        </a:rPr>
                        <a:t>、</a:t>
                      </a:r>
                      <a:r>
                        <a:rPr lang="en-US" sz="2000" b="0" kern="100">
                          <a:effectLst/>
                          <a:latin typeface="+mn-ea"/>
                          <a:ea typeface="+mn-ea"/>
                        </a:rPr>
                        <a:t>&lt;=</a:t>
                      </a:r>
                      <a:r>
                        <a:rPr lang="zh-CN" sz="2000" b="0" kern="100">
                          <a:effectLst/>
                          <a:latin typeface="+mn-ea"/>
                          <a:ea typeface="+mn-ea"/>
                        </a:rPr>
                        <a:t>、</a:t>
                      </a:r>
                      <a:r>
                        <a:rPr lang="en-US" sz="2000" b="0" kern="100">
                          <a:effectLst/>
                          <a:latin typeface="+mn-ea"/>
                          <a:ea typeface="+mn-ea"/>
                        </a:rPr>
                        <a:t>&gt;</a:t>
                      </a:r>
                      <a:r>
                        <a:rPr lang="zh-CN" sz="2000" b="0" kern="100">
                          <a:effectLst/>
                          <a:latin typeface="+mn-ea"/>
                          <a:ea typeface="+mn-ea"/>
                        </a:rPr>
                        <a:t>、</a:t>
                      </a:r>
                      <a:r>
                        <a:rPr lang="en-US" sz="2000" b="0" kern="100">
                          <a:effectLst/>
                          <a:latin typeface="+mn-ea"/>
                          <a:ea typeface="+mn-ea"/>
                        </a:rPr>
                        <a:t>&gt;=</a:t>
                      </a:r>
                      <a:endParaRPr lang="zh-CN" sz="2000" b="0" kern="100">
                        <a:effectLst/>
                        <a:latin typeface="+mn-ea"/>
                        <a:ea typeface="+mn-ea"/>
                      </a:endParaRPr>
                    </a:p>
                  </a:txBody>
                  <a:tcPr marL="68581" marR="68581" marT="0" marB="0"/>
                </a:tc>
                <a:tc>
                  <a:txBody>
                    <a:bodyPr/>
                    <a:lstStyle/>
                    <a:p>
                      <a:pPr algn="l">
                        <a:spcAft>
                          <a:spcPts val="0"/>
                        </a:spcAft>
                      </a:pPr>
                      <a:r>
                        <a:rPr lang="zh-CN" sz="2000" b="0" kern="100" dirty="0">
                          <a:effectLst/>
                          <a:latin typeface="+mn-ea"/>
                          <a:ea typeface="+mn-ea"/>
                        </a:rPr>
                        <a:t>比较运算符</a:t>
                      </a:r>
                      <a:endParaRPr lang="zh-CN" sz="2000" b="0" kern="100" dirty="0">
                        <a:effectLst/>
                        <a:latin typeface="+mn-ea"/>
                        <a:ea typeface="+mn-ea"/>
                      </a:endParaRPr>
                    </a:p>
                  </a:txBody>
                  <a:tcPr marL="68581" marR="68581" marT="0" marB="0"/>
                </a:tc>
                <a:tc>
                  <a:txBody>
                    <a:bodyPr/>
                    <a:lstStyle/>
                    <a:p>
                      <a:pPr algn="l">
                        <a:spcAft>
                          <a:spcPts val="0"/>
                        </a:spcAft>
                      </a:pPr>
                      <a:r>
                        <a:rPr lang="en-US" sz="2000" b="0" kern="100" dirty="0">
                          <a:effectLst/>
                          <a:latin typeface="+mn-ea"/>
                          <a:ea typeface="+mn-ea"/>
                        </a:rPr>
                        <a:t>8</a:t>
                      </a:r>
                      <a:endParaRPr lang="zh-CN" sz="2000" b="0" kern="100" dirty="0">
                        <a:effectLst/>
                        <a:latin typeface="+mn-ea"/>
                        <a:ea typeface="+mn-ea"/>
                      </a:endParaRPr>
                    </a:p>
                  </a:txBody>
                  <a:tcPr marL="68581" marR="68581" marT="0" marB="0"/>
                </a:tc>
              </a:tr>
            </a:tbl>
          </a:graphicData>
        </a:graphic>
      </p:graphicFrame>
      <p:sp>
        <p:nvSpPr>
          <p:cNvPr id="2" name="日期占位符 1"/>
          <p:cNvSpPr>
            <a:spLocks noGrp="1"/>
          </p:cNvSpPr>
          <p:nvPr>
            <p:ph type="dt" sz="half" idx="10"/>
          </p:nvPr>
        </p:nvSpPr>
        <p:spPr/>
        <p:txBody>
          <a:bodyPr/>
          <a:lstStyle/>
          <a:p>
            <a:pPr>
              <a:defRPr/>
            </a:pPr>
            <a:fld id="{25C84455-7483-4DC2-B6B1-74B57B92B81D}"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854075"/>
            <a:ext cx="8893175" cy="2631490"/>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⒈ </a:t>
            </a:r>
            <a:r>
              <a:rPr lang="zh-CN" altLang="zh-CN" sz="2800" dirty="0">
                <a:solidFill>
                  <a:srgbClr val="C00000"/>
                </a:solidFill>
                <a:latin typeface="宋体" panose="02010600030101010101" pitchFamily="2" charset="-122"/>
              </a:rPr>
              <a:t>公式的使用</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en-US" sz="2400" dirty="0">
                <a:solidFill>
                  <a:srgbClr val="C00000"/>
                </a:solidFill>
                <a:latin typeface="宋体" panose="02010600030101010101" pitchFamily="2" charset="-122"/>
              </a:rPr>
              <a:t>⑵</a:t>
            </a:r>
            <a:r>
              <a:rPr lang="en-US" altLang="zh-CN" sz="2400" dirty="0">
                <a:solidFill>
                  <a:srgbClr val="C00000"/>
                </a:solidFill>
                <a:latin typeface="宋体" panose="02010600030101010101" pitchFamily="2" charset="-122"/>
              </a:rPr>
              <a:t> </a:t>
            </a:r>
            <a:r>
              <a:rPr lang="zh-CN" altLang="en-US" sz="2400" dirty="0">
                <a:solidFill>
                  <a:srgbClr val="C00000"/>
                </a:solidFill>
                <a:latin typeface="宋体" panose="02010600030101010101" pitchFamily="2" charset="-122"/>
              </a:rPr>
              <a:t>引用</a:t>
            </a:r>
            <a:endParaRPr lang="en-US" altLang="zh-CN" sz="2400" dirty="0">
              <a:solidFill>
                <a:srgbClr val="C00000"/>
              </a:solidFill>
              <a:latin typeface="宋体" panose="02010600030101010101" pitchFamily="2" charset="-122"/>
            </a:endParaRPr>
          </a:p>
          <a:p>
            <a:pPr marL="144145" indent="575945">
              <a:spcAft>
                <a:spcPts val="0"/>
              </a:spcAft>
              <a:defRPr/>
            </a:pPr>
            <a:r>
              <a:rPr lang="zh-CN" altLang="zh-CN" sz="2400" b="0" dirty="0">
                <a:solidFill>
                  <a:schemeClr val="tx1"/>
                </a:solidFill>
                <a:latin typeface="仿宋" panose="02010609060101010101" pitchFamily="49" charset="-122"/>
                <a:ea typeface="仿宋" panose="02010609060101010101" pitchFamily="49" charset="-122"/>
              </a:rPr>
              <a:t>引用的作用是标识工作表上的单元格或单元格区域</a:t>
            </a:r>
            <a:r>
              <a:rPr lang="zh-CN" altLang="en-US" sz="2400" b="0" dirty="0">
                <a:solidFill>
                  <a:schemeClr val="tx1"/>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可以在公式中将工作表上不同部分的单元格名称作为变量在公式中引用，从而利用该单元格中的数据参加计算。</a:t>
            </a:r>
            <a:r>
              <a:rPr lang="zh-CN" altLang="zh-CN" sz="2400" dirty="0">
                <a:solidFill>
                  <a:schemeClr val="tx1"/>
                </a:solidFill>
                <a:latin typeface="仿宋" panose="02010609060101010101" pitchFamily="49" charset="-122"/>
                <a:ea typeface="仿宋" panose="02010609060101010101" pitchFamily="49" charset="-122"/>
              </a:rPr>
              <a:t>引用的方式包括相对引用、绝对引用混合引用</a:t>
            </a:r>
            <a:r>
              <a:rPr lang="zh-CN" altLang="en-US" sz="2400" dirty="0">
                <a:solidFill>
                  <a:schemeClr val="tx1"/>
                </a:solidFill>
                <a:latin typeface="仿宋" panose="02010609060101010101" pitchFamily="49" charset="-122"/>
                <a:ea typeface="仿宋" panose="02010609060101010101" pitchFamily="49" charset="-122"/>
              </a:rPr>
              <a:t>和跨表引用</a:t>
            </a:r>
            <a:r>
              <a:rPr lang="zh-CN" altLang="en-US" sz="2400" b="0" dirty="0">
                <a:solidFill>
                  <a:srgbClr val="0000FF"/>
                </a:solidFill>
                <a:latin typeface="仿宋" panose="02010609060101010101" pitchFamily="49" charset="-122"/>
                <a:ea typeface="仿宋" panose="02010609060101010101" pitchFamily="49" charset="-122"/>
              </a:rPr>
              <a:t>。</a:t>
            </a:r>
            <a:endParaRPr lang="en-US" altLang="zh-CN" sz="2400" b="0" dirty="0">
              <a:solidFill>
                <a:srgbClr val="0000FF"/>
              </a:solidFill>
              <a:latin typeface="仿宋" panose="02010609060101010101" pitchFamily="49" charset="-122"/>
              <a:ea typeface="仿宋" panose="02010609060101010101" pitchFamily="49" charset="-122"/>
            </a:endParaRPr>
          </a:p>
        </p:txBody>
      </p:sp>
      <p:sp>
        <p:nvSpPr>
          <p:cNvPr id="3" name="TextBox 2"/>
          <p:cNvSpPr txBox="1"/>
          <p:nvPr/>
        </p:nvSpPr>
        <p:spPr>
          <a:xfrm>
            <a:off x="359729" y="3442352"/>
            <a:ext cx="8640763" cy="3046988"/>
          </a:xfrm>
          <a:prstGeom prst="rect">
            <a:avLst/>
          </a:prstGeom>
          <a:noFill/>
        </p:spPr>
        <p:txBody>
          <a:bodyPr>
            <a:spAutoFit/>
          </a:bodyPr>
          <a:lstStyle/>
          <a:p>
            <a:pPr marL="342900" indent="-342900">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相对引用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基于公式所在的当前单元格与引用单元格的相对位置，</a:t>
            </a:r>
            <a:r>
              <a:rPr lang="zh-CN" altLang="en-US" sz="2400" b="0" dirty="0">
                <a:solidFill>
                  <a:schemeClr val="tx1"/>
                </a:solidFill>
                <a:latin typeface="仿宋" panose="02010609060101010101" pitchFamily="49" charset="-122"/>
                <a:ea typeface="仿宋" panose="02010609060101010101" pitchFamily="49" charset="-122"/>
              </a:rPr>
              <a:t>以列标和行号组成。</a:t>
            </a:r>
            <a:r>
              <a:rPr lang="zh-CN" altLang="en-US" sz="2400" dirty="0">
                <a:solidFill>
                  <a:schemeClr val="tx1"/>
                </a:solidFill>
                <a:latin typeface="仿宋" panose="02010609060101010101" pitchFamily="49" charset="-122"/>
                <a:ea typeface="仿宋" panose="02010609060101010101" pitchFamily="49" charset="-122"/>
              </a:rPr>
              <a:t>公式复制时，若引用公式的单元格地址发生变动，公式中的相对地址会随之变动。</a:t>
            </a:r>
            <a:r>
              <a:rPr lang="zh-CN" altLang="zh-CN" sz="2400" b="0" dirty="0">
                <a:solidFill>
                  <a:schemeClr val="tx1"/>
                </a:solidFill>
                <a:latin typeface="仿宋" panose="02010609060101010101" pitchFamily="49" charset="-122"/>
                <a:ea typeface="仿宋" panose="02010609060101010101" pitchFamily="49" charset="-122"/>
              </a:rPr>
              <a:t>例如，在</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单元格中的公式为“</a:t>
            </a:r>
            <a:r>
              <a:rPr lang="en-US" altLang="zh-CN" sz="2400" b="0" dirty="0">
                <a:solidFill>
                  <a:schemeClr val="tx1"/>
                </a:solidFill>
                <a:latin typeface="仿宋" panose="02010609060101010101" pitchFamily="49" charset="-122"/>
                <a:ea typeface="仿宋" panose="02010609060101010101" pitchFamily="49" charset="-122"/>
              </a:rPr>
              <a:t>=B3+B4</a:t>
            </a:r>
            <a:r>
              <a:rPr lang="zh-CN" altLang="zh-CN" sz="2400" b="0" dirty="0">
                <a:solidFill>
                  <a:schemeClr val="tx1"/>
                </a:solidFill>
                <a:latin typeface="仿宋" panose="02010609060101010101" pitchFamily="49" charset="-122"/>
                <a:ea typeface="仿宋" panose="02010609060101010101" pitchFamily="49" charset="-122"/>
              </a:rPr>
              <a:t>”，将</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复制粘贴到</a:t>
            </a:r>
            <a:r>
              <a:rPr lang="en-US" altLang="zh-CN" sz="2400" b="0" dirty="0">
                <a:solidFill>
                  <a:schemeClr val="tx1"/>
                </a:solidFill>
                <a:latin typeface="仿宋" panose="02010609060101010101" pitchFamily="49" charset="-122"/>
                <a:ea typeface="仿宋" panose="02010609060101010101" pitchFamily="49" charset="-122"/>
              </a:rPr>
              <a:t>F6</a:t>
            </a:r>
            <a:r>
              <a:rPr lang="zh-CN" altLang="zh-CN" sz="2400" b="0" dirty="0">
                <a:solidFill>
                  <a:schemeClr val="tx1"/>
                </a:solidFill>
                <a:latin typeface="仿宋" panose="02010609060101010101" pitchFamily="49" charset="-122"/>
                <a:ea typeface="仿宋" panose="02010609060101010101" pitchFamily="49" charset="-122"/>
              </a:rPr>
              <a:t>，并不是将</a:t>
            </a:r>
            <a:r>
              <a:rPr lang="en-US" altLang="zh-CN" sz="2400" b="0" dirty="0">
                <a:solidFill>
                  <a:schemeClr val="tx1"/>
                </a:solidFill>
                <a:latin typeface="仿宋" panose="02010609060101010101" pitchFamily="49" charset="-122"/>
                <a:ea typeface="仿宋" panose="02010609060101010101" pitchFamily="49" charset="-122"/>
              </a:rPr>
              <a:t>B5</a:t>
            </a:r>
            <a:r>
              <a:rPr lang="zh-CN" altLang="zh-CN" sz="2400" b="0" dirty="0">
                <a:solidFill>
                  <a:schemeClr val="tx1"/>
                </a:solidFill>
                <a:latin typeface="仿宋" panose="02010609060101010101" pitchFamily="49" charset="-122"/>
                <a:ea typeface="仿宋" panose="02010609060101010101" pitchFamily="49" charset="-122"/>
              </a:rPr>
              <a:t>单元格的结果值复制粘贴，而是复制了相对引用的公式，意义仍然是当前单元格</a:t>
            </a:r>
            <a:r>
              <a:rPr lang="en-US" altLang="zh-CN" sz="2400" b="0" dirty="0">
                <a:solidFill>
                  <a:schemeClr val="tx1"/>
                </a:solidFill>
                <a:latin typeface="仿宋" panose="02010609060101010101" pitchFamily="49" charset="-122"/>
                <a:ea typeface="仿宋" panose="02010609060101010101" pitchFamily="49" charset="-122"/>
              </a:rPr>
              <a:t>F6</a:t>
            </a:r>
            <a:r>
              <a:rPr lang="zh-CN" altLang="zh-CN" sz="2400" b="0" dirty="0">
                <a:solidFill>
                  <a:schemeClr val="tx1"/>
                </a:solidFill>
                <a:latin typeface="仿宋" panose="02010609060101010101" pitchFamily="49" charset="-122"/>
                <a:ea typeface="仿宋" panose="02010609060101010101" pitchFamily="49" charset="-122"/>
              </a:rPr>
              <a:t>左面两个相邻单元格之和，也就是“</a:t>
            </a:r>
            <a:r>
              <a:rPr lang="en-US" altLang="zh-CN" sz="2400" b="0" dirty="0">
                <a:solidFill>
                  <a:schemeClr val="tx1"/>
                </a:solidFill>
                <a:latin typeface="仿宋" panose="02010609060101010101" pitchFamily="49" charset="-122"/>
                <a:ea typeface="仿宋" panose="02010609060101010101" pitchFamily="49" charset="-122"/>
              </a:rPr>
              <a:t>=F4+F5</a:t>
            </a:r>
            <a:r>
              <a:rPr lang="zh-CN" altLang="zh-CN" sz="2400" b="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凡是直接书写单元格名字的引用都是相对引用</a:t>
            </a:r>
            <a:r>
              <a:rPr lang="zh-CN" altLang="zh-CN" sz="2400" b="0" dirty="0">
                <a:solidFill>
                  <a:schemeClr val="tx1"/>
                </a:solidFill>
                <a:latin typeface="仿宋" panose="02010609060101010101" pitchFamily="49" charset="-122"/>
                <a:ea typeface="仿宋" panose="02010609060101010101" pitchFamily="49" charset="-122"/>
              </a:rPr>
              <a:t>。</a:t>
            </a:r>
            <a:endParaRPr lang="zh-CN" altLang="en-US" sz="2400" b="0" dirty="0">
              <a:solidFill>
                <a:schemeClr val="tx1"/>
              </a:solidFill>
              <a:latin typeface="仿宋" panose="02010609060101010101" pitchFamily="49" charset="-122"/>
              <a:ea typeface="仿宋" panose="02010609060101010101" pitchFamily="49" charset="-122"/>
            </a:endParaRPr>
          </a:p>
        </p:txBody>
      </p:sp>
      <p:sp>
        <p:nvSpPr>
          <p:cNvPr id="4" name="日期占位符 3"/>
          <p:cNvSpPr>
            <a:spLocks noGrp="1"/>
          </p:cNvSpPr>
          <p:nvPr>
            <p:ph type="dt" sz="half" idx="10"/>
          </p:nvPr>
        </p:nvSpPr>
        <p:spPr/>
        <p:txBody>
          <a:bodyPr/>
          <a:lstStyle/>
          <a:p>
            <a:pPr>
              <a:defRPr/>
            </a:pPr>
            <a:fld id="{C9070994-1112-4D62-81D8-DC5C004AD0FE}"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a:spLocks noChangeArrowheads="1"/>
          </p:cNvSpPr>
          <p:nvPr/>
        </p:nvSpPr>
        <p:spPr bwMode="auto">
          <a:xfrm>
            <a:off x="826330" y="1196975"/>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zh-CN"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855" y="2489076"/>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roup 4"/>
          <p:cNvGrpSpPr/>
          <p:nvPr/>
        </p:nvGrpSpPr>
        <p:grpSpPr bwMode="auto">
          <a:xfrm>
            <a:off x="680280" y="1412875"/>
            <a:ext cx="7391400" cy="765175"/>
            <a:chOff x="0" y="0"/>
            <a:chExt cx="3408" cy="482"/>
          </a:xfrm>
        </p:grpSpPr>
        <p:grpSp>
          <p:nvGrpSpPr>
            <p:cNvPr id="7198" name="Group 5"/>
            <p:cNvGrpSpPr/>
            <p:nvPr/>
          </p:nvGrpSpPr>
          <p:grpSpPr bwMode="auto">
            <a:xfrm>
              <a:off x="0" y="63"/>
              <a:ext cx="480" cy="419"/>
              <a:chOff x="0" y="0"/>
              <a:chExt cx="1549" cy="1351"/>
            </a:xfrm>
          </p:grpSpPr>
          <p:sp>
            <p:nvSpPr>
              <p:cNvPr id="720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20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Text Box 13"/>
            <p:cNvSpPr>
              <a:spLocks noChangeArrowheads="1"/>
            </p:cNvSpPr>
            <p:nvPr/>
          </p:nvSpPr>
          <p:spPr bwMode="auto">
            <a:xfrm>
              <a:off x="599" y="0"/>
              <a:ext cx="27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数据及其相关概念</a:t>
              </a:r>
              <a:endParaRPr lang="zh-CN" altLang="en-US" sz="3600" dirty="0">
                <a:solidFill>
                  <a:schemeClr val="tx1"/>
                </a:solidFill>
                <a:latin typeface="Arial" panose="020B0604020202020204" pitchFamily="34" charset="0"/>
                <a:sym typeface="Arial" panose="020B0604020202020204" pitchFamily="34" charset="0"/>
              </a:endParaRPr>
            </a:p>
          </p:txBody>
        </p:sp>
        <p:sp>
          <p:nvSpPr>
            <p:cNvPr id="7201" name="Text Box 14"/>
            <p:cNvSpPr>
              <a:spLocks noChangeArrowheads="1"/>
            </p:cNvSpPr>
            <p:nvPr/>
          </p:nvSpPr>
          <p:spPr bwMode="auto">
            <a:xfrm>
              <a:off x="94" y="125"/>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4.1</a:t>
              </a:r>
              <a:endParaRPr lang="en-US" altLang="zh-CN" dirty="0">
                <a:ea typeface="黑体" panose="02010609060101010101" pitchFamily="49" charset="-122"/>
              </a:endParaRPr>
            </a:p>
          </p:txBody>
        </p:sp>
      </p:grpSp>
      <p:grpSp>
        <p:nvGrpSpPr>
          <p:cNvPr id="7173" name="Group 12"/>
          <p:cNvGrpSpPr/>
          <p:nvPr/>
        </p:nvGrpSpPr>
        <p:grpSpPr bwMode="auto">
          <a:xfrm>
            <a:off x="681868" y="2600325"/>
            <a:ext cx="7345362" cy="717550"/>
            <a:chOff x="0" y="0"/>
            <a:chExt cx="3408" cy="490"/>
          </a:xfrm>
        </p:grpSpPr>
        <p:grpSp>
          <p:nvGrpSpPr>
            <p:cNvPr id="7191" name="Group 13"/>
            <p:cNvGrpSpPr/>
            <p:nvPr/>
          </p:nvGrpSpPr>
          <p:grpSpPr bwMode="auto">
            <a:xfrm>
              <a:off x="0" y="71"/>
              <a:ext cx="480" cy="419"/>
              <a:chOff x="0" y="0"/>
              <a:chExt cx="1549" cy="1351"/>
            </a:xfrm>
          </p:grpSpPr>
          <p:sp>
            <p:nvSpPr>
              <p:cNvPr id="719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9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3" name="Text Box 21"/>
            <p:cNvSpPr>
              <a:spLocks noChangeArrowheads="1"/>
            </p:cNvSpPr>
            <p:nvPr/>
          </p:nvSpPr>
          <p:spPr bwMode="auto">
            <a:xfrm>
              <a:off x="602" y="0"/>
              <a:ext cx="2645"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电子文档的处理</a:t>
              </a:r>
              <a:endParaRPr lang="zh-CN" altLang="en-US" dirty="0">
                <a:ea typeface="黑体" panose="02010609060101010101" pitchFamily="49" charset="-122"/>
              </a:endParaRPr>
            </a:p>
          </p:txBody>
        </p:sp>
        <p:sp>
          <p:nvSpPr>
            <p:cNvPr id="719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4.2</a:t>
              </a:r>
              <a:endParaRPr lang="en-US" altLang="zh-CN" dirty="0">
                <a:ea typeface="黑体" panose="02010609060101010101" pitchFamily="49" charset="-122"/>
              </a:endParaRPr>
            </a:p>
          </p:txBody>
        </p:sp>
      </p:grpSp>
      <p:grpSp>
        <p:nvGrpSpPr>
          <p:cNvPr id="7174" name="Group 20"/>
          <p:cNvGrpSpPr/>
          <p:nvPr/>
        </p:nvGrpSpPr>
        <p:grpSpPr bwMode="auto">
          <a:xfrm>
            <a:off x="681868" y="3789363"/>
            <a:ext cx="7345362" cy="720725"/>
            <a:chOff x="0" y="0"/>
            <a:chExt cx="3408" cy="465"/>
          </a:xfrm>
        </p:grpSpPr>
        <p:grpSp>
          <p:nvGrpSpPr>
            <p:cNvPr id="7184" name="Group 21"/>
            <p:cNvGrpSpPr/>
            <p:nvPr/>
          </p:nvGrpSpPr>
          <p:grpSpPr bwMode="auto">
            <a:xfrm>
              <a:off x="0" y="46"/>
              <a:ext cx="480" cy="419"/>
              <a:chOff x="0" y="0"/>
              <a:chExt cx="1549" cy="1351"/>
            </a:xfrm>
          </p:grpSpPr>
          <p:sp>
            <p:nvSpPr>
              <p:cNvPr id="7188" name="AutoShape 25"/>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9" name="AutoShape 26"/>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90" name="AutoShape 27"/>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85" name="Line 28"/>
            <p:cNvSpPr>
              <a:spLocks noChangeShapeType="1"/>
            </p:cNvSpPr>
            <p:nvPr/>
          </p:nvSpPr>
          <p:spPr bwMode="auto">
            <a:xfrm>
              <a:off x="384" y="430"/>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Text Box 29"/>
            <p:cNvSpPr>
              <a:spLocks noChangeArrowheads="1"/>
            </p:cNvSpPr>
            <p:nvPr/>
          </p:nvSpPr>
          <p:spPr bwMode="auto">
            <a:xfrm>
              <a:off x="602" y="0"/>
              <a:ext cx="265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smtClean="0">
                  <a:solidFill>
                    <a:schemeClr val="tx1"/>
                  </a:solidFill>
                  <a:latin typeface="Arial" panose="020B0604020202020204" pitchFamily="34" charset="0"/>
                  <a:sym typeface="Arial" panose="020B0604020202020204" pitchFamily="34" charset="0"/>
                </a:rPr>
                <a:t>电子表格的应用</a:t>
              </a:r>
              <a:endParaRPr lang="zh-CN" altLang="en-US" dirty="0">
                <a:ea typeface="黑体" panose="02010609060101010101" pitchFamily="49" charset="-122"/>
              </a:endParaRPr>
            </a:p>
          </p:txBody>
        </p:sp>
        <p:sp>
          <p:nvSpPr>
            <p:cNvPr id="7187" name="Text Box 30"/>
            <p:cNvSpPr>
              <a:spLocks noChangeArrowheads="1"/>
            </p:cNvSpPr>
            <p:nvPr/>
          </p:nvSpPr>
          <p:spPr bwMode="auto">
            <a:xfrm>
              <a:off x="92" y="108"/>
              <a:ext cx="2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4.3</a:t>
              </a:r>
              <a:endParaRPr lang="en-US" altLang="zh-CN" dirty="0">
                <a:ea typeface="黑体" panose="02010609060101010101" pitchFamily="49" charset="-122"/>
              </a:endParaRPr>
            </a:p>
          </p:txBody>
        </p:sp>
      </p:grpSp>
      <p:sp>
        <p:nvSpPr>
          <p:cNvPr id="717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000" dirty="0" smtClean="0">
                <a:solidFill>
                  <a:srgbClr val="C00000"/>
                </a:solidFill>
                <a:latin typeface="华文中宋" panose="02010600040101010101" pitchFamily="2" charset="-122"/>
                <a:ea typeface="华文中宋" panose="02010600040101010101" pitchFamily="2" charset="-122"/>
              </a:rPr>
              <a:t>第</a:t>
            </a:r>
            <a:r>
              <a:rPr lang="en-US" altLang="zh-CN" sz="4000" dirty="0" smtClean="0">
                <a:solidFill>
                  <a:srgbClr val="C00000"/>
                </a:solidFill>
                <a:latin typeface="华文中宋" panose="02010600040101010101" pitchFamily="2" charset="-122"/>
                <a:ea typeface="华文中宋" panose="02010600040101010101" pitchFamily="2" charset="-122"/>
              </a:rPr>
              <a:t>4</a:t>
            </a:r>
            <a:r>
              <a:rPr lang="zh-CN" altLang="en-US" sz="4000" dirty="0" smtClean="0">
                <a:solidFill>
                  <a:srgbClr val="C00000"/>
                </a:solidFill>
                <a:latin typeface="华文中宋" panose="02010600040101010101" pitchFamily="2" charset="-122"/>
                <a:ea typeface="华文中宋" panose="02010600040101010101" pitchFamily="2" charset="-122"/>
              </a:rPr>
              <a:t>章  数据的处理与分析</a:t>
            </a:r>
            <a:endParaRPr lang="en-US" altLang="zh-CN" sz="4000" dirty="0" smtClean="0">
              <a:solidFill>
                <a:srgbClr val="C00000"/>
              </a:solidFill>
              <a:latin typeface="华文中宋" panose="02010600040101010101" pitchFamily="2" charset="-122"/>
              <a:ea typeface="华文中宋" panose="02010600040101010101" pitchFamily="2" charset="-122"/>
            </a:endParaRPr>
          </a:p>
          <a:p>
            <a:pPr eaLnBrk="1" hangingPunct="1"/>
            <a:endParaRPr lang="zh-CN" altLang="en-US" sz="4000" dirty="0">
              <a:solidFill>
                <a:srgbClr val="C00000"/>
              </a:solidFill>
              <a:latin typeface="华文中宋" panose="02010600040101010101" pitchFamily="2" charset="-122"/>
              <a:ea typeface="华文中宋" panose="02010600040101010101" pitchFamily="2" charset="-122"/>
            </a:endParaRPr>
          </a:p>
        </p:txBody>
      </p:sp>
      <p:grpSp>
        <p:nvGrpSpPr>
          <p:cNvPr id="7176" name="Group 12"/>
          <p:cNvGrpSpPr/>
          <p:nvPr/>
        </p:nvGrpSpPr>
        <p:grpSpPr bwMode="auto">
          <a:xfrm>
            <a:off x="681868" y="5013325"/>
            <a:ext cx="8102600" cy="717550"/>
            <a:chOff x="0" y="0"/>
            <a:chExt cx="3759" cy="490"/>
          </a:xfrm>
        </p:grpSpPr>
        <p:grpSp>
          <p:nvGrpSpPr>
            <p:cNvPr id="7177" name="Group 13"/>
            <p:cNvGrpSpPr/>
            <p:nvPr/>
          </p:nvGrpSpPr>
          <p:grpSpPr bwMode="auto">
            <a:xfrm>
              <a:off x="0" y="71"/>
              <a:ext cx="480" cy="419"/>
              <a:chOff x="0" y="0"/>
              <a:chExt cx="1549" cy="1351"/>
            </a:xfrm>
          </p:grpSpPr>
          <p:sp>
            <p:nvSpPr>
              <p:cNvPr id="7181"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2"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sp>
            <p:nvSpPr>
              <p:cNvPr id="7183"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zh-CN">
                  <a:solidFill>
                    <a:srgbClr val="000000"/>
                  </a:solidFill>
                  <a:ea typeface="黑体" panose="02010609060101010101" pitchFamily="49" charset="-122"/>
                  <a:sym typeface="Times New Roman" panose="02020603050405020304" pitchFamily="18" charset="0"/>
                </a:endParaRPr>
              </a:p>
            </p:txBody>
          </p:sp>
        </p:grpSp>
        <p:sp>
          <p:nvSpPr>
            <p:cNvPr id="7178"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Text Box 21"/>
            <p:cNvSpPr>
              <a:spLocks noChangeArrowheads="1"/>
            </p:cNvSpPr>
            <p:nvPr/>
          </p:nvSpPr>
          <p:spPr bwMode="auto">
            <a:xfrm>
              <a:off x="602" y="0"/>
              <a:ext cx="3157"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600" dirty="0" smtClean="0">
                  <a:solidFill>
                    <a:schemeClr val="tx1"/>
                  </a:solidFill>
                  <a:latin typeface="Arial" panose="020B0604020202020204" pitchFamily="34" charset="0"/>
                  <a:sym typeface="Arial" panose="020B0604020202020204" pitchFamily="34" charset="0"/>
                </a:rPr>
                <a:t>数据压缩</a:t>
              </a:r>
              <a:endParaRPr lang="zh-CN" altLang="en-US" sz="3600" dirty="0">
                <a:solidFill>
                  <a:schemeClr val="tx1"/>
                </a:solidFill>
                <a:latin typeface="Arial" panose="020B0604020202020204" pitchFamily="34" charset="0"/>
              </a:endParaRPr>
            </a:p>
          </p:txBody>
        </p:sp>
        <p:sp>
          <p:nvSpPr>
            <p:cNvPr id="7180"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4.4</a:t>
              </a:r>
              <a:endParaRPr lang="en-US" altLang="zh-CN" dirty="0">
                <a:ea typeface="黑体" panose="02010609060101010101" pitchFamily="49" charset="-122"/>
              </a:endParaRPr>
            </a:p>
          </p:txBody>
        </p:sp>
      </p:grpSp>
      <p:sp>
        <p:nvSpPr>
          <p:cNvPr id="2" name="日期占位符 1"/>
          <p:cNvSpPr>
            <a:spLocks noGrp="1"/>
          </p:cNvSpPr>
          <p:nvPr>
            <p:ph type="dt" sz="half" idx="10"/>
          </p:nvPr>
        </p:nvSpPr>
        <p:spPr/>
        <p:txBody>
          <a:bodyPr/>
          <a:lstStyle/>
          <a:p>
            <a:pPr>
              <a:defRPr/>
            </a:pPr>
            <a:fld id="{9EC2F24E-AB40-46BA-BA79-47569DFC6309}"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45745219-C253-4998-A917-5C7C38F10914}"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200">
                <a:solidFill>
                  <a:srgbClr val="C00000"/>
                </a:solidFill>
                <a:latin typeface="华文行楷" panose="02010800040101010101" pitchFamily="2" charset="-122"/>
                <a:ea typeface="华文行楷" panose="02010800040101010101" pitchFamily="2" charset="-122"/>
              </a:rPr>
              <a:t>相对引用、绝对引用</a:t>
            </a:r>
            <a:r>
              <a:rPr lang="zh-CN" altLang="en-US" sz="3200">
                <a:solidFill>
                  <a:srgbClr val="C00000"/>
                </a:solidFill>
                <a:latin typeface="华文行楷" panose="02010800040101010101" pitchFamily="2" charset="-122"/>
                <a:ea typeface="华文行楷" panose="02010800040101010101" pitchFamily="2" charset="-122"/>
              </a:rPr>
              <a:t>、</a:t>
            </a:r>
            <a:r>
              <a:rPr lang="zh-CN" altLang="zh-CN" sz="3200">
                <a:solidFill>
                  <a:srgbClr val="C00000"/>
                </a:solidFill>
                <a:latin typeface="华文行楷" panose="02010800040101010101" pitchFamily="2" charset="-122"/>
                <a:ea typeface="华文行楷" panose="02010800040101010101" pitchFamily="2" charset="-122"/>
              </a:rPr>
              <a:t>混合</a:t>
            </a:r>
            <a:r>
              <a:rPr lang="zh-CN" altLang="en-US" sz="3200">
                <a:solidFill>
                  <a:srgbClr val="C00000"/>
                </a:solidFill>
                <a:latin typeface="华文行楷" panose="02010800040101010101" pitchFamily="2" charset="-122"/>
                <a:ea typeface="华文行楷" panose="02010800040101010101" pitchFamily="2" charset="-122"/>
              </a:rPr>
              <a:t>引用</a:t>
            </a:r>
            <a:r>
              <a:rPr lang="zh-CN" altLang="zh-CN" sz="3200">
                <a:solidFill>
                  <a:srgbClr val="C00000"/>
                </a:solidFill>
                <a:latin typeface="华文行楷" panose="02010800040101010101" pitchFamily="2" charset="-122"/>
                <a:ea typeface="华文行楷" panose="02010800040101010101" pitchFamily="2" charset="-122"/>
              </a:rPr>
              <a:t>和</a:t>
            </a:r>
            <a:r>
              <a:rPr lang="zh-CN" altLang="en-US" sz="3200">
                <a:solidFill>
                  <a:srgbClr val="C00000"/>
                </a:solidFill>
                <a:latin typeface="华文行楷" panose="02010800040101010101" pitchFamily="2" charset="-122"/>
                <a:ea typeface="华文行楷" panose="02010800040101010101" pitchFamily="2" charset="-122"/>
              </a:rPr>
              <a:t>跨表</a:t>
            </a:r>
            <a:r>
              <a:rPr lang="zh-CN" altLang="zh-CN" sz="3200">
                <a:solidFill>
                  <a:srgbClr val="C00000"/>
                </a:solidFill>
                <a:latin typeface="华文行楷" panose="02010800040101010101" pitchFamily="2" charset="-122"/>
                <a:ea typeface="华文行楷" panose="02010800040101010101" pitchFamily="2" charset="-122"/>
              </a:rPr>
              <a:t>引用</a:t>
            </a:r>
            <a:endParaRPr lang="zh-CN" altLang="en-US" sz="3200">
              <a:solidFill>
                <a:srgbClr val="C00000"/>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79388" y="958850"/>
            <a:ext cx="8748712" cy="5311711"/>
          </a:xfrm>
          <a:prstGeom prst="rect">
            <a:avLst/>
          </a:prstGeom>
          <a:noFill/>
        </p:spPr>
        <p:txBody>
          <a:bodyPr>
            <a:spAutoFit/>
          </a:bodyPr>
          <a:lstStyle/>
          <a:p>
            <a:pPr marL="342900" indent="-342900">
              <a:lnSpc>
                <a:spcPts val="3700"/>
              </a:lnSpc>
              <a:spcAft>
                <a:spcPts val="0"/>
              </a:spcAft>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绝对引用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引用单元格时使用其绝对地址来定位，假如公式中要引用</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单元格，那么不论公式放在哪一个单元格中，被引用单元格的地址始终是</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绝对引用在公式中的书写规定是在单元格名字的列标和行号前各加上一个</a:t>
            </a:r>
            <a:r>
              <a:rPr lang="en-US" altLang="zh-CN" sz="2400" dirty="0">
                <a:solidFill>
                  <a:schemeClr val="tx1"/>
                </a:solidFill>
                <a:latin typeface="仿宋" panose="02010609060101010101" pitchFamily="49" charset="-122"/>
                <a:ea typeface="仿宋" panose="02010609060101010101" pitchFamily="49" charset="-122"/>
              </a:rPr>
              <a:t>$</a:t>
            </a:r>
            <a:r>
              <a:rPr lang="zh-CN" altLang="zh-CN" sz="2400" dirty="0">
                <a:solidFill>
                  <a:schemeClr val="tx1"/>
                </a:solidFill>
                <a:latin typeface="仿宋" panose="02010609060101010101" pitchFamily="49" charset="-122"/>
                <a:ea typeface="仿宋" panose="02010609060101010101" pitchFamily="49" charset="-122"/>
              </a:rPr>
              <a:t>符号</a:t>
            </a:r>
            <a:r>
              <a:rPr lang="zh-CN" altLang="zh-CN" sz="2400" b="0" dirty="0">
                <a:solidFill>
                  <a:schemeClr val="tx1"/>
                </a:solidFill>
                <a:latin typeface="仿宋" panose="02010609060101010101" pitchFamily="49" charset="-122"/>
                <a:ea typeface="仿宋" panose="02010609060101010101" pitchFamily="49" charset="-122"/>
              </a:rPr>
              <a:t>，即</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a:p>
            <a:pPr marL="342900" indent="-342900">
              <a:lnSpc>
                <a:spcPts val="3700"/>
              </a:lnSpc>
              <a:spcAft>
                <a:spcPts val="0"/>
              </a:spcAft>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混合引用</a:t>
            </a:r>
            <a:r>
              <a:rPr lang="zh-CN" altLang="en-US" sz="2400" dirty="0">
                <a:solidFill>
                  <a:srgbClr val="008000"/>
                </a:solidFill>
                <a:latin typeface="仿宋" panose="02010609060101010101" pitchFamily="49" charset="-122"/>
                <a:ea typeface="仿宋" panose="02010609060101010101" pitchFamily="49" charset="-122"/>
              </a:rPr>
              <a:t>：</a:t>
            </a:r>
            <a:r>
              <a:rPr lang="zh-CN" altLang="en-US" sz="2400" b="0" dirty="0">
                <a:solidFill>
                  <a:schemeClr val="tx1"/>
                </a:solidFill>
                <a:latin typeface="仿宋" panose="02010609060101010101" pitchFamily="49" charset="-122"/>
                <a:ea typeface="仿宋" panose="02010609060101010101" pitchFamily="49" charset="-122"/>
              </a:rPr>
              <a:t>上述两种地址的混合使用方式，即</a:t>
            </a:r>
            <a:r>
              <a:rPr lang="zh-CN" altLang="zh-CN" sz="2400" dirty="0">
                <a:solidFill>
                  <a:schemeClr val="tx1"/>
                </a:solidFill>
                <a:latin typeface="仿宋" panose="02010609060101010101" pitchFamily="49" charset="-122"/>
                <a:ea typeface="仿宋" panose="02010609060101010101" pitchFamily="49" charset="-122"/>
              </a:rPr>
              <a:t>引用单元格时列标使用绝对地址而行号使用相对地址，或者列标使用相对地址而行号使用绝对地址的引用方式</a:t>
            </a:r>
            <a:r>
              <a:rPr lang="zh-CN" altLang="zh-CN" sz="2400" b="0" dirty="0">
                <a:solidFill>
                  <a:schemeClr val="tx1"/>
                </a:solidFill>
                <a:latin typeface="仿宋" panose="02010609060101010101" pitchFamily="49" charset="-122"/>
                <a:ea typeface="仿宋" panose="02010609060101010101" pitchFamily="49" charset="-122"/>
              </a:rPr>
              <a:t>，例如</a:t>
            </a:r>
            <a:r>
              <a:rPr lang="en-US" altLang="zh-CN" sz="2400" b="0" dirty="0">
                <a:solidFill>
                  <a:schemeClr val="tx1"/>
                </a:solidFill>
                <a:latin typeface="仿宋" panose="02010609060101010101" pitchFamily="49" charset="-122"/>
                <a:ea typeface="仿宋" panose="02010609060101010101" pitchFamily="49" charset="-122"/>
              </a:rPr>
              <a:t>$A1</a:t>
            </a:r>
            <a:r>
              <a:rPr lang="zh-CN" altLang="zh-CN" sz="2400" b="0" dirty="0">
                <a:solidFill>
                  <a:schemeClr val="tx1"/>
                </a:solidFill>
                <a:latin typeface="仿宋" panose="02010609060101010101" pitchFamily="49" charset="-122"/>
                <a:ea typeface="仿宋" panose="02010609060101010101" pitchFamily="49" charset="-122"/>
              </a:rPr>
              <a:t>、</a:t>
            </a:r>
            <a:r>
              <a:rPr lang="en-US" altLang="zh-CN" sz="2400" b="0" dirty="0">
                <a:solidFill>
                  <a:schemeClr val="tx1"/>
                </a:solidFill>
                <a:latin typeface="仿宋" panose="02010609060101010101" pitchFamily="49" charset="-122"/>
                <a:ea typeface="仿宋" panose="02010609060101010101" pitchFamily="49" charset="-122"/>
              </a:rPr>
              <a:t>B$3</a:t>
            </a:r>
            <a:r>
              <a:rPr lang="zh-CN" altLang="zh-CN" sz="2400" b="0" dirty="0">
                <a:solidFill>
                  <a:schemeClr val="tx1"/>
                </a:solidFill>
                <a:latin typeface="仿宋" panose="02010609060101010101" pitchFamily="49" charset="-122"/>
                <a:ea typeface="仿宋" panose="02010609060101010101" pitchFamily="49" charset="-122"/>
              </a:rPr>
              <a:t>。</a:t>
            </a:r>
            <a:endParaRPr lang="zh-CN" altLang="zh-CN" sz="2400" b="0" dirty="0">
              <a:solidFill>
                <a:schemeClr val="tx1"/>
              </a:solidFill>
              <a:latin typeface="仿宋" panose="02010609060101010101" pitchFamily="49" charset="-122"/>
              <a:ea typeface="仿宋" panose="02010609060101010101" pitchFamily="49" charset="-122"/>
            </a:endParaRPr>
          </a:p>
          <a:p>
            <a:pPr marL="342900" indent="-342900">
              <a:lnSpc>
                <a:spcPts val="3700"/>
              </a:lnSpc>
              <a:buClr>
                <a:srgbClr val="FF6600"/>
              </a:buClr>
              <a:buSzPct val="75000"/>
              <a:buFont typeface="Wingdings" panose="05000000000000000000" pitchFamily="2" charset="2"/>
              <a:buChar char="n"/>
              <a:defRPr/>
            </a:pPr>
            <a:r>
              <a:rPr lang="zh-CN" altLang="zh-CN" sz="2400" dirty="0">
                <a:solidFill>
                  <a:srgbClr val="008000"/>
                </a:solidFill>
                <a:latin typeface="仿宋" panose="02010609060101010101" pitchFamily="49" charset="-122"/>
                <a:ea typeface="仿宋" panose="02010609060101010101" pitchFamily="49" charset="-122"/>
              </a:rPr>
              <a:t>跨表引用</a:t>
            </a:r>
            <a:r>
              <a:rPr lang="zh-CN" altLang="en-US" sz="2400" dirty="0">
                <a:solidFill>
                  <a:srgbClr val="008000"/>
                </a:solidFill>
                <a:latin typeface="仿宋" panose="02010609060101010101" pitchFamily="49" charset="-122"/>
                <a:ea typeface="仿宋" panose="02010609060101010101" pitchFamily="49" charset="-122"/>
              </a:rPr>
              <a:t>：</a:t>
            </a:r>
            <a:r>
              <a:rPr lang="zh-CN" altLang="zh-CN" sz="2400" b="0" dirty="0">
                <a:solidFill>
                  <a:schemeClr val="tx1"/>
                </a:solidFill>
                <a:latin typeface="仿宋" panose="02010609060101010101" pitchFamily="49" charset="-122"/>
                <a:ea typeface="仿宋" panose="02010609060101010101" pitchFamily="49" charset="-122"/>
              </a:rPr>
              <a:t>前面讨论的单元格引用都是在同一张表中进行的，</a:t>
            </a:r>
            <a:r>
              <a:rPr lang="zh-CN" altLang="zh-CN" sz="2400" dirty="0">
                <a:solidFill>
                  <a:schemeClr val="tx1"/>
                </a:solidFill>
                <a:latin typeface="仿宋" panose="02010609060101010101" pitchFamily="49" charset="-122"/>
                <a:ea typeface="仿宋" panose="02010609060101010101" pitchFamily="49" charset="-122"/>
              </a:rPr>
              <a:t>如果引用的单元格在另一张表中，则在引用时需要加上表的名字和一个惊叹号</a:t>
            </a:r>
            <a:r>
              <a:rPr lang="zh-CN" altLang="zh-CN" sz="2400" b="0" dirty="0">
                <a:solidFill>
                  <a:schemeClr val="tx1"/>
                </a:solidFill>
                <a:latin typeface="仿宋" panose="02010609060101010101" pitchFamily="49" charset="-122"/>
                <a:ea typeface="仿宋" panose="02010609060101010101" pitchFamily="49" charset="-122"/>
              </a:rPr>
              <a:t>，如</a:t>
            </a:r>
            <a:r>
              <a:rPr lang="en-US" altLang="zh-CN" sz="2400" b="0" dirty="0">
                <a:solidFill>
                  <a:schemeClr val="tx1"/>
                </a:solidFill>
                <a:latin typeface="仿宋" panose="02010609060101010101" pitchFamily="49" charset="-122"/>
                <a:ea typeface="仿宋" panose="02010609060101010101" pitchFamily="49" charset="-122"/>
              </a:rPr>
              <a:t>sheet2!C4</a:t>
            </a:r>
            <a:r>
              <a:rPr lang="zh-CN" altLang="zh-CN" sz="2400" b="0" dirty="0">
                <a:solidFill>
                  <a:schemeClr val="tx1"/>
                </a:solidFill>
                <a:latin typeface="仿宋" panose="02010609060101010101" pitchFamily="49" charset="-122"/>
                <a:ea typeface="仿宋" panose="02010609060101010101" pitchFamily="49" charset="-122"/>
              </a:rPr>
              <a:t>，引用的是</a:t>
            </a:r>
            <a:r>
              <a:rPr lang="en-US" altLang="zh-CN" sz="2400" b="0" dirty="0">
                <a:solidFill>
                  <a:schemeClr val="tx1"/>
                </a:solidFill>
                <a:latin typeface="仿宋" panose="02010609060101010101" pitchFamily="49" charset="-122"/>
                <a:ea typeface="仿宋" panose="02010609060101010101" pitchFamily="49" charset="-122"/>
              </a:rPr>
              <a:t>sheet2</a:t>
            </a:r>
            <a:r>
              <a:rPr lang="zh-CN" altLang="zh-CN" sz="2400" b="0" dirty="0">
                <a:solidFill>
                  <a:schemeClr val="tx1"/>
                </a:solidFill>
                <a:latin typeface="仿宋" panose="02010609060101010101" pitchFamily="49" charset="-122"/>
                <a:ea typeface="仿宋" panose="02010609060101010101" pitchFamily="49" charset="-122"/>
              </a:rPr>
              <a:t>表中的</a:t>
            </a:r>
            <a:r>
              <a:rPr lang="en-US" altLang="zh-CN" sz="2400" b="0" dirty="0">
                <a:solidFill>
                  <a:schemeClr val="tx1"/>
                </a:solidFill>
                <a:latin typeface="仿宋" panose="02010609060101010101" pitchFamily="49" charset="-122"/>
                <a:ea typeface="仿宋" panose="02010609060101010101" pitchFamily="49" charset="-122"/>
              </a:rPr>
              <a:t>c4</a:t>
            </a:r>
            <a:r>
              <a:rPr lang="zh-CN" altLang="zh-CN" sz="2400" b="0" dirty="0">
                <a:solidFill>
                  <a:schemeClr val="tx1"/>
                </a:solidFill>
                <a:latin typeface="仿宋" panose="02010609060101010101" pitchFamily="49" charset="-122"/>
                <a:ea typeface="仿宋" panose="02010609060101010101" pitchFamily="49" charset="-122"/>
              </a:rPr>
              <a:t>单元格。</a:t>
            </a:r>
            <a:endParaRPr lang="zh-CN" altLang="en-US" sz="2400" b="0" dirty="0">
              <a:solidFill>
                <a:schemeClr val="tx1"/>
              </a:solidFill>
              <a:latin typeface="仿宋" panose="02010609060101010101" pitchFamily="49" charset="-122"/>
              <a:ea typeface="仿宋" panose="02010609060101010101" pitchFamily="49" charset="-122"/>
            </a:endParaRPr>
          </a:p>
        </p:txBody>
      </p:sp>
      <p:sp>
        <p:nvSpPr>
          <p:cNvPr id="2" name="日期占位符 1"/>
          <p:cNvSpPr>
            <a:spLocks noGrp="1"/>
          </p:cNvSpPr>
          <p:nvPr>
            <p:ph type="dt" sz="half" idx="10"/>
          </p:nvPr>
        </p:nvSpPr>
        <p:spPr/>
        <p:txBody>
          <a:bodyPr/>
          <a:lstStyle/>
          <a:p>
            <a:pPr>
              <a:defRPr/>
            </a:pPr>
            <a:fld id="{185DDAEA-89F2-498F-9922-A3D77E69148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854075"/>
            <a:ext cx="8893175" cy="5632450"/>
          </a:xfrm>
          <a:prstGeom prst="rect">
            <a:avLst/>
          </a:prstGeom>
          <a:noFill/>
        </p:spPr>
        <p:txBody>
          <a:bodyPr>
            <a:spAutoFit/>
          </a:bodyPr>
          <a:lstStyle/>
          <a:p>
            <a:pPr>
              <a:spcAft>
                <a:spcPts val="0"/>
              </a:spcAft>
              <a:defRPr/>
            </a:pPr>
            <a:r>
              <a:rPr lang="zh-CN" altLang="en-US" sz="2800" dirty="0">
                <a:solidFill>
                  <a:srgbClr val="C00000"/>
                </a:solidFill>
                <a:latin typeface="宋体" panose="02010600030101010101" pitchFamily="2" charset="-122"/>
              </a:rPr>
              <a:t>⒈ </a:t>
            </a:r>
            <a:r>
              <a:rPr lang="zh-CN" altLang="zh-CN" sz="2800" dirty="0">
                <a:solidFill>
                  <a:srgbClr val="C00000"/>
                </a:solidFill>
                <a:latin typeface="宋体" panose="02010600030101010101" pitchFamily="2" charset="-122"/>
              </a:rPr>
              <a:t>公式的使用</a:t>
            </a:r>
            <a:endParaRPr lang="en-US" altLang="zh-CN" sz="2800" dirty="0">
              <a:solidFill>
                <a:srgbClr val="C00000"/>
              </a:solidFill>
              <a:latin typeface="宋体" panose="02010600030101010101" pitchFamily="2" charset="-122"/>
            </a:endParaRPr>
          </a:p>
          <a:p>
            <a:pPr marL="144145">
              <a:lnSpc>
                <a:spcPct val="150000"/>
              </a:lnSpc>
              <a:spcAft>
                <a:spcPts val="0"/>
              </a:spcAft>
              <a:defRPr/>
            </a:pPr>
            <a:r>
              <a:rPr lang="zh-CN" altLang="en-US" sz="2400" dirty="0">
                <a:solidFill>
                  <a:srgbClr val="C00000"/>
                </a:solidFill>
                <a:latin typeface="宋体" panose="02010600030101010101" pitchFamily="2" charset="-122"/>
              </a:rPr>
              <a:t>⑶</a:t>
            </a:r>
            <a:r>
              <a:rPr lang="en-US" altLang="zh-CN" sz="2400" dirty="0">
                <a:solidFill>
                  <a:srgbClr val="C00000"/>
                </a:solidFill>
                <a:latin typeface="宋体" panose="02010600030101010101" pitchFamily="2" charset="-122"/>
              </a:rPr>
              <a:t> </a:t>
            </a:r>
            <a:r>
              <a:rPr lang="zh-CN" altLang="zh-CN" sz="2400" dirty="0">
                <a:solidFill>
                  <a:srgbClr val="C00000"/>
                </a:solidFill>
                <a:latin typeface="宋体" panose="02010600030101010101" pitchFamily="2" charset="-122"/>
              </a:rPr>
              <a:t>公式的创建</a:t>
            </a:r>
            <a:endParaRPr lang="en-US" altLang="zh-CN" sz="2400" dirty="0">
              <a:solidFill>
                <a:srgbClr val="C00000"/>
              </a:solidFill>
              <a:latin typeface="宋体" panose="02010600030101010101" pitchFamily="2" charset="-122"/>
            </a:endParaRPr>
          </a:p>
          <a:p>
            <a:pPr marL="144145" indent="467995">
              <a:spcAft>
                <a:spcPts val="600"/>
              </a:spcAft>
              <a:defRPr/>
            </a:pPr>
            <a:r>
              <a:rPr lang="zh-CN" altLang="zh-CN" b="0" dirty="0">
                <a:solidFill>
                  <a:schemeClr val="tx1"/>
                </a:solidFill>
                <a:latin typeface="宋体" panose="02010600030101010101" pitchFamily="2" charset="-122"/>
              </a:rPr>
              <a:t>选择一个单元格，输入等号“</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”，然后依次输人需要计算的数据</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或单元格引用</a:t>
            </a:r>
            <a:r>
              <a:rPr lang="en-US" altLang="zh-CN" b="0" dirty="0">
                <a:solidFill>
                  <a:schemeClr val="tx1"/>
                </a:solidFill>
                <a:latin typeface="宋体" panose="02010600030101010101" pitchFamily="2" charset="-122"/>
              </a:rPr>
              <a:t>)</a:t>
            </a:r>
            <a:r>
              <a:rPr lang="zh-CN" altLang="zh-CN" b="0" dirty="0">
                <a:solidFill>
                  <a:schemeClr val="tx1"/>
                </a:solidFill>
                <a:latin typeface="宋体" panose="02010600030101010101" pitchFamily="2" charset="-122"/>
              </a:rPr>
              <a:t>和运算符</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44145" indent="575945">
              <a:spcBef>
                <a:spcPts val="600"/>
              </a:spcBef>
              <a:spcAft>
                <a:spcPts val="1200"/>
              </a:spcAft>
              <a:defRPr/>
            </a:pPr>
            <a:r>
              <a:rPr lang="zh-CN" altLang="en-US" dirty="0">
                <a:solidFill>
                  <a:srgbClr val="008000"/>
                </a:solidFill>
                <a:latin typeface="宋体" panose="02010600030101010101" pitchFamily="2" charset="-122"/>
                <a:ea typeface="宋体" panose="02010600030101010101" pitchFamily="2" charset="-122"/>
              </a:rPr>
              <a:t>举例： </a:t>
            </a:r>
            <a:r>
              <a:rPr lang="en-US" altLang="zh-CN" dirty="0">
                <a:solidFill>
                  <a:schemeClr val="tx1"/>
                </a:solidFill>
                <a:latin typeface="宋体" panose="02010600030101010101" pitchFamily="2" charset="-122"/>
                <a:ea typeface="宋体" panose="02010600030101010101" pitchFamily="2" charset="-122"/>
              </a:rPr>
              <a:t>= SUM(D2:D6) + E6</a:t>
            </a:r>
            <a:endParaRPr lang="en-US" altLang="zh-CN" dirty="0">
              <a:solidFill>
                <a:schemeClr val="tx1"/>
              </a:solidFill>
              <a:latin typeface="宋体" panose="02010600030101010101" pitchFamily="2" charset="-122"/>
              <a:ea typeface="宋体" panose="02010600030101010101" pitchFamily="2" charset="-122"/>
            </a:endParaRPr>
          </a:p>
          <a:p>
            <a:pPr marL="215900">
              <a:spcAft>
                <a:spcPts val="0"/>
              </a:spcAft>
              <a:defRPr/>
            </a:pPr>
            <a:r>
              <a:rPr lang="zh-CN" altLang="en-US" dirty="0">
                <a:solidFill>
                  <a:schemeClr val="tx1"/>
                </a:solidFill>
                <a:latin typeface="+mn-ea"/>
                <a:ea typeface="+mn-ea"/>
              </a:rPr>
              <a:t>说明：</a:t>
            </a:r>
            <a:r>
              <a:rPr lang="zh-CN" altLang="zh-CN" b="0" dirty="0">
                <a:solidFill>
                  <a:schemeClr val="tx1"/>
                </a:solidFill>
                <a:latin typeface="+mn-ea"/>
                <a:ea typeface="+mn-ea"/>
              </a:rPr>
              <a:t>确认输入</a:t>
            </a:r>
            <a:r>
              <a:rPr lang="zh-CN" altLang="en-US" b="0" dirty="0">
                <a:solidFill>
                  <a:schemeClr val="tx1"/>
                </a:solidFill>
                <a:latin typeface="+mn-ea"/>
                <a:ea typeface="+mn-ea"/>
              </a:rPr>
              <a:t>后</a:t>
            </a:r>
            <a:r>
              <a:rPr lang="zh-CN" altLang="zh-CN" b="0" dirty="0">
                <a:solidFill>
                  <a:schemeClr val="tx1"/>
                </a:solidFill>
                <a:latin typeface="+mn-ea"/>
                <a:ea typeface="+mn-ea"/>
              </a:rPr>
              <a:t>，单元格中显示的公式变成计算所得的结果，</a:t>
            </a:r>
            <a:r>
              <a:rPr lang="zh-CN" altLang="en-US" b="0" dirty="0">
                <a:solidFill>
                  <a:schemeClr val="tx1"/>
                </a:solidFill>
                <a:latin typeface="+mn-ea"/>
                <a:ea typeface="+mn-ea"/>
              </a:rPr>
              <a:t>但</a:t>
            </a:r>
            <a:r>
              <a:rPr lang="zh-CN" altLang="zh-CN" b="0" dirty="0">
                <a:solidFill>
                  <a:schemeClr val="tx1"/>
                </a:solidFill>
                <a:latin typeface="+mn-ea"/>
                <a:ea typeface="+mn-ea"/>
              </a:rPr>
              <a:t>选中该单元格，在编辑栏中看到的</a:t>
            </a:r>
            <a:r>
              <a:rPr lang="zh-CN" altLang="en-US" b="0" dirty="0">
                <a:solidFill>
                  <a:schemeClr val="tx1"/>
                </a:solidFill>
                <a:latin typeface="+mn-ea"/>
                <a:ea typeface="+mn-ea"/>
              </a:rPr>
              <a:t>仍</a:t>
            </a:r>
            <a:r>
              <a:rPr lang="zh-CN" altLang="zh-CN" b="0" dirty="0">
                <a:solidFill>
                  <a:schemeClr val="tx1"/>
                </a:solidFill>
                <a:latin typeface="+mn-ea"/>
                <a:ea typeface="+mn-ea"/>
              </a:rPr>
              <a:t>是公式“</a:t>
            </a:r>
            <a:r>
              <a:rPr lang="en-US" altLang="zh-CN" b="0" dirty="0">
                <a:solidFill>
                  <a:schemeClr val="tx1"/>
                </a:solidFill>
                <a:latin typeface="+mn-ea"/>
                <a:ea typeface="+mn-ea"/>
              </a:rPr>
              <a:t>=SUM</a:t>
            </a:r>
            <a:r>
              <a:rPr lang="zh-CN" altLang="en-US" b="0" dirty="0">
                <a:solidFill>
                  <a:schemeClr val="tx1"/>
                </a:solidFill>
                <a:latin typeface="+mn-ea"/>
                <a:ea typeface="+mn-ea"/>
              </a:rPr>
              <a:t>（</a:t>
            </a:r>
            <a:r>
              <a:rPr lang="en-US" altLang="zh-CN" b="0" dirty="0">
                <a:solidFill>
                  <a:schemeClr val="tx1"/>
                </a:solidFill>
                <a:latin typeface="+mn-ea"/>
                <a:ea typeface="+mn-ea"/>
              </a:rPr>
              <a:t>D2</a:t>
            </a:r>
            <a:r>
              <a:rPr lang="zh-CN" altLang="en-US" b="0" dirty="0">
                <a:solidFill>
                  <a:schemeClr val="tx1"/>
                </a:solidFill>
                <a:latin typeface="+mn-ea"/>
                <a:ea typeface="+mn-ea"/>
              </a:rPr>
              <a:t>：</a:t>
            </a:r>
            <a:r>
              <a:rPr lang="en-US" altLang="zh-CN" b="0" dirty="0">
                <a:solidFill>
                  <a:schemeClr val="tx1"/>
                </a:solidFill>
                <a:latin typeface="+mn-ea"/>
                <a:ea typeface="+mn-ea"/>
              </a:rPr>
              <a:t>D6</a:t>
            </a:r>
            <a:r>
              <a:rPr lang="zh-CN" altLang="en-US" b="0" dirty="0">
                <a:solidFill>
                  <a:schemeClr val="tx1"/>
                </a:solidFill>
                <a:latin typeface="+mn-ea"/>
                <a:ea typeface="+mn-ea"/>
              </a:rPr>
              <a:t>）</a:t>
            </a:r>
            <a:r>
              <a:rPr lang="en-US" altLang="zh-CN" b="0" dirty="0">
                <a:solidFill>
                  <a:schemeClr val="tx1"/>
                </a:solidFill>
                <a:latin typeface="+mn-ea"/>
                <a:ea typeface="+mn-ea"/>
              </a:rPr>
              <a:t>+D2</a:t>
            </a:r>
            <a:r>
              <a:rPr lang="zh-CN" altLang="zh-CN" b="0" dirty="0">
                <a:solidFill>
                  <a:schemeClr val="tx1"/>
                </a:solidFill>
                <a:latin typeface="+mn-ea"/>
                <a:ea typeface="+mn-ea"/>
              </a:rPr>
              <a:t>”。编辑公式可以在编辑栏中进行，也可以通过双击公式所在单元格，直接在其中编辑</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144145">
              <a:spcBef>
                <a:spcPts val="600"/>
              </a:spcBef>
              <a:spcAft>
                <a:spcPts val="600"/>
              </a:spcAft>
              <a:defRPr/>
            </a:pPr>
            <a:r>
              <a:rPr lang="zh-CN" altLang="en-US" sz="2400" dirty="0">
                <a:solidFill>
                  <a:srgbClr val="C00000"/>
                </a:solidFill>
                <a:latin typeface="宋体" panose="02010600030101010101" pitchFamily="2" charset="-122"/>
              </a:rPr>
              <a:t>⑷ </a:t>
            </a:r>
            <a:r>
              <a:rPr lang="zh-CN" altLang="zh-CN" sz="2400" dirty="0">
                <a:solidFill>
                  <a:srgbClr val="C00000"/>
                </a:solidFill>
                <a:latin typeface="宋体" panose="02010600030101010101" pitchFamily="2" charset="-122"/>
              </a:rPr>
              <a:t>公式的复制与移动</a:t>
            </a:r>
            <a:endParaRPr lang="zh-CN" altLang="zh-CN" sz="2400" dirty="0">
              <a:solidFill>
                <a:srgbClr val="C00000"/>
              </a:solidFill>
              <a:latin typeface="宋体" panose="02010600030101010101" pitchFamily="2" charset="-122"/>
            </a:endParaRPr>
          </a:p>
          <a:p>
            <a:pPr indent="575945">
              <a:defRPr/>
            </a:pPr>
            <a:r>
              <a:rPr lang="zh-CN" altLang="zh-CN" b="0" dirty="0">
                <a:solidFill>
                  <a:schemeClr val="tx1"/>
                </a:solidFill>
                <a:latin typeface="宋体" panose="02010600030101010101" pitchFamily="2" charset="-122"/>
              </a:rPr>
              <a:t>可通过填充方式进行批量复制。如果公式中含有单元格的相对引用，则复制或移动后的公式会根据当前所在的位置而自动更新。例如，</a:t>
            </a:r>
            <a:r>
              <a:rPr lang="en-US" altLang="zh-CN" b="0" dirty="0">
                <a:solidFill>
                  <a:schemeClr val="tx1"/>
                </a:solidFill>
                <a:latin typeface="宋体" panose="02010600030101010101" pitchFamily="2" charset="-122"/>
              </a:rPr>
              <a:t>E2</a:t>
            </a:r>
            <a:r>
              <a:rPr lang="zh-CN" altLang="zh-CN" b="0" dirty="0">
                <a:solidFill>
                  <a:schemeClr val="tx1"/>
                </a:solidFill>
                <a:latin typeface="宋体" panose="02010600030101010101" pitchFamily="2" charset="-122"/>
              </a:rPr>
              <a:t>单元格中的公式为“</a:t>
            </a:r>
            <a:r>
              <a:rPr lang="en-US" altLang="zh-CN" b="0" dirty="0">
                <a:solidFill>
                  <a:schemeClr val="tx1"/>
                </a:solidFill>
                <a:latin typeface="宋体" panose="02010600030101010101" pitchFamily="2" charset="-122"/>
              </a:rPr>
              <a:t>=B2+c2</a:t>
            </a:r>
            <a:r>
              <a:rPr lang="zh-CN" altLang="zh-CN" b="0" dirty="0">
                <a:solidFill>
                  <a:schemeClr val="tx1"/>
                </a:solidFill>
                <a:latin typeface="宋体" panose="02010600030101010101" pitchFamily="2" charset="-122"/>
              </a:rPr>
              <a:t>”，将其复制到</a:t>
            </a:r>
            <a:r>
              <a:rPr lang="en-US" altLang="zh-CN" b="0" dirty="0">
                <a:solidFill>
                  <a:schemeClr val="tx1"/>
                </a:solidFill>
                <a:latin typeface="宋体" panose="02010600030101010101" pitchFamily="2" charset="-122"/>
              </a:rPr>
              <a:t>E3</a:t>
            </a:r>
            <a:r>
              <a:rPr lang="zh-CN" altLang="zh-CN" b="0" dirty="0">
                <a:solidFill>
                  <a:schemeClr val="tx1"/>
                </a:solidFill>
                <a:latin typeface="宋体" panose="02010600030101010101" pitchFamily="2" charset="-122"/>
              </a:rPr>
              <a:t>后，公式变成“</a:t>
            </a:r>
            <a:r>
              <a:rPr lang="en-US" altLang="zh-CN" b="0" dirty="0">
                <a:solidFill>
                  <a:schemeClr val="tx1"/>
                </a:solidFill>
                <a:latin typeface="宋体" panose="02010600030101010101" pitchFamily="2" charset="-122"/>
              </a:rPr>
              <a:t>=B3+c3</a:t>
            </a:r>
            <a:r>
              <a:rPr lang="zh-CN" altLang="zh-CN" b="0" dirty="0">
                <a:solidFill>
                  <a:schemeClr val="tx1"/>
                </a:solidFill>
                <a:latin typeface="宋体" panose="02010600030101010101" pitchFamily="2" charset="-122"/>
              </a:rPr>
              <a:t>” 。这正是相对引用的妙处，使得公式的复制成为可能</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9F20B780-D71D-462B-9D1C-DB1E0CF4A712}"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600">
                <a:solidFill>
                  <a:srgbClr val="C00000"/>
                </a:solidFill>
                <a:latin typeface="华文行楷" panose="02010800040101010101" pitchFamily="2" charset="-122"/>
                <a:ea typeface="华文行楷" panose="02010800040101010101" pitchFamily="2" charset="-122"/>
              </a:rPr>
              <a:t>公式复制应用实例</a:t>
            </a:r>
            <a:endParaRPr lang="zh-CN" altLang="en-US" sz="3600">
              <a:solidFill>
                <a:srgbClr val="C00000"/>
              </a:solidFill>
              <a:latin typeface="华文行楷" panose="02010800040101010101" pitchFamily="2" charset="-122"/>
              <a:ea typeface="华文行楷" panose="02010800040101010101" pitchFamily="2" charset="-122"/>
            </a:endParaRPr>
          </a:p>
        </p:txBody>
      </p:sp>
      <p:sp>
        <p:nvSpPr>
          <p:cNvPr id="78851" name="TextBox 1"/>
          <p:cNvSpPr txBox="1">
            <a:spLocks noChangeArrowheads="1"/>
          </p:cNvSpPr>
          <p:nvPr/>
        </p:nvSpPr>
        <p:spPr bwMode="auto">
          <a:xfrm>
            <a:off x="71438" y="765175"/>
            <a:ext cx="89296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indent="612140">
              <a:lnSpc>
                <a:spcPct val="150000"/>
              </a:lnSpc>
            </a:pPr>
            <a:r>
              <a:rPr lang="en-US" altLang="zh-CN" sz="2400" dirty="0" smtClean="0">
                <a:solidFill>
                  <a:srgbClr val="FF0000"/>
                </a:solidFill>
                <a:latin typeface="华文宋体" panose="02010600040101010101" pitchFamily="2" charset="-122"/>
                <a:ea typeface="华文宋体" panose="02010600040101010101" pitchFamily="2" charset="-122"/>
              </a:rPr>
              <a:t>【</a:t>
            </a:r>
            <a:r>
              <a:rPr lang="zh-CN" altLang="zh-CN" sz="2400" dirty="0" smtClean="0">
                <a:solidFill>
                  <a:srgbClr val="FF0000"/>
                </a:solidFill>
                <a:latin typeface="宋体" panose="02010600030101010101" pitchFamily="2" charset="-122"/>
              </a:rPr>
              <a:t>例</a:t>
            </a:r>
            <a:r>
              <a:rPr lang="en-US" altLang="zh-CN" sz="2400" dirty="0" smtClean="0">
                <a:solidFill>
                  <a:srgbClr val="FF0000"/>
                </a:solidFill>
                <a:latin typeface="宋体" panose="02010600030101010101" pitchFamily="2" charset="-122"/>
              </a:rPr>
              <a:t>4-13</a:t>
            </a:r>
            <a:r>
              <a:rPr lang="en-US" altLang="zh-CN" sz="2400" dirty="0" smtClean="0">
                <a:solidFill>
                  <a:srgbClr val="FF0000"/>
                </a:solidFill>
                <a:latin typeface="华文宋体" panose="02010600040101010101" pitchFamily="2" charset="-122"/>
                <a:ea typeface="华文宋体" panose="02010600040101010101" pitchFamily="2" charset="-122"/>
              </a:rPr>
              <a:t>】</a:t>
            </a:r>
            <a:r>
              <a:rPr lang="en-US" altLang="zh-CN" sz="2400" dirty="0" smtClean="0">
                <a:solidFill>
                  <a:srgbClr val="FF0000"/>
                </a:solidFill>
                <a:latin typeface="宋体" panose="02010600030101010101" pitchFamily="2" charset="-122"/>
              </a:rPr>
              <a:t> </a:t>
            </a:r>
            <a:r>
              <a:rPr lang="zh-CN" altLang="zh-CN" sz="2400" dirty="0">
                <a:solidFill>
                  <a:srgbClr val="008000"/>
                </a:solidFill>
                <a:latin typeface="宋体" panose="02010600030101010101" pitchFamily="2" charset="-122"/>
              </a:rPr>
              <a:t>要求计算</a:t>
            </a:r>
            <a:r>
              <a:rPr lang="zh-CN" altLang="en-US" sz="2400" dirty="0">
                <a:solidFill>
                  <a:srgbClr val="008000"/>
                </a:solidFill>
                <a:latin typeface="宋体" panose="02010600030101010101" pitchFamily="2" charset="-122"/>
              </a:rPr>
              <a:t>下图工资表中</a:t>
            </a:r>
            <a:r>
              <a:rPr lang="zh-CN" altLang="zh-CN" sz="2400" dirty="0">
                <a:solidFill>
                  <a:srgbClr val="008000"/>
                </a:solidFill>
                <a:latin typeface="宋体" panose="02010600030101010101" pitchFamily="2" charset="-122"/>
              </a:rPr>
              <a:t>每个职工的房租</a:t>
            </a:r>
            <a:r>
              <a:rPr lang="en-US" altLang="zh-CN" sz="2400" dirty="0">
                <a:solidFill>
                  <a:srgbClr val="008000"/>
                </a:solidFill>
                <a:latin typeface="宋体" panose="02010600030101010101" pitchFamily="2" charset="-122"/>
              </a:rPr>
              <a:t>+</a:t>
            </a:r>
            <a:r>
              <a:rPr lang="zh-CN" altLang="zh-CN" sz="2400" dirty="0">
                <a:solidFill>
                  <a:srgbClr val="008000"/>
                </a:solidFill>
                <a:latin typeface="宋体" panose="02010600030101010101" pitchFamily="2" charset="-122"/>
              </a:rPr>
              <a:t>水电</a:t>
            </a:r>
            <a:r>
              <a:rPr lang="zh-CN" altLang="en-US" sz="2400" dirty="0">
                <a:solidFill>
                  <a:srgbClr val="008000"/>
                </a:solidFill>
                <a:latin typeface="宋体" panose="02010600030101010101" pitchFamily="2" charset="-122"/>
              </a:rPr>
              <a:t>的</a:t>
            </a:r>
            <a:r>
              <a:rPr lang="zh-CN" altLang="zh-CN" sz="2400" dirty="0">
                <a:solidFill>
                  <a:srgbClr val="008000"/>
                </a:solidFill>
                <a:latin typeface="宋体" panose="02010600030101010101" pitchFamily="2" charset="-122"/>
              </a:rPr>
              <a:t>实扣金额，并将结果存放在“实扣金额”列的相应单元格中。</a:t>
            </a:r>
            <a:endParaRPr lang="en-US" altLang="zh-CN" sz="2400" dirty="0">
              <a:solidFill>
                <a:srgbClr val="008000"/>
              </a:solidFill>
              <a:latin typeface="宋体" panose="02010600030101010101" pitchFamily="2" charset="-122"/>
            </a:endParaRPr>
          </a:p>
        </p:txBody>
      </p:sp>
      <p:sp>
        <p:nvSpPr>
          <p:cNvPr id="3" name="TextBox 2"/>
          <p:cNvSpPr txBox="1"/>
          <p:nvPr/>
        </p:nvSpPr>
        <p:spPr>
          <a:xfrm>
            <a:off x="142875" y="1860550"/>
            <a:ext cx="8858250" cy="2170113"/>
          </a:xfrm>
          <a:prstGeom prst="rect">
            <a:avLst/>
          </a:prstGeom>
          <a:noFill/>
        </p:spPr>
        <p:txBody>
          <a:bodyPr>
            <a:spAutoFit/>
          </a:bodyPr>
          <a:lstStyle/>
          <a:p>
            <a:pPr>
              <a:lnSpc>
                <a:spcPct val="150000"/>
              </a:lnSpc>
              <a:spcAft>
                <a:spcPts val="0"/>
              </a:spcAft>
              <a:defRPr/>
            </a:pPr>
            <a:r>
              <a:rPr lang="zh-CN" altLang="en-US" sz="2400" dirty="0" smtClean="0">
                <a:solidFill>
                  <a:srgbClr val="0000FF"/>
                </a:solidFill>
                <a:latin typeface="+mn-ea"/>
                <a:ea typeface="+mn-ea"/>
              </a:rPr>
              <a:t>方法</a:t>
            </a:r>
            <a:r>
              <a:rPr lang="zh-CN" altLang="zh-CN" sz="2400" dirty="0" smtClean="0">
                <a:solidFill>
                  <a:srgbClr val="0000FF"/>
                </a:solidFill>
                <a:latin typeface="+mn-ea"/>
                <a:ea typeface="+mn-ea"/>
              </a:rPr>
              <a:t>：</a:t>
            </a:r>
            <a:r>
              <a:rPr lang="en-US" altLang="zh-CN" sz="2400" dirty="0" smtClean="0">
                <a:solidFill>
                  <a:srgbClr val="0000FF"/>
                </a:solidFill>
                <a:latin typeface="+mn-ea"/>
                <a:ea typeface="+mn-ea"/>
              </a:rPr>
              <a:t> </a:t>
            </a:r>
            <a:endParaRPr lang="zh-CN" altLang="zh-CN" sz="2400" dirty="0">
              <a:solidFill>
                <a:srgbClr val="0000FF"/>
              </a:solidFill>
              <a:latin typeface="+mn-ea"/>
              <a:ea typeface="+mn-ea"/>
            </a:endParaRPr>
          </a:p>
          <a:p>
            <a:pPr marL="504190" indent="-457200">
              <a:lnSpc>
                <a:spcPct val="150000"/>
              </a:lnSpc>
              <a:buClr>
                <a:srgbClr val="FF6600"/>
              </a:buClr>
              <a:buFont typeface="+mj-lt"/>
              <a:buAutoNum type="alphaLcParenR"/>
              <a:defRPr/>
            </a:pPr>
            <a:r>
              <a:rPr lang="zh-CN" altLang="zh-CN" dirty="0">
                <a:solidFill>
                  <a:schemeClr val="tx1"/>
                </a:solidFill>
                <a:latin typeface="+mn-ea"/>
                <a:ea typeface="+mn-ea"/>
              </a:rPr>
              <a:t>单击单元格</a:t>
            </a:r>
            <a:r>
              <a:rPr lang="en-US" altLang="zh-CN" dirty="0">
                <a:solidFill>
                  <a:schemeClr val="tx1"/>
                </a:solidFill>
                <a:latin typeface="+mn-ea"/>
                <a:ea typeface="+mn-ea"/>
              </a:rPr>
              <a:t>H2</a:t>
            </a:r>
            <a:r>
              <a:rPr lang="zh-CN" altLang="zh-CN" dirty="0">
                <a:solidFill>
                  <a:schemeClr val="tx1"/>
                </a:solidFill>
                <a:latin typeface="+mn-ea"/>
                <a:ea typeface="+mn-ea"/>
              </a:rPr>
              <a:t>，使之成为活动单元格；</a:t>
            </a:r>
            <a:endParaRPr lang="zh-CN" altLang="zh-CN" dirty="0">
              <a:solidFill>
                <a:schemeClr val="tx1"/>
              </a:solidFill>
              <a:latin typeface="+mn-ea"/>
              <a:ea typeface="+mn-ea"/>
            </a:endParaRPr>
          </a:p>
          <a:p>
            <a:pPr marL="504190" indent="-457200">
              <a:lnSpc>
                <a:spcPct val="150000"/>
              </a:lnSpc>
              <a:buClr>
                <a:srgbClr val="FF6600"/>
              </a:buClr>
              <a:buFont typeface="+mj-lt"/>
              <a:buAutoNum type="alphaLcParenR" startAt="2"/>
              <a:defRPr/>
            </a:pPr>
            <a:r>
              <a:rPr lang="zh-CN" altLang="zh-CN" dirty="0">
                <a:solidFill>
                  <a:schemeClr val="tx1"/>
                </a:solidFill>
                <a:latin typeface="+mn-ea"/>
                <a:ea typeface="+mn-ea"/>
              </a:rPr>
              <a:t>键入公式“</a:t>
            </a:r>
            <a:r>
              <a:rPr lang="en-US" altLang="zh-CN" dirty="0">
                <a:solidFill>
                  <a:schemeClr val="tx1"/>
                </a:solidFill>
                <a:latin typeface="+mn-ea"/>
                <a:ea typeface="+mn-ea"/>
              </a:rPr>
              <a:t>=F2+G2</a:t>
            </a:r>
            <a:r>
              <a:rPr lang="zh-CN" altLang="zh-CN" dirty="0">
                <a:solidFill>
                  <a:schemeClr val="tx1"/>
                </a:solidFill>
                <a:latin typeface="+mn-ea"/>
                <a:ea typeface="+mn-ea"/>
              </a:rPr>
              <a:t>”并按回车键；</a:t>
            </a:r>
            <a:endParaRPr lang="zh-CN" altLang="zh-CN" dirty="0">
              <a:solidFill>
                <a:schemeClr val="tx1"/>
              </a:solidFill>
              <a:latin typeface="+mn-ea"/>
              <a:ea typeface="+mn-ea"/>
            </a:endParaRPr>
          </a:p>
          <a:p>
            <a:pPr marL="504190" indent="-457200">
              <a:lnSpc>
                <a:spcPct val="150000"/>
              </a:lnSpc>
              <a:buClr>
                <a:srgbClr val="FF6600"/>
              </a:buClr>
              <a:buFont typeface="+mj-lt"/>
              <a:buAutoNum type="alphaLcParenR" startAt="3"/>
              <a:defRPr/>
            </a:pPr>
            <a:r>
              <a:rPr lang="zh-CN" altLang="zh-CN" dirty="0">
                <a:solidFill>
                  <a:schemeClr val="tx1"/>
                </a:solidFill>
                <a:latin typeface="+mn-ea"/>
                <a:ea typeface="+mn-ea"/>
              </a:rPr>
              <a:t>将公式向下复制，完成所有职工的实扣金额计算</a:t>
            </a:r>
            <a:r>
              <a:rPr lang="zh-CN" altLang="en-US" dirty="0">
                <a:solidFill>
                  <a:schemeClr val="tx1"/>
                </a:solidFill>
                <a:latin typeface="+mn-ea"/>
                <a:ea typeface="+mn-ea"/>
              </a:rPr>
              <a:t>，计算结果如下。</a:t>
            </a:r>
            <a:endParaRPr lang="en-US" altLang="zh-CN" dirty="0">
              <a:solidFill>
                <a:schemeClr val="tx1"/>
              </a:solidFill>
              <a:latin typeface="+mn-ea"/>
              <a:ea typeface="+mn-ea"/>
            </a:endParaRPr>
          </a:p>
        </p:txBody>
      </p:sp>
      <p:pic>
        <p:nvPicPr>
          <p:cNvPr id="78853"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6413" y="4076700"/>
            <a:ext cx="66579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5"/>
          <p:cNvSpPr>
            <a:spLocks noChangeArrowheads="1"/>
          </p:cNvSpPr>
          <p:nvPr/>
        </p:nvSpPr>
        <p:spPr bwMode="auto">
          <a:xfrm>
            <a:off x="7019925" y="5408613"/>
            <a:ext cx="1620838" cy="504825"/>
          </a:xfrm>
          <a:prstGeom prst="wedgeRoundRectCallout">
            <a:avLst>
              <a:gd name="adj1" fmla="val -73515"/>
              <a:gd name="adj2" fmla="val -171061"/>
              <a:gd name="adj3" fmla="val 16667"/>
            </a:avLst>
          </a:prstGeom>
          <a:solidFill>
            <a:srgbClr val="FFFFCC"/>
          </a:solidFill>
          <a:ln w="9525">
            <a:solidFill>
              <a:srgbClr val="FF3399"/>
            </a:solidFill>
            <a:miter lim="800000"/>
          </a:ln>
        </p:spPr>
        <p:txBody>
          <a:bodyPr/>
          <a:lstStyle/>
          <a:p>
            <a:pPr algn="just">
              <a:defRPr/>
            </a:pPr>
            <a:r>
              <a:rPr lang="zh-CN" altLang="en-US" sz="1800" dirty="0">
                <a:solidFill>
                  <a:srgbClr val="C00000"/>
                </a:solidFill>
                <a:latin typeface="+mn-ea"/>
                <a:ea typeface="+mn-ea"/>
              </a:rPr>
              <a:t>公式：</a:t>
            </a:r>
            <a:r>
              <a:rPr lang="en-US" altLang="zh-CN" sz="1800" dirty="0">
                <a:solidFill>
                  <a:schemeClr val="tx1"/>
                </a:solidFill>
                <a:latin typeface="+mn-ea"/>
                <a:ea typeface="+mn-ea"/>
              </a:rPr>
              <a:t>=F2+G2</a:t>
            </a:r>
            <a:endParaRPr lang="en-US" altLang="zh-CN" sz="18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9D52C19E-AE54-4CC0-B6D1-938BA08BF72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4.3.4  </a:t>
            </a:r>
            <a:r>
              <a:rPr lang="zh-CN" altLang="zh-CN" sz="3600" dirty="0">
                <a:solidFill>
                  <a:srgbClr val="C00000"/>
                </a:solidFill>
                <a:latin typeface="华文中宋" panose="02010600040101010101" pitchFamily="2" charset="-122"/>
                <a:ea typeface="华文中宋" panose="02010600040101010101" pitchFamily="2" charset="-122"/>
              </a:rPr>
              <a:t>公式与函数的应用</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107950" y="765175"/>
            <a:ext cx="8893175" cy="5600700"/>
          </a:xfrm>
          <a:prstGeom prst="rect">
            <a:avLst/>
          </a:prstGeom>
          <a:noFill/>
        </p:spPr>
        <p:txBody>
          <a:bodyPr>
            <a:spAutoFit/>
          </a:bodyPr>
          <a:lstStyle/>
          <a:p>
            <a:pPr>
              <a:lnSpc>
                <a:spcPct val="150000"/>
              </a:lnSpc>
              <a:spcAft>
                <a:spcPts val="0"/>
              </a:spcAft>
              <a:defRPr/>
            </a:pPr>
            <a:r>
              <a:rPr lang="zh-CN" altLang="en-US" sz="2800" dirty="0">
                <a:solidFill>
                  <a:srgbClr val="C00000"/>
                </a:solidFill>
                <a:latin typeface="宋体" panose="02010600030101010101" pitchFamily="2" charset="-122"/>
              </a:rPr>
              <a:t>⒉ </a:t>
            </a:r>
            <a:r>
              <a:rPr lang="zh-CN" altLang="zh-CN" sz="2800" dirty="0">
                <a:solidFill>
                  <a:srgbClr val="C00000"/>
                </a:solidFill>
                <a:latin typeface="宋体" panose="02010600030101010101" pitchFamily="2" charset="-122"/>
              </a:rPr>
              <a:t>常用函数的使用</a:t>
            </a:r>
            <a:endParaRPr lang="en-US" altLang="zh-CN" sz="2800" dirty="0">
              <a:solidFill>
                <a:srgbClr val="C00000"/>
              </a:solidFill>
              <a:latin typeface="宋体" panose="02010600030101010101" pitchFamily="2" charset="-122"/>
            </a:endParaRPr>
          </a:p>
          <a:p>
            <a:pPr marL="144145" indent="467995">
              <a:spcAft>
                <a:spcPts val="600"/>
              </a:spcAft>
              <a:defRPr/>
            </a:pP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函数分为内部函数和用户自定义函数。</a:t>
            </a:r>
            <a:endParaRPr lang="en-US" altLang="zh-CN" b="0" dirty="0">
              <a:solidFill>
                <a:schemeClr val="tx1"/>
              </a:solidFill>
              <a:latin typeface="宋体" panose="02010600030101010101" pitchFamily="2" charset="-122"/>
            </a:endParaRPr>
          </a:p>
          <a:p>
            <a:pPr marL="575945" indent="-342900">
              <a:spcAft>
                <a:spcPts val="600"/>
              </a:spcAft>
              <a:buClr>
                <a:srgbClr val="FF3399"/>
              </a:buClr>
              <a:buSzPct val="75000"/>
              <a:buFontTx/>
              <a:buBlip>
                <a:blip r:embed="rId1"/>
              </a:buBlip>
              <a:defRPr/>
            </a:pPr>
            <a:r>
              <a:rPr lang="zh-CN" altLang="zh-CN" dirty="0">
                <a:solidFill>
                  <a:srgbClr val="C00000"/>
                </a:solidFill>
                <a:latin typeface="宋体" panose="02010600030101010101" pitchFamily="2" charset="-122"/>
              </a:rPr>
              <a:t>内部函数</a:t>
            </a:r>
            <a:r>
              <a:rPr lang="zh-CN" altLang="en-US" dirty="0">
                <a:solidFill>
                  <a:srgbClr val="C00000"/>
                </a:solidFill>
                <a:latin typeface="宋体" panose="02010600030101010101" pitchFamily="2" charset="-122"/>
              </a:rPr>
              <a:t>：</a:t>
            </a:r>
            <a:r>
              <a:rPr lang="zh-CN" altLang="zh-CN" b="0" dirty="0">
                <a:solidFill>
                  <a:schemeClr val="tx1"/>
                </a:solidFill>
                <a:latin typeface="宋体" panose="02010600030101010101" pitchFamily="2" charset="-122"/>
              </a:rPr>
              <a:t>是</a:t>
            </a:r>
            <a:r>
              <a:rPr lang="en-US" altLang="zh-CN" b="0" dirty="0">
                <a:solidFill>
                  <a:schemeClr val="tx1"/>
                </a:solidFill>
                <a:latin typeface="宋体" panose="02010600030101010101" pitchFamily="2" charset="-122"/>
              </a:rPr>
              <a:t>Excel</a:t>
            </a:r>
            <a:r>
              <a:rPr lang="zh-CN" altLang="zh-CN" b="0" dirty="0">
                <a:solidFill>
                  <a:schemeClr val="tx1"/>
                </a:solidFill>
                <a:latin typeface="宋体" panose="02010600030101010101" pitchFamily="2" charset="-122"/>
              </a:rPr>
              <a:t>预先定义好的一些计算公式，供用户通过简单的调用来实现某些复杂的运算。在</a:t>
            </a:r>
            <a:r>
              <a:rPr lang="en-US" altLang="zh-CN" b="0" dirty="0">
                <a:solidFill>
                  <a:schemeClr val="tx1"/>
                </a:solidFill>
                <a:latin typeface="宋体" panose="02010600030101010101" pitchFamily="2" charset="-122"/>
              </a:rPr>
              <a:t>Exce1</a:t>
            </a:r>
            <a:r>
              <a:rPr lang="zh-CN" altLang="zh-CN" b="0" dirty="0">
                <a:solidFill>
                  <a:schemeClr val="tx1"/>
                </a:solidFill>
                <a:latin typeface="宋体" panose="02010600030101010101" pitchFamily="2" charset="-122"/>
              </a:rPr>
              <a:t>中提供了</a:t>
            </a:r>
            <a:r>
              <a:rPr lang="en-US" altLang="zh-CN" b="0" dirty="0">
                <a:solidFill>
                  <a:schemeClr val="tx1"/>
                </a:solidFill>
                <a:latin typeface="宋体" panose="02010600030101010101" pitchFamily="2" charset="-122"/>
              </a:rPr>
              <a:t>10</a:t>
            </a:r>
            <a:r>
              <a:rPr lang="zh-CN" altLang="en-US" b="0" dirty="0">
                <a:solidFill>
                  <a:schemeClr val="tx1"/>
                </a:solidFill>
                <a:latin typeface="宋体" panose="02010600030101010101" pitchFamily="2" charset="-122"/>
              </a:rPr>
              <a:t>个类型共</a:t>
            </a:r>
            <a:r>
              <a:rPr lang="en-US" altLang="zh-CN" b="0" dirty="0">
                <a:solidFill>
                  <a:schemeClr val="tx1"/>
                </a:solidFill>
                <a:latin typeface="宋体" panose="02010600030101010101" pitchFamily="2" charset="-122"/>
              </a:rPr>
              <a:t>400</a:t>
            </a:r>
            <a:r>
              <a:rPr lang="zh-CN" altLang="zh-CN" b="0" dirty="0">
                <a:solidFill>
                  <a:schemeClr val="tx1"/>
                </a:solidFill>
                <a:latin typeface="宋体" panose="02010600030101010101" pitchFamily="2" charset="-122"/>
              </a:rPr>
              <a:t>多个内部函数</a:t>
            </a:r>
            <a:r>
              <a:rPr lang="zh-CN" altLang="en-US" b="0" dirty="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575945" indent="-342900">
              <a:spcAft>
                <a:spcPts val="600"/>
              </a:spcAft>
              <a:buClr>
                <a:srgbClr val="FF3399"/>
              </a:buClr>
              <a:buSzPct val="75000"/>
              <a:buFontTx/>
              <a:buBlip>
                <a:blip r:embed="rId1"/>
              </a:buBlip>
              <a:defRPr/>
            </a:pPr>
            <a:r>
              <a:rPr lang="zh-CN" altLang="en-US" dirty="0">
                <a:solidFill>
                  <a:srgbClr val="C00000"/>
                </a:solidFill>
                <a:latin typeface="宋体" panose="02010600030101010101" pitchFamily="2" charset="-122"/>
              </a:rPr>
              <a:t>用户自定义函数：</a:t>
            </a:r>
            <a:r>
              <a:rPr lang="zh-CN" altLang="zh-CN" b="0" dirty="0">
                <a:solidFill>
                  <a:schemeClr val="tx1"/>
                </a:solidFill>
                <a:latin typeface="宋体" panose="02010600030101010101" pitchFamily="2" charset="-122"/>
              </a:rPr>
              <a:t>在公式或计算中使用特别复杂的计算，工作表</a:t>
            </a:r>
            <a:r>
              <a:rPr lang="zh-CN" altLang="en-US" b="0" dirty="0">
                <a:solidFill>
                  <a:schemeClr val="tx1"/>
                </a:solidFill>
                <a:latin typeface="宋体" panose="02010600030101010101" pitchFamily="2" charset="-122"/>
              </a:rPr>
              <a:t>内部</a:t>
            </a:r>
            <a:r>
              <a:rPr lang="zh-CN" altLang="zh-CN" b="0" dirty="0">
                <a:solidFill>
                  <a:schemeClr val="tx1"/>
                </a:solidFill>
                <a:latin typeface="宋体" panose="02010600030101010101" pitchFamily="2" charset="-122"/>
              </a:rPr>
              <a:t>函数无法满足需要，需要用户自定义</a:t>
            </a:r>
            <a:r>
              <a:rPr lang="zh-CN" altLang="en-US" b="0" dirty="0">
                <a:solidFill>
                  <a:schemeClr val="tx1"/>
                </a:solidFill>
                <a:latin typeface="宋体" panose="02010600030101010101" pitchFamily="2" charset="-122"/>
              </a:rPr>
              <a:t>创建的</a:t>
            </a:r>
            <a:r>
              <a:rPr lang="zh-CN" altLang="zh-CN" b="0" dirty="0">
                <a:solidFill>
                  <a:schemeClr val="tx1"/>
                </a:solidFill>
                <a:latin typeface="宋体" panose="02010600030101010101" pitchFamily="2" charset="-122"/>
              </a:rPr>
              <a:t>函数。可以通过使用</a:t>
            </a:r>
            <a:r>
              <a:rPr lang="en-US" altLang="zh-CN" b="0" dirty="0">
                <a:solidFill>
                  <a:schemeClr val="tx1"/>
                </a:solidFill>
                <a:latin typeface="宋体" panose="02010600030101010101" pitchFamily="2" charset="-122"/>
              </a:rPr>
              <a:t>Visual Basic for Applications </a:t>
            </a:r>
            <a:r>
              <a:rPr lang="zh-CN" altLang="zh-CN" b="0" dirty="0">
                <a:solidFill>
                  <a:schemeClr val="tx1"/>
                </a:solidFill>
                <a:latin typeface="宋体" panose="02010600030101010101" pitchFamily="2" charset="-122"/>
              </a:rPr>
              <a:t>来创建。</a:t>
            </a:r>
            <a:endParaRPr lang="en-US" altLang="zh-CN" b="0" dirty="0">
              <a:solidFill>
                <a:schemeClr val="tx1"/>
              </a:solidFill>
              <a:latin typeface="宋体" panose="02010600030101010101" pitchFamily="2" charset="-122"/>
            </a:endParaRPr>
          </a:p>
          <a:p>
            <a:pPr marL="144145" indent="575945">
              <a:spcBef>
                <a:spcPts val="600"/>
              </a:spcBef>
              <a:spcAft>
                <a:spcPts val="1200"/>
              </a:spcAft>
              <a:defRPr/>
            </a:pPr>
            <a:r>
              <a:rPr lang="zh-CN" altLang="en-US" dirty="0">
                <a:solidFill>
                  <a:srgbClr val="008000"/>
                </a:solidFill>
                <a:latin typeface="宋体" panose="02010600030101010101" pitchFamily="2" charset="-122"/>
                <a:ea typeface="宋体" panose="02010600030101010101" pitchFamily="2" charset="-122"/>
              </a:rPr>
              <a:t>函数的一般格式： </a:t>
            </a:r>
            <a:r>
              <a:rPr lang="en-US" altLang="zh-CN" dirty="0">
                <a:solidFill>
                  <a:srgbClr val="0000FF"/>
                </a:solidFill>
                <a:latin typeface="宋体" panose="02010600030101010101" pitchFamily="2" charset="-122"/>
                <a:ea typeface="宋体" panose="02010600030101010101" pitchFamily="2" charset="-122"/>
              </a:rPr>
              <a:t>=</a:t>
            </a:r>
            <a:r>
              <a:rPr lang="zh-CN" altLang="zh-CN" dirty="0">
                <a:solidFill>
                  <a:srgbClr val="0000FF"/>
                </a:solidFill>
                <a:latin typeface="宋体" panose="02010600030101010101" pitchFamily="2" charset="-122"/>
                <a:ea typeface="宋体" panose="02010600030101010101" pitchFamily="2" charset="-122"/>
              </a:rPr>
              <a:t>函数名（参数</a:t>
            </a:r>
            <a:r>
              <a:rPr lang="en-US" altLang="zh-CN" dirty="0">
                <a:solidFill>
                  <a:srgbClr val="0000FF"/>
                </a:solidFill>
                <a:latin typeface="宋体" panose="02010600030101010101" pitchFamily="2" charset="-122"/>
                <a:ea typeface="宋体" panose="02010600030101010101" pitchFamily="2" charset="-122"/>
              </a:rPr>
              <a:t>1</a:t>
            </a:r>
            <a:r>
              <a:rPr lang="zh-CN" altLang="zh-CN" dirty="0">
                <a:solidFill>
                  <a:srgbClr val="0000FF"/>
                </a:solidFill>
                <a:latin typeface="宋体" panose="02010600030101010101" pitchFamily="2" charset="-122"/>
                <a:ea typeface="宋体" panose="02010600030101010101" pitchFamily="2" charset="-122"/>
              </a:rPr>
              <a:t>，参数</a:t>
            </a:r>
            <a:r>
              <a:rPr lang="en-US" altLang="zh-CN" dirty="0">
                <a:solidFill>
                  <a:srgbClr val="0000FF"/>
                </a:solidFill>
                <a:latin typeface="宋体" panose="02010600030101010101" pitchFamily="2" charset="-122"/>
                <a:ea typeface="宋体" panose="02010600030101010101" pitchFamily="2" charset="-122"/>
              </a:rPr>
              <a:t>2</a:t>
            </a:r>
            <a:r>
              <a:rPr lang="zh-CN" altLang="zh-CN" dirty="0">
                <a:solidFill>
                  <a:srgbClr val="0000FF"/>
                </a:solidFill>
                <a:latin typeface="宋体" panose="02010600030101010101" pitchFamily="2" charset="-122"/>
                <a:ea typeface="宋体" panose="02010600030101010101" pitchFamily="2" charset="-122"/>
              </a:rPr>
              <a:t>，</a:t>
            </a:r>
            <a:r>
              <a:rPr lang="en-US" altLang="zh-CN" dirty="0">
                <a:solidFill>
                  <a:srgbClr val="0000FF"/>
                </a:solidFill>
                <a:latin typeface="宋体" panose="02010600030101010101" pitchFamily="2" charset="-122"/>
                <a:ea typeface="宋体" panose="02010600030101010101" pitchFamily="2" charset="-122"/>
              </a:rPr>
              <a:t>…) </a:t>
            </a:r>
            <a:endParaRPr lang="en-US" altLang="zh-CN" dirty="0">
              <a:solidFill>
                <a:srgbClr val="0000FF"/>
              </a:solidFill>
              <a:latin typeface="宋体" panose="02010600030101010101" pitchFamily="2" charset="-122"/>
              <a:ea typeface="宋体" panose="02010600030101010101" pitchFamily="2" charset="-122"/>
            </a:endParaRPr>
          </a:p>
          <a:p>
            <a:pPr marL="215900">
              <a:spcAft>
                <a:spcPts val="0"/>
              </a:spcAft>
              <a:defRPr/>
            </a:pPr>
            <a:r>
              <a:rPr lang="zh-CN" altLang="en-US" sz="2000" i="1" dirty="0">
                <a:solidFill>
                  <a:schemeClr val="tx1"/>
                </a:solidFill>
                <a:latin typeface="+mn-ea"/>
                <a:ea typeface="+mn-ea"/>
              </a:rPr>
              <a:t>说明：</a:t>
            </a:r>
            <a:r>
              <a:rPr lang="zh-CN" altLang="zh-CN" sz="2000" b="0" i="1" dirty="0">
                <a:solidFill>
                  <a:schemeClr val="tx1"/>
                </a:solidFill>
                <a:latin typeface="+mn-ea"/>
                <a:ea typeface="+mn-ea"/>
              </a:rPr>
              <a:t>参数可以是数字、文本、逻辑值、数组、错误值或者单元格引用</a:t>
            </a:r>
            <a:r>
              <a:rPr lang="zh-CN" altLang="en-US" sz="2000" b="0" i="1" dirty="0">
                <a:solidFill>
                  <a:schemeClr val="tx1"/>
                </a:solidFill>
                <a:latin typeface="+mn-ea"/>
                <a:ea typeface="+mn-ea"/>
              </a:rPr>
              <a:t>。</a:t>
            </a:r>
            <a:r>
              <a:rPr lang="zh-CN" altLang="zh-CN" sz="2000" b="0" i="1" dirty="0">
                <a:solidFill>
                  <a:schemeClr val="tx1"/>
                </a:solidFill>
                <a:latin typeface="+mn-ea"/>
                <a:ea typeface="+mn-ea"/>
              </a:rPr>
              <a:t>参数也可以是常量、公式或其他函数。函数的输入有两种方法：</a:t>
            </a:r>
            <a:endParaRPr lang="en-US" altLang="zh-CN" sz="2000" b="0" i="1" dirty="0">
              <a:solidFill>
                <a:schemeClr val="tx1"/>
              </a:solidFill>
              <a:latin typeface="+mn-ea"/>
              <a:ea typeface="+mn-ea"/>
            </a:endParaRPr>
          </a:p>
          <a:p>
            <a:pPr marL="720090" indent="-342900">
              <a:spcBef>
                <a:spcPts val="600"/>
              </a:spcBef>
              <a:spcAft>
                <a:spcPts val="0"/>
              </a:spcAft>
              <a:buSzPct val="85000"/>
              <a:buFontTx/>
              <a:buBlip>
                <a:blip r:embed="rId2"/>
              </a:buBlip>
              <a:defRPr/>
            </a:pPr>
            <a:r>
              <a:rPr lang="zh-CN" altLang="zh-CN" sz="2000" b="0" dirty="0">
                <a:solidFill>
                  <a:schemeClr val="tx1"/>
                </a:solidFill>
                <a:latin typeface="+mn-ea"/>
                <a:ea typeface="+mn-ea"/>
              </a:rPr>
              <a:t>一是手工输入函数；</a:t>
            </a:r>
            <a:endParaRPr lang="en-US" altLang="zh-CN" sz="2000" b="0" dirty="0">
              <a:solidFill>
                <a:schemeClr val="tx1"/>
              </a:solidFill>
              <a:latin typeface="+mn-ea"/>
              <a:ea typeface="+mn-ea"/>
            </a:endParaRPr>
          </a:p>
          <a:p>
            <a:pPr marL="720090" indent="-342900">
              <a:spcBef>
                <a:spcPts val="600"/>
              </a:spcBef>
              <a:spcAft>
                <a:spcPts val="0"/>
              </a:spcAft>
              <a:buSzPct val="85000"/>
              <a:buFontTx/>
              <a:buBlip>
                <a:blip r:embed="rId2"/>
              </a:buBlip>
              <a:defRPr/>
            </a:pPr>
            <a:r>
              <a:rPr lang="zh-CN" altLang="zh-CN" sz="2000" b="0" dirty="0">
                <a:solidFill>
                  <a:schemeClr val="tx1"/>
                </a:solidFill>
                <a:latin typeface="+mn-ea"/>
                <a:ea typeface="+mn-ea"/>
              </a:rPr>
              <a:t>二是利用函数向导输入，通过单击“公式”选项卡的“插入函数”按钮，在函数向导的指引下输入函数</a:t>
            </a:r>
            <a:r>
              <a:rPr lang="zh-CN" altLang="en-US" sz="2000" b="0" dirty="0">
                <a:solidFill>
                  <a:schemeClr val="tx1"/>
                </a:solidFill>
                <a:latin typeface="+mn-ea"/>
                <a:ea typeface="+mn-ea"/>
              </a:rPr>
              <a:t>。</a:t>
            </a:r>
            <a:endParaRPr lang="en-US" altLang="zh-CN" sz="2000" b="0"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D99D01A1-8AA3-45E6-AAE5-ADE933E43BD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200" dirty="0" smtClean="0">
                <a:solidFill>
                  <a:srgbClr val="C00000"/>
                </a:solidFill>
                <a:latin typeface="华文新魏" panose="02010800040101010101" pitchFamily="2" charset="-122"/>
                <a:ea typeface="华文新魏" panose="02010800040101010101" pitchFamily="2" charset="-122"/>
              </a:rPr>
              <a:t>表</a:t>
            </a:r>
            <a:r>
              <a:rPr lang="en-US" altLang="zh-CN" sz="3200" dirty="0" smtClean="0">
                <a:solidFill>
                  <a:srgbClr val="C00000"/>
                </a:solidFill>
                <a:latin typeface="华文新魏" panose="02010800040101010101" pitchFamily="2" charset="-122"/>
                <a:ea typeface="华文新魏" panose="02010800040101010101" pitchFamily="2" charset="-122"/>
              </a:rPr>
              <a:t>4-6  </a:t>
            </a:r>
            <a:r>
              <a:rPr lang="en-US" altLang="zh-CN" sz="3200" dirty="0">
                <a:solidFill>
                  <a:srgbClr val="C00000"/>
                </a:solidFill>
                <a:latin typeface="华文新魏" panose="02010800040101010101" pitchFamily="2" charset="-122"/>
                <a:ea typeface="华文新魏" panose="02010800040101010101" pitchFamily="2" charset="-122"/>
              </a:rPr>
              <a:t>Excel</a:t>
            </a:r>
            <a:r>
              <a:rPr lang="zh-CN" altLang="zh-CN" sz="3200" dirty="0">
                <a:solidFill>
                  <a:srgbClr val="C00000"/>
                </a:solidFill>
                <a:latin typeface="华文新魏" panose="02010800040101010101" pitchFamily="2" charset="-122"/>
                <a:ea typeface="华文新魏" panose="02010800040101010101" pitchFamily="2" charset="-122"/>
              </a:rPr>
              <a:t>内部函数类型</a:t>
            </a:r>
            <a:endParaRPr lang="zh-CN" altLang="en-US" sz="3200" dirty="0">
              <a:solidFill>
                <a:srgbClr val="C00000"/>
              </a:solidFill>
              <a:latin typeface="华文新魏" panose="02010800040101010101" pitchFamily="2" charset="-122"/>
              <a:ea typeface="华文新魏" panose="02010800040101010101" pitchFamily="2" charset="-122"/>
            </a:endParaRPr>
          </a:p>
        </p:txBody>
      </p:sp>
      <p:graphicFrame>
        <p:nvGraphicFramePr>
          <p:cNvPr id="3" name="表格 2"/>
          <p:cNvGraphicFramePr>
            <a:graphicFrameLocks noGrp="1"/>
          </p:cNvGraphicFramePr>
          <p:nvPr/>
        </p:nvGraphicFramePr>
        <p:xfrm>
          <a:off x="71438" y="854075"/>
          <a:ext cx="9072562" cy="5888039"/>
        </p:xfrm>
        <a:graphic>
          <a:graphicData uri="http://schemas.openxmlformats.org/drawingml/2006/table">
            <a:tbl>
              <a:tblPr>
                <a:tableStyleId>{5C22544A-7EE6-4342-B048-85BDC9FD1C3A}</a:tableStyleId>
              </a:tblPr>
              <a:tblGrid>
                <a:gridCol w="1970260"/>
                <a:gridCol w="7102302"/>
              </a:tblGrid>
              <a:tr h="213394">
                <a:tc>
                  <a:txBody>
                    <a:bodyPr/>
                    <a:lstStyle/>
                    <a:p>
                      <a:pPr algn="just">
                        <a:spcAft>
                          <a:spcPts val="0"/>
                        </a:spcAft>
                      </a:pPr>
                      <a:r>
                        <a:rPr lang="zh-CN" sz="1400" b="1" kern="100" dirty="0">
                          <a:effectLst/>
                          <a:latin typeface="+mn-ea"/>
                          <a:ea typeface="+mn-ea"/>
                        </a:rPr>
                        <a:t>内部函数类型</a:t>
                      </a:r>
                      <a:endParaRPr lang="zh-CN" sz="1400" b="1" kern="100" dirty="0">
                        <a:effectLst/>
                        <a:latin typeface="+mn-ea"/>
                        <a:ea typeface="+mn-ea"/>
                      </a:endParaRPr>
                    </a:p>
                  </a:txBody>
                  <a:tcPr marL="58783" marR="58783" marT="0" marB="0"/>
                </a:tc>
                <a:tc>
                  <a:txBody>
                    <a:bodyPr/>
                    <a:lstStyle/>
                    <a:p>
                      <a:pPr indent="290830" algn="just">
                        <a:spcAft>
                          <a:spcPts val="0"/>
                        </a:spcAft>
                      </a:pPr>
                      <a:r>
                        <a:rPr lang="zh-CN" sz="1400" b="1" kern="100" dirty="0">
                          <a:effectLst/>
                          <a:latin typeface="+mn-ea"/>
                          <a:ea typeface="+mn-ea"/>
                        </a:rPr>
                        <a:t>应用说明</a:t>
                      </a:r>
                      <a:endParaRPr lang="zh-CN" sz="1400" b="1" kern="100" dirty="0">
                        <a:effectLst/>
                        <a:latin typeface="+mn-ea"/>
                        <a:ea typeface="+mn-ea"/>
                      </a:endParaRPr>
                    </a:p>
                  </a:txBody>
                  <a:tcPr marL="58783" marR="58783" marT="0" marB="0"/>
                </a:tc>
              </a:tr>
              <a:tr h="640183">
                <a:tc>
                  <a:txBody>
                    <a:bodyPr/>
                    <a:lstStyle/>
                    <a:p>
                      <a:pPr algn="just">
                        <a:spcAft>
                          <a:spcPts val="0"/>
                        </a:spcAft>
                      </a:pPr>
                      <a:r>
                        <a:rPr lang="zh-CN" sz="1400" kern="100" dirty="0">
                          <a:effectLst/>
                          <a:latin typeface="+mn-ea"/>
                          <a:ea typeface="+mn-ea"/>
                        </a:rPr>
                        <a:t>数据库函数</a:t>
                      </a:r>
                      <a:endParaRPr lang="zh-CN" sz="1400" kern="100" dirty="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当需要分析数据清单中的数值是否符合特定条件时，可以使用数据库工作表函数。例如，在一个包含销售信息的数据清单中，可以计算出所有销售数值大于</a:t>
                      </a:r>
                      <a:r>
                        <a:rPr lang="en-US" sz="1400" kern="100">
                          <a:effectLst/>
                          <a:latin typeface="+mn-ea"/>
                          <a:ea typeface="+mn-ea"/>
                        </a:rPr>
                        <a:t>1,000</a:t>
                      </a:r>
                      <a:r>
                        <a:rPr lang="zh-CN" sz="1400" kern="100">
                          <a:effectLst/>
                          <a:latin typeface="+mn-ea"/>
                          <a:ea typeface="+mn-ea"/>
                        </a:rPr>
                        <a:t>且小于</a:t>
                      </a:r>
                      <a:r>
                        <a:rPr lang="en-US" sz="1400" kern="100">
                          <a:effectLst/>
                          <a:latin typeface="+mn-ea"/>
                          <a:ea typeface="+mn-ea"/>
                        </a:rPr>
                        <a:t>2,500</a:t>
                      </a:r>
                      <a:r>
                        <a:rPr lang="zh-CN" sz="1400" kern="100">
                          <a:effectLst/>
                          <a:latin typeface="+mn-ea"/>
                          <a:ea typeface="+mn-ea"/>
                        </a:rPr>
                        <a:t>的行或记录的总数。</a:t>
                      </a:r>
                      <a:endParaRPr lang="zh-CN" sz="1400" kern="100">
                        <a:effectLst/>
                        <a:latin typeface="+mn-ea"/>
                        <a:ea typeface="+mn-ea"/>
                      </a:endParaRPr>
                    </a:p>
                  </a:txBody>
                  <a:tcPr marL="58783" marR="58783" marT="0" marB="0"/>
                </a:tc>
              </a:tr>
              <a:tr h="369701">
                <a:tc>
                  <a:txBody>
                    <a:bodyPr/>
                    <a:lstStyle/>
                    <a:p>
                      <a:pPr algn="just">
                        <a:spcAft>
                          <a:spcPts val="0"/>
                        </a:spcAft>
                      </a:pPr>
                      <a:r>
                        <a:rPr lang="zh-CN" sz="1400" kern="100">
                          <a:effectLst/>
                          <a:latin typeface="+mn-ea"/>
                          <a:ea typeface="+mn-ea"/>
                        </a:rPr>
                        <a:t>日期与时间函数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通过日期与时间函数，可以在公式中分析和处理日期值和时间值。</a:t>
                      </a:r>
                      <a:endParaRPr lang="zh-CN" sz="1400" kern="100">
                        <a:effectLst/>
                        <a:latin typeface="+mn-ea"/>
                        <a:ea typeface="+mn-ea"/>
                      </a:endParaRPr>
                    </a:p>
                  </a:txBody>
                  <a:tcPr marL="58783" marR="58783" marT="0" marB="0"/>
                </a:tc>
              </a:tr>
              <a:tr h="739401">
                <a:tc>
                  <a:txBody>
                    <a:bodyPr/>
                    <a:lstStyle/>
                    <a:p>
                      <a:pPr algn="just">
                        <a:spcAft>
                          <a:spcPts val="0"/>
                        </a:spcAft>
                      </a:pPr>
                      <a:r>
                        <a:rPr lang="zh-CN" sz="1400" kern="100">
                          <a:effectLst/>
                          <a:latin typeface="+mn-ea"/>
                          <a:ea typeface="+mn-ea"/>
                        </a:rPr>
                        <a:t>工程函数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工程工作表函数用于工程分析。这类函数中的大多数可分为三种类型：对复数进行处理的函数、在不同的数字系统（如十进制系统、十六进制系统、八进制系统和二进制系统）间进行数值转换的函数、在不同的度量系统中进行数值转换的函数。</a:t>
                      </a:r>
                      <a:endParaRPr lang="zh-CN" sz="1400" kern="100" dirty="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财务函数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财务函数可以进行一般的财务计算，如确定贷款的支付额、投资的未来值或净现值，以及债券或息票的价值。</a:t>
                      </a:r>
                      <a:endParaRPr lang="zh-CN" sz="1400" kern="100">
                        <a:effectLst/>
                        <a:latin typeface="+mn-ea"/>
                        <a:ea typeface="+mn-ea"/>
                      </a:endParaRPr>
                    </a:p>
                  </a:txBody>
                  <a:tcPr marL="58783" marR="58783" marT="0" marB="0"/>
                </a:tc>
              </a:tr>
              <a:tr h="924252">
                <a:tc>
                  <a:txBody>
                    <a:bodyPr/>
                    <a:lstStyle/>
                    <a:p>
                      <a:pPr algn="just">
                        <a:spcAft>
                          <a:spcPts val="0"/>
                        </a:spcAft>
                      </a:pPr>
                      <a:r>
                        <a:rPr lang="zh-CN" sz="1400" kern="100">
                          <a:effectLst/>
                          <a:latin typeface="+mn-ea"/>
                          <a:ea typeface="+mn-ea"/>
                        </a:rPr>
                        <a:t>信息函数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可以使用信息工作表函数确定存储在单元格中的数据的类型。信息函数包含一组称为</a:t>
                      </a:r>
                      <a:r>
                        <a:rPr lang="en-US" sz="1400" kern="100">
                          <a:effectLst/>
                          <a:latin typeface="+mn-ea"/>
                          <a:ea typeface="+mn-ea"/>
                        </a:rPr>
                        <a:t>IS</a:t>
                      </a:r>
                      <a:r>
                        <a:rPr lang="zh-CN" sz="1400" kern="100">
                          <a:effectLst/>
                          <a:latin typeface="+mn-ea"/>
                          <a:ea typeface="+mn-ea"/>
                        </a:rPr>
                        <a:t>的工作表函数，在单元格满足条件时返回</a:t>
                      </a:r>
                      <a:r>
                        <a:rPr lang="en-US" sz="1400" kern="100">
                          <a:effectLst/>
                          <a:latin typeface="+mn-ea"/>
                          <a:ea typeface="+mn-ea"/>
                        </a:rPr>
                        <a:t>TRUE</a:t>
                      </a:r>
                      <a:r>
                        <a:rPr lang="zh-CN" sz="1400" kern="100">
                          <a:effectLst/>
                          <a:latin typeface="+mn-ea"/>
                          <a:ea typeface="+mn-ea"/>
                        </a:rPr>
                        <a:t>。例如，如果单元格包含一个偶数值，</a:t>
                      </a:r>
                      <a:r>
                        <a:rPr lang="en-US" sz="1400" kern="100">
                          <a:effectLst/>
                          <a:latin typeface="+mn-ea"/>
                          <a:ea typeface="+mn-ea"/>
                        </a:rPr>
                        <a:t>ISEVEN</a:t>
                      </a:r>
                      <a:r>
                        <a:rPr lang="zh-CN" sz="1400" kern="100">
                          <a:effectLst/>
                          <a:latin typeface="+mn-ea"/>
                          <a:ea typeface="+mn-ea"/>
                        </a:rPr>
                        <a:t>工作表函数返回</a:t>
                      </a:r>
                      <a:r>
                        <a:rPr lang="en-US" sz="1400" kern="100">
                          <a:effectLst/>
                          <a:latin typeface="+mn-ea"/>
                          <a:ea typeface="+mn-ea"/>
                        </a:rPr>
                        <a:t>TRUE</a:t>
                      </a:r>
                      <a:r>
                        <a:rPr lang="zh-CN" sz="1400" kern="100">
                          <a:effectLst/>
                          <a:latin typeface="+mn-ea"/>
                          <a:ea typeface="+mn-ea"/>
                        </a:rPr>
                        <a:t>。如果需要确定某个单元格区域中是否存在空白单元格，可以使用</a:t>
                      </a:r>
                      <a:r>
                        <a:rPr lang="en-US" sz="1400" kern="100">
                          <a:effectLst/>
                          <a:latin typeface="+mn-ea"/>
                          <a:ea typeface="+mn-ea"/>
                        </a:rPr>
                        <a:t>ISBLANK</a:t>
                      </a:r>
                      <a:r>
                        <a:rPr lang="zh-CN" sz="1400" kern="100">
                          <a:effectLst/>
                          <a:latin typeface="+mn-ea"/>
                          <a:ea typeface="+mn-ea"/>
                        </a:rPr>
                        <a:t>工作表函数确定区域中的某个单元格是否为空。</a:t>
                      </a:r>
                      <a:endParaRPr lang="zh-CN" sz="1400" kern="10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逻辑函数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使用逻辑函数可以进行真假值判断，或者进行复合检验。例如，可以使用</a:t>
                      </a:r>
                      <a:r>
                        <a:rPr lang="en-US" sz="1400" kern="100">
                          <a:effectLst/>
                          <a:latin typeface="+mn-ea"/>
                          <a:ea typeface="+mn-ea"/>
                        </a:rPr>
                        <a:t>IF</a:t>
                      </a:r>
                      <a:r>
                        <a:rPr lang="zh-CN" sz="1400" kern="100">
                          <a:effectLst/>
                          <a:latin typeface="+mn-ea"/>
                          <a:ea typeface="+mn-ea"/>
                        </a:rPr>
                        <a:t>函数确定 条件的真假，并由此返回不同的数值。</a:t>
                      </a:r>
                      <a:endParaRPr lang="zh-CN" sz="1400" kern="100">
                        <a:effectLst/>
                        <a:latin typeface="+mn-ea"/>
                        <a:ea typeface="+mn-ea"/>
                      </a:endParaRPr>
                    </a:p>
                  </a:txBody>
                  <a:tcPr marL="58783" marR="58783" marT="0" marB="0"/>
                </a:tc>
              </a:tr>
              <a:tr h="739401">
                <a:tc>
                  <a:txBody>
                    <a:bodyPr/>
                    <a:lstStyle/>
                    <a:p>
                      <a:pPr algn="just">
                        <a:spcAft>
                          <a:spcPts val="0"/>
                        </a:spcAft>
                      </a:pPr>
                      <a:r>
                        <a:rPr lang="zh-CN" sz="1400" kern="100">
                          <a:effectLst/>
                          <a:latin typeface="+mn-ea"/>
                          <a:ea typeface="+mn-ea"/>
                        </a:rPr>
                        <a:t>查询和引用函数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当需要在数据清单或表格中查找特定数值，或者需要查找某一单元格的引用时，可以使用查询和引用工作表函数。例如，如果需要在表格中查找与第一列中的值相匹配的数值，可以使用</a:t>
                      </a:r>
                      <a:r>
                        <a:rPr lang="en-US" sz="1400" kern="100" dirty="0">
                          <a:effectLst/>
                          <a:latin typeface="+mn-ea"/>
                          <a:ea typeface="+mn-ea"/>
                        </a:rPr>
                        <a:t>VLOOKUP</a:t>
                      </a:r>
                      <a:r>
                        <a:rPr lang="zh-CN" sz="1400" kern="100" dirty="0">
                          <a:effectLst/>
                          <a:latin typeface="+mn-ea"/>
                          <a:ea typeface="+mn-ea"/>
                        </a:rPr>
                        <a:t>工作表函数。</a:t>
                      </a:r>
                      <a:endParaRPr lang="zh-CN" sz="1400" kern="100" dirty="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数学和三角函数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通过数学和三角函数，可以处理简单的计算。例如对数字取整、计算单元格区域中的数值总和和复杂计算。</a:t>
                      </a:r>
                      <a:endParaRPr lang="zh-CN" sz="1400" kern="100">
                        <a:effectLst/>
                        <a:latin typeface="+mn-ea"/>
                        <a:ea typeface="+mn-ea"/>
                      </a:endParaRPr>
                    </a:p>
                  </a:txBody>
                  <a:tcPr marL="58783" marR="58783" marT="0" marB="0"/>
                </a:tc>
              </a:tr>
              <a:tr h="554551">
                <a:tc>
                  <a:txBody>
                    <a:bodyPr/>
                    <a:lstStyle/>
                    <a:p>
                      <a:pPr algn="just">
                        <a:spcAft>
                          <a:spcPts val="0"/>
                        </a:spcAft>
                      </a:pPr>
                      <a:r>
                        <a:rPr lang="zh-CN" sz="1400" kern="100">
                          <a:effectLst/>
                          <a:latin typeface="+mn-ea"/>
                          <a:ea typeface="+mn-ea"/>
                        </a:rPr>
                        <a:t>统计函数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a:effectLst/>
                          <a:latin typeface="+mn-ea"/>
                          <a:ea typeface="+mn-ea"/>
                        </a:rPr>
                        <a:t>统计工作表函数用于对数据区域进行统计分析。例如，统计工作表函数可以提供由一组给定值绘制出的直线的相关信息，如直线的斜率或构成直线的实际点数值。</a:t>
                      </a:r>
                      <a:endParaRPr lang="zh-CN" sz="1400" kern="100">
                        <a:effectLst/>
                        <a:latin typeface="+mn-ea"/>
                        <a:ea typeface="+mn-ea"/>
                      </a:endParaRPr>
                    </a:p>
                  </a:txBody>
                  <a:tcPr marL="58783" marR="58783" marT="0" marB="0"/>
                </a:tc>
              </a:tr>
              <a:tr h="426789">
                <a:tc>
                  <a:txBody>
                    <a:bodyPr/>
                    <a:lstStyle/>
                    <a:p>
                      <a:pPr algn="just">
                        <a:spcAft>
                          <a:spcPts val="0"/>
                        </a:spcAft>
                      </a:pPr>
                      <a:r>
                        <a:rPr lang="zh-CN" sz="1400" kern="100">
                          <a:effectLst/>
                          <a:latin typeface="+mn-ea"/>
                          <a:ea typeface="+mn-ea"/>
                        </a:rPr>
                        <a:t>文本函数</a:t>
                      </a:r>
                      <a:endParaRPr lang="zh-CN" sz="1400" kern="100">
                        <a:effectLst/>
                        <a:latin typeface="+mn-ea"/>
                        <a:ea typeface="+mn-ea"/>
                      </a:endParaRPr>
                    </a:p>
                  </a:txBody>
                  <a:tcPr marL="58783" marR="58783" marT="0" marB="0"/>
                </a:tc>
                <a:tc>
                  <a:txBody>
                    <a:bodyPr/>
                    <a:lstStyle/>
                    <a:p>
                      <a:pPr indent="290830" algn="just">
                        <a:spcAft>
                          <a:spcPts val="0"/>
                        </a:spcAft>
                      </a:pPr>
                      <a:r>
                        <a:rPr lang="zh-CN" sz="1400" kern="100" dirty="0">
                          <a:effectLst/>
                          <a:latin typeface="+mn-ea"/>
                          <a:ea typeface="+mn-ea"/>
                        </a:rPr>
                        <a:t>通过文本函数可以在公式中处理文字串。例如，可以改变大小写或确定文字串的长度，可以将日期插入文字串或连接在文字串上。</a:t>
                      </a:r>
                      <a:endParaRPr lang="zh-CN" sz="1400" kern="100" dirty="0">
                        <a:effectLst/>
                        <a:latin typeface="+mn-ea"/>
                        <a:ea typeface="+mn-ea"/>
                      </a:endParaRPr>
                    </a:p>
                  </a:txBody>
                  <a:tcPr marL="58783" marR="58783" marT="0" marB="0"/>
                </a:tc>
              </a:tr>
            </a:tbl>
          </a:graphicData>
        </a:graphic>
      </p:graphicFrame>
      <p:sp>
        <p:nvSpPr>
          <p:cNvPr id="2" name="日期占位符 1"/>
          <p:cNvSpPr>
            <a:spLocks noGrp="1"/>
          </p:cNvSpPr>
          <p:nvPr>
            <p:ph type="dt" sz="half" idx="10"/>
          </p:nvPr>
        </p:nvSpPr>
        <p:spPr/>
        <p:txBody>
          <a:bodyPr/>
          <a:lstStyle/>
          <a:p>
            <a:pPr>
              <a:defRPr/>
            </a:pPr>
            <a:fld id="{7CE3DBAC-2198-4E82-A7D2-BAD1ACCF914F}"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81923" name="TextBox 1"/>
          <p:cNvSpPr txBox="1">
            <a:spLocks noChangeArrowheads="1"/>
          </p:cNvSpPr>
          <p:nvPr/>
        </p:nvSpPr>
        <p:spPr bwMode="auto">
          <a:xfrm>
            <a:off x="107950" y="1510136"/>
            <a:ext cx="8893175" cy="368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ts val="3500"/>
              </a:lnSpc>
              <a:buSzPct val="75000"/>
            </a:pPr>
            <a:r>
              <a:rPr lang="en-US" altLang="zh-CN" sz="2400" dirty="0" smtClean="0">
                <a:solidFill>
                  <a:srgbClr val="008000"/>
                </a:solidFill>
                <a:latin typeface="宋体" panose="02010600030101010101" pitchFamily="2" charset="-122"/>
              </a:rPr>
              <a:t>   SUM </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求和函数</a:t>
            </a:r>
            <a:r>
              <a:rPr lang="zh-CN" altLang="en-US" sz="2400" dirty="0" smtClean="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SUMIF  </a:t>
            </a:r>
            <a:r>
              <a:rPr lang="en-US" altLang="zh-CN" sz="2400" dirty="0" smtClean="0">
                <a:solidFill>
                  <a:schemeClr val="tx1"/>
                </a:solidFill>
                <a:latin typeface="宋体" panose="02010600030101010101" pitchFamily="2" charset="-122"/>
              </a:rPr>
              <a:t>  </a:t>
            </a:r>
            <a:r>
              <a:rPr lang="zh-CN" altLang="zh-CN" sz="2400" dirty="0" smtClean="0">
                <a:solidFill>
                  <a:schemeClr val="tx1"/>
                </a:solidFill>
                <a:latin typeface="宋体" panose="02010600030101010101" pitchFamily="2" charset="-122"/>
              </a:rPr>
              <a:t>按</a:t>
            </a:r>
            <a:r>
              <a:rPr lang="zh-CN" altLang="zh-CN" sz="2400" dirty="0">
                <a:solidFill>
                  <a:schemeClr val="tx1"/>
                </a:solidFill>
                <a:latin typeface="宋体" panose="02010600030101010101" pitchFamily="2" charset="-122"/>
              </a:rPr>
              <a:t>条件求和函数</a:t>
            </a:r>
            <a:endParaRPr lang="en-US" altLang="zh-CN" sz="2400" dirty="0">
              <a:solidFill>
                <a:schemeClr val="tx1"/>
              </a:solidFill>
              <a:latin typeface="宋体" panose="02010600030101010101" pitchFamily="2" charset="-122"/>
            </a:endParaRPr>
          </a:p>
          <a:p>
            <a:pPr>
              <a:lnSpc>
                <a:spcPts val="3500"/>
              </a:lnSpc>
              <a:buSzPct val="75000"/>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  SUMIFS    </a:t>
            </a:r>
            <a:r>
              <a:rPr lang="zh-CN" altLang="en-US" sz="2400" dirty="0" smtClean="0">
                <a:solidFill>
                  <a:schemeClr val="tx1"/>
                </a:solidFill>
                <a:latin typeface="宋体" panose="02010600030101010101" pitchFamily="2" charset="-122"/>
              </a:rPr>
              <a:t>多</a:t>
            </a:r>
            <a:r>
              <a:rPr lang="zh-CN" altLang="zh-CN" sz="2400" dirty="0" smtClean="0">
                <a:solidFill>
                  <a:schemeClr val="tx1"/>
                </a:solidFill>
                <a:latin typeface="宋体" panose="02010600030101010101" pitchFamily="2" charset="-122"/>
              </a:rPr>
              <a:t>条件</a:t>
            </a:r>
            <a:r>
              <a:rPr lang="zh-CN" altLang="zh-CN" sz="2400" dirty="0">
                <a:solidFill>
                  <a:schemeClr val="tx1"/>
                </a:solidFill>
                <a:latin typeface="宋体" panose="02010600030101010101" pitchFamily="2" charset="-122"/>
              </a:rPr>
              <a:t>求和</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AVERAGE</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求平均值函数          </a:t>
            </a:r>
            <a:endParaRPr lang="en-US" altLang="zh-CN" sz="2400" dirty="0" smtClean="0">
              <a:solidFill>
                <a:schemeClr val="tx1"/>
              </a:solidFill>
              <a:latin typeface="宋体" panose="02010600030101010101" pitchFamily="2" charset="-122"/>
            </a:endParaRPr>
          </a:p>
          <a:p>
            <a:pPr>
              <a:lnSpc>
                <a:spcPts val="3500"/>
              </a:lnSpc>
              <a:buSzPct val="75000"/>
            </a:pPr>
            <a:r>
              <a:rPr lang="en-US" altLang="zh-CN" sz="2400" dirty="0">
                <a:solidFill>
                  <a:schemeClr val="tx1"/>
                </a:solidFill>
                <a:latin typeface="宋体" panose="02010600030101010101" pitchFamily="2" charset="-122"/>
              </a:rPr>
              <a:t> </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MAX</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a:t>
            </a:r>
            <a:r>
              <a:rPr lang="zh-CN" altLang="en-US" sz="2400" dirty="0">
                <a:solidFill>
                  <a:schemeClr val="tx1"/>
                </a:solidFill>
                <a:latin typeface="宋体" panose="02010600030101010101" pitchFamily="2" charset="-122"/>
              </a:rPr>
              <a:t>最大</a:t>
            </a:r>
            <a:r>
              <a:rPr lang="zh-CN" altLang="en-US" sz="2400" dirty="0" smtClean="0">
                <a:solidFill>
                  <a:schemeClr val="tx1"/>
                </a:solidFill>
                <a:latin typeface="宋体" panose="02010600030101010101" pitchFamily="2" charset="-122"/>
              </a:rPr>
              <a:t>值函数</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MIN</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求最小值函数</a:t>
            </a:r>
            <a:endParaRPr lang="zh-CN" altLang="en-US" sz="2400" dirty="0">
              <a:solidFill>
                <a:schemeClr val="tx1"/>
              </a:solidFill>
              <a:latin typeface="宋体" panose="02010600030101010101" pitchFamily="2" charset="-122"/>
            </a:endParaRPr>
          </a:p>
          <a:p>
            <a:pPr>
              <a:lnSpc>
                <a:spcPts val="3500"/>
              </a:lnSpc>
            </a:pPr>
            <a:r>
              <a:rPr lang="zh-CN" altLang="en-US" sz="2400" dirty="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COUNT </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计数函数          </a:t>
            </a:r>
            <a:r>
              <a:rPr lang="en-US" altLang="zh-CN" sz="2400" dirty="0" smtClean="0">
                <a:solidFill>
                  <a:srgbClr val="008000"/>
                </a:solidFill>
                <a:latin typeface="宋体" panose="02010600030101010101" pitchFamily="2" charset="-122"/>
              </a:rPr>
              <a:t>COUNTIF</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条件计数函数      </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chemeClr val="tx1"/>
                </a:solidFill>
                <a:latin typeface="宋体" panose="02010600030101010101" pitchFamily="2" charset="-122"/>
              </a:rPr>
              <a:t> </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FREQUENCY</a:t>
            </a:r>
            <a:r>
              <a:rPr lang="en-US" altLang="zh-CN" sz="2400" dirty="0" smtClean="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频率</a:t>
            </a:r>
            <a:r>
              <a:rPr lang="zh-CN" altLang="en-US" sz="2400" dirty="0">
                <a:solidFill>
                  <a:schemeClr val="tx1"/>
                </a:solidFill>
                <a:latin typeface="宋体" panose="02010600030101010101" pitchFamily="2" charset="-122"/>
              </a:rPr>
              <a:t>分布</a:t>
            </a:r>
            <a:r>
              <a:rPr lang="zh-CN" altLang="en-US" sz="2400" dirty="0" smtClean="0">
                <a:solidFill>
                  <a:schemeClr val="tx1"/>
                </a:solidFill>
                <a:latin typeface="宋体" panose="02010600030101010101" pitchFamily="2" charset="-122"/>
              </a:rPr>
              <a:t>统计函数  </a:t>
            </a:r>
            <a:r>
              <a:rPr lang="en-US" altLang="zh-CN" sz="2400" dirty="0">
                <a:solidFill>
                  <a:srgbClr val="008000"/>
                </a:solidFill>
                <a:latin typeface="宋体" panose="02010600030101010101" pitchFamily="2" charset="-122"/>
              </a:rPr>
              <a:t>IF</a:t>
            </a:r>
            <a:r>
              <a:rPr lang="en-US" altLang="zh-CN" sz="2400" dirty="0">
                <a:solidFill>
                  <a:schemeClr val="tx1"/>
                </a:solidFill>
                <a:latin typeface="宋体" panose="02010600030101010101" pitchFamily="2" charset="-122"/>
              </a:rPr>
              <a:t>       </a:t>
            </a:r>
            <a:r>
              <a:rPr lang="zh-CN" altLang="en-US" sz="2400" dirty="0" smtClean="0">
                <a:solidFill>
                  <a:schemeClr val="tx1"/>
                </a:solidFill>
                <a:latin typeface="宋体" panose="02010600030101010101" pitchFamily="2" charset="-122"/>
              </a:rPr>
              <a:t>条件选择函数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VLOOKUP   </a:t>
            </a:r>
            <a:r>
              <a:rPr lang="zh-CN" altLang="zh-CN" sz="2400" dirty="0">
                <a:solidFill>
                  <a:schemeClr val="tx1"/>
                </a:solidFill>
                <a:latin typeface="宋体" panose="02010600030101010101" pitchFamily="2" charset="-122"/>
              </a:rPr>
              <a:t>查找与引用函数</a:t>
            </a: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ROUND    </a:t>
            </a:r>
            <a:r>
              <a:rPr lang="zh-CN" altLang="zh-CN" sz="2400" dirty="0">
                <a:solidFill>
                  <a:schemeClr val="tx1"/>
                </a:solidFill>
                <a:latin typeface="宋体" panose="02010600030101010101" pitchFamily="2" charset="-122"/>
              </a:rPr>
              <a:t>取舍</a:t>
            </a:r>
            <a:r>
              <a:rPr lang="zh-CN" altLang="zh-CN" sz="2400" dirty="0" smtClean="0">
                <a:solidFill>
                  <a:schemeClr val="tx1"/>
                </a:solidFill>
                <a:latin typeface="宋体" panose="02010600030101010101" pitchFamily="2" charset="-122"/>
              </a:rPr>
              <a:t>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  LEFT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取左</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RIGHT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取右</a:t>
            </a:r>
            <a:r>
              <a:rPr lang="zh-CN" altLang="zh-CN" sz="2400" dirty="0" smtClean="0">
                <a:solidFill>
                  <a:schemeClr val="tx1"/>
                </a:solidFill>
                <a:latin typeface="宋体" panose="02010600030101010101" pitchFamily="2" charset="-122"/>
              </a:rPr>
              <a:t>函数</a:t>
            </a:r>
            <a:endParaRPr lang="en-US" altLang="zh-CN" sz="2400" dirty="0" smtClean="0">
              <a:solidFill>
                <a:schemeClr val="tx1"/>
              </a:solidFill>
              <a:latin typeface="宋体" panose="02010600030101010101" pitchFamily="2" charset="-122"/>
            </a:endParaRPr>
          </a:p>
          <a:p>
            <a:pPr>
              <a:lnSpc>
                <a:spcPts val="3500"/>
              </a:lnSpc>
            </a:pPr>
            <a:r>
              <a:rPr lang="en-US" altLang="zh-CN" sz="2400" dirty="0">
                <a:solidFill>
                  <a:srgbClr val="008000"/>
                </a:solidFill>
                <a:latin typeface="宋体" panose="02010600030101010101" pitchFamily="2" charset="-122"/>
              </a:rPr>
              <a:t>   </a:t>
            </a:r>
            <a:r>
              <a:rPr lang="en-US" altLang="zh-CN" sz="2400" dirty="0" smtClean="0">
                <a:solidFill>
                  <a:srgbClr val="008000"/>
                </a:solidFill>
                <a:latin typeface="宋体" panose="02010600030101010101" pitchFamily="2" charset="-122"/>
              </a:rPr>
              <a:t>MID      </a:t>
            </a:r>
            <a:r>
              <a:rPr lang="en-US" altLang="zh-CN" sz="2400" dirty="0">
                <a:solidFill>
                  <a:schemeClr val="tx1"/>
                </a:solidFill>
                <a:latin typeface="宋体" panose="02010600030101010101" pitchFamily="2" charset="-122"/>
              </a:rPr>
              <a:t> </a:t>
            </a:r>
            <a:r>
              <a:rPr lang="zh-CN" altLang="zh-CN" sz="2400" dirty="0">
                <a:solidFill>
                  <a:schemeClr val="tx1"/>
                </a:solidFill>
                <a:latin typeface="宋体" panose="02010600030101010101" pitchFamily="2" charset="-122"/>
              </a:rPr>
              <a:t>截取中间字符</a:t>
            </a:r>
            <a:r>
              <a:rPr lang="zh-CN" altLang="zh-CN" sz="2400" dirty="0" smtClean="0">
                <a:solidFill>
                  <a:schemeClr val="tx1"/>
                </a:solidFill>
                <a:latin typeface="宋体" panose="02010600030101010101" pitchFamily="2" charset="-122"/>
              </a:rPr>
              <a:t>函数</a:t>
            </a:r>
            <a:r>
              <a:rPr lang="en-US" altLang="zh-CN" sz="2400" dirty="0" smtClean="0">
                <a:solidFill>
                  <a:schemeClr val="tx1"/>
                </a:solidFill>
                <a:latin typeface="宋体" panose="02010600030101010101" pitchFamily="2" charset="-122"/>
              </a:rPr>
              <a:t>  </a:t>
            </a:r>
            <a:r>
              <a:rPr lang="en-US" altLang="zh-CN" sz="2400" dirty="0" smtClean="0">
                <a:solidFill>
                  <a:srgbClr val="008000"/>
                </a:solidFill>
                <a:latin typeface="宋体" panose="02010600030101010101" pitchFamily="2" charset="-122"/>
              </a:rPr>
              <a:t>LEN     </a:t>
            </a:r>
            <a:r>
              <a:rPr lang="zh-CN" altLang="zh-CN" sz="2400" dirty="0" smtClean="0">
                <a:solidFill>
                  <a:schemeClr val="tx1"/>
                </a:solidFill>
                <a:latin typeface="宋体" panose="02010600030101010101" pitchFamily="2" charset="-122"/>
              </a:rPr>
              <a:t>计算</a:t>
            </a:r>
            <a:r>
              <a:rPr lang="zh-CN" altLang="zh-CN" sz="2400" dirty="0">
                <a:solidFill>
                  <a:schemeClr val="tx1"/>
                </a:solidFill>
                <a:latin typeface="宋体" panose="02010600030101010101" pitchFamily="2" charset="-122"/>
              </a:rPr>
              <a:t>文本长度函数</a:t>
            </a:r>
            <a:endParaRPr lang="zh-CN" altLang="en-US" sz="2400" dirty="0">
              <a:solidFill>
                <a:schemeClr val="tx1"/>
              </a:solidFill>
              <a:latin typeface="宋体" panose="02010600030101010101" pitchFamily="2" charset="-122"/>
            </a:endParaRPr>
          </a:p>
        </p:txBody>
      </p:sp>
      <p:sp>
        <p:nvSpPr>
          <p:cNvPr id="81924" name="TextBox 1"/>
          <p:cNvSpPr txBox="1">
            <a:spLocks noChangeArrowheads="1"/>
          </p:cNvSpPr>
          <p:nvPr/>
        </p:nvSpPr>
        <p:spPr bwMode="auto">
          <a:xfrm>
            <a:off x="34925" y="836613"/>
            <a:ext cx="2304827" cy="738664"/>
          </a:xfrm>
          <a:prstGeom prst="rect">
            <a:avLst/>
          </a:prstGeom>
          <a:noFill/>
          <a:ln>
            <a:noFill/>
          </a:ln>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buSzPct val="75000"/>
            </a:pPr>
            <a:r>
              <a:rPr lang="zh-CN" altLang="en-US" sz="2800" dirty="0" smtClean="0">
                <a:solidFill>
                  <a:srgbClr val="FF0000"/>
                </a:solidFill>
                <a:latin typeface="宋体" panose="02010600030101010101" pitchFamily="2" charset="-122"/>
              </a:rPr>
              <a:t>常用</a:t>
            </a:r>
            <a:r>
              <a:rPr lang="zh-CN" altLang="en-US" sz="2800" dirty="0">
                <a:solidFill>
                  <a:srgbClr val="FF0000"/>
                </a:solidFill>
                <a:latin typeface="宋体" panose="02010600030101010101" pitchFamily="2" charset="-122"/>
              </a:rPr>
              <a:t>函数</a:t>
            </a:r>
            <a:r>
              <a:rPr lang="zh-CN" altLang="en-US" sz="2800" dirty="0" smtClean="0">
                <a:solidFill>
                  <a:srgbClr val="FF0000"/>
                </a:solidFill>
                <a:latin typeface="宋体" panose="02010600030101010101" pitchFamily="2" charset="-122"/>
              </a:rPr>
              <a:t>：</a:t>
            </a:r>
            <a:endParaRPr lang="en-US" altLang="zh-CN" sz="2800" dirty="0">
              <a:solidFill>
                <a:srgbClr val="FF0000"/>
              </a:solidFill>
              <a:latin typeface="宋体" panose="02010600030101010101" pitchFamily="2" charset="-122"/>
            </a:endParaRPr>
          </a:p>
        </p:txBody>
      </p:sp>
      <p:sp>
        <p:nvSpPr>
          <p:cNvPr id="2" name="矩形 1"/>
          <p:cNvSpPr/>
          <p:nvPr/>
        </p:nvSpPr>
        <p:spPr>
          <a:xfrm>
            <a:off x="36003" y="5289011"/>
            <a:ext cx="9108505" cy="1200329"/>
          </a:xfrm>
          <a:prstGeom prst="rect">
            <a:avLst/>
          </a:prstGeom>
          <a:solidFill>
            <a:srgbClr val="FFFFCC"/>
          </a:solidFill>
        </p:spPr>
        <p:txBody>
          <a:bodyPr wrap="square">
            <a:spAutoFit/>
          </a:bodyPr>
          <a:lstStyle/>
          <a:p>
            <a:pPr>
              <a:lnSpc>
                <a:spcPct val="150000"/>
              </a:lnSpc>
              <a:buSzPct val="75000"/>
            </a:pPr>
            <a:r>
              <a:rPr lang="en-US" altLang="zh-CN" sz="2400" dirty="0">
                <a:solidFill>
                  <a:srgbClr val="FF0000"/>
                </a:solidFill>
                <a:latin typeface="宋体" panose="02010600030101010101" pitchFamily="2" charset="-122"/>
              </a:rPr>
              <a:t> </a:t>
            </a:r>
            <a:r>
              <a:rPr lang="zh-CN" altLang="en-US" sz="2400" dirty="0">
                <a:solidFill>
                  <a:srgbClr val="FF6600"/>
                </a:solidFill>
                <a:latin typeface="宋体" panose="02010600030101010101" pitchFamily="2" charset="-122"/>
              </a:rPr>
              <a:t>附录</a:t>
            </a:r>
            <a:r>
              <a:rPr lang="en-US" altLang="zh-CN" sz="2400" dirty="0">
                <a:solidFill>
                  <a:srgbClr val="FF6600"/>
                </a:solidFill>
                <a:latin typeface="宋体" panose="02010600030101010101" pitchFamily="2" charset="-122"/>
              </a:rPr>
              <a:t>B</a:t>
            </a:r>
            <a:r>
              <a:rPr lang="zh-CN" altLang="en-US" sz="2400" dirty="0">
                <a:solidFill>
                  <a:srgbClr val="FF6600"/>
                </a:solidFill>
                <a:latin typeface="宋体" panose="02010600030101010101" pitchFamily="2" charset="-122"/>
              </a:rPr>
              <a:t>：</a:t>
            </a:r>
            <a:r>
              <a:rPr lang="zh-CN" altLang="en-US" sz="2400" dirty="0">
                <a:solidFill>
                  <a:srgbClr val="008000"/>
                </a:solidFill>
                <a:latin typeface="宋体" panose="02010600030101010101" pitchFamily="2" charset="-122"/>
              </a:rPr>
              <a:t>数学函数  </a:t>
            </a:r>
            <a:r>
              <a:rPr lang="zh-CN" altLang="en-US" sz="2400" dirty="0" smtClean="0">
                <a:solidFill>
                  <a:srgbClr val="008000"/>
                </a:solidFill>
                <a:latin typeface="宋体" panose="02010600030101010101" pitchFamily="2" charset="-122"/>
              </a:rPr>
              <a:t>  文本</a:t>
            </a:r>
            <a:r>
              <a:rPr lang="zh-CN" altLang="en-US" sz="2400" dirty="0">
                <a:solidFill>
                  <a:srgbClr val="008000"/>
                </a:solidFill>
                <a:latin typeface="宋体" panose="02010600030101010101" pitchFamily="2" charset="-122"/>
              </a:rPr>
              <a:t>函数  </a:t>
            </a:r>
            <a:r>
              <a:rPr lang="zh-CN" altLang="en-US" sz="2400" dirty="0" smtClean="0">
                <a:solidFill>
                  <a:srgbClr val="008000"/>
                </a:solidFill>
                <a:latin typeface="宋体" panose="02010600030101010101" pitchFamily="2" charset="-122"/>
              </a:rPr>
              <a:t>  日期</a:t>
            </a:r>
            <a:r>
              <a:rPr lang="zh-CN" altLang="en-US" sz="2400" dirty="0">
                <a:solidFill>
                  <a:srgbClr val="008000"/>
                </a:solidFill>
                <a:latin typeface="宋体" panose="02010600030101010101" pitchFamily="2" charset="-122"/>
              </a:rPr>
              <a:t>和时间函数</a:t>
            </a:r>
            <a:endParaRPr lang="en-US" altLang="zh-CN" sz="2400" dirty="0">
              <a:solidFill>
                <a:srgbClr val="008000"/>
              </a:solidFill>
              <a:latin typeface="宋体" panose="02010600030101010101" pitchFamily="2" charset="-122"/>
            </a:endParaRPr>
          </a:p>
          <a:p>
            <a:pPr>
              <a:lnSpc>
                <a:spcPct val="150000"/>
              </a:lnSpc>
              <a:buSzPct val="75000"/>
            </a:pPr>
            <a:r>
              <a:rPr lang="en-US" altLang="zh-CN" sz="2400" dirty="0">
                <a:solidFill>
                  <a:srgbClr val="008000"/>
                </a:solidFill>
                <a:latin typeface="宋体" panose="02010600030101010101" pitchFamily="2" charset="-122"/>
              </a:rPr>
              <a:t>        </a:t>
            </a:r>
            <a:r>
              <a:rPr lang="zh-CN" altLang="en-US" sz="2400" dirty="0" smtClean="0">
                <a:solidFill>
                  <a:srgbClr val="008000"/>
                </a:solidFill>
                <a:latin typeface="宋体" panose="02010600030101010101" pitchFamily="2" charset="-122"/>
              </a:rPr>
              <a:t>逻辑函数    统计函数</a:t>
            </a:r>
            <a:endParaRPr lang="zh-CN" altLang="en-US" sz="2400" dirty="0"/>
          </a:p>
        </p:txBody>
      </p:sp>
      <p:sp>
        <p:nvSpPr>
          <p:cNvPr id="3" name="日期占位符 2"/>
          <p:cNvSpPr>
            <a:spLocks noGrp="1"/>
          </p:cNvSpPr>
          <p:nvPr>
            <p:ph type="dt" sz="half" idx="10"/>
          </p:nvPr>
        </p:nvSpPr>
        <p:spPr/>
        <p:txBody>
          <a:bodyPr/>
          <a:lstStyle/>
          <a:p>
            <a:pPr>
              <a:defRPr/>
            </a:pPr>
            <a:fld id="{F521658C-02EC-40F9-9387-C71BF0A881D6}"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765175"/>
            <a:ext cx="9072563" cy="3508653"/>
          </a:xfrm>
          <a:prstGeom prst="rect">
            <a:avLst/>
          </a:prstGeom>
          <a:noFill/>
        </p:spPr>
        <p:txBody>
          <a:bodyPr>
            <a:spAutoFit/>
          </a:bodyPr>
          <a:lstStyle/>
          <a:p>
            <a:pPr>
              <a:lnSpc>
                <a:spcPct val="150000"/>
              </a:lnSpc>
              <a:defRPr/>
            </a:pPr>
            <a:r>
              <a:rPr lang="zh-CN" altLang="en-US" sz="2400" dirty="0" smtClean="0">
                <a:solidFill>
                  <a:srgbClr val="C00000"/>
                </a:solidFill>
                <a:latin typeface="宋体" panose="02010600030101010101" pitchFamily="2" charset="-122"/>
              </a:rPr>
              <a:t>⑴</a:t>
            </a:r>
            <a:r>
              <a:rPr lang="en-US" altLang="zh-CN" sz="2400" dirty="0" smtClean="0">
                <a:solidFill>
                  <a:srgbClr val="C00000"/>
                </a:solidFill>
                <a:latin typeface="宋体" panose="02010600030101010101" pitchFamily="2" charset="-122"/>
              </a:rPr>
              <a:t> </a:t>
            </a:r>
            <a:r>
              <a:rPr lang="zh-CN" altLang="zh-CN" sz="2400" dirty="0">
                <a:solidFill>
                  <a:srgbClr val="C00000"/>
                </a:solidFill>
                <a:latin typeface="宋体" panose="02010600030101010101" pitchFamily="2" charset="-122"/>
              </a:rPr>
              <a:t>求和函数</a:t>
            </a:r>
            <a:r>
              <a:rPr lang="en-US" altLang="zh-CN" sz="2400" dirty="0">
                <a:solidFill>
                  <a:srgbClr val="C00000"/>
                </a:solidFill>
                <a:latin typeface="宋体" panose="02010600030101010101" pitchFamily="2" charset="-122"/>
              </a:rPr>
              <a:t>SUM</a:t>
            </a:r>
            <a:endParaRPr lang="zh-CN" altLang="zh-CN" sz="2400" dirty="0">
              <a:solidFill>
                <a:srgbClr val="C00000"/>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a:solidFill>
                  <a:schemeClr val="tx1"/>
                </a:solidFill>
                <a:latin typeface="宋体" panose="02010600030101010101" pitchFamily="2" charset="-122"/>
              </a:rPr>
              <a:t>计算参数中数值的总和</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en-US" altLang="zh-CN" sz="2000" dirty="0">
                <a:solidFill>
                  <a:schemeClr val="tx1"/>
                </a:solidFill>
                <a:latin typeface="宋体" panose="02010600030101010101" pitchFamily="2" charset="-122"/>
              </a:rPr>
              <a:t>SUM(Number1</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Number2</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a:t>
            </a:r>
            <a:endParaRPr lang="zh-CN" altLang="zh-CN" sz="2000" dirty="0">
              <a:solidFill>
                <a:schemeClr val="tx1"/>
              </a:solidFill>
              <a:latin typeface="宋体" panose="02010600030101010101" pitchFamily="2" charset="-122"/>
            </a:endParaRPr>
          </a:p>
          <a:p>
            <a:pPr>
              <a:lnSpc>
                <a:spcPct val="150000"/>
              </a:lnSpc>
              <a:defRPr/>
            </a:pPr>
            <a:r>
              <a:rPr lang="en-US" altLang="zh-CN" sz="2000" dirty="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a:solidFill>
                  <a:srgbClr val="008000"/>
                </a:solidFill>
                <a:latin typeface="宋体" panose="02010600030101010101" pitchFamily="2" charset="-122"/>
              </a:rPr>
              <a:t>：</a:t>
            </a:r>
            <a:r>
              <a:rPr lang="zh-CN" altLang="zh-CN" sz="2000" b="0" dirty="0">
                <a:solidFill>
                  <a:schemeClr val="tx1"/>
                </a:solidFill>
                <a:latin typeface="宋体" panose="02010600030101010101" pitchFamily="2" charset="-122"/>
              </a:rPr>
              <a:t>参数区域中包含的非数值单元格和空单元格不参加求和运算。</a:t>
            </a:r>
            <a:endParaRPr lang="zh-CN" altLang="zh-CN" sz="2000" b="0" dirty="0">
              <a:solidFill>
                <a:schemeClr val="tx1"/>
              </a:solidFill>
              <a:latin typeface="宋体" panose="02010600030101010101" pitchFamily="2" charset="-122"/>
            </a:endParaRPr>
          </a:p>
          <a:p>
            <a:pPr>
              <a:lnSpc>
                <a:spcPct val="150000"/>
              </a:lnSpc>
              <a:spcBef>
                <a:spcPts val="0"/>
              </a:spcBef>
              <a:defRPr/>
            </a:pPr>
            <a:r>
              <a:rPr lang="en-US" altLang="zh-CN" dirty="0" smtClean="0">
                <a:solidFill>
                  <a:srgbClr val="FF0000"/>
                </a:solidFill>
                <a:latin typeface="+mn-ea"/>
                <a:ea typeface="+mn-ea"/>
              </a:rPr>
              <a:t>    </a:t>
            </a:r>
            <a:r>
              <a:rPr lang="en-US" altLang="zh-CN" dirty="0" smtClean="0">
                <a:solidFill>
                  <a:srgbClr val="C00000"/>
                </a:solidFill>
                <a:latin typeface="+mn-ea"/>
                <a:ea typeface="+mn-ea"/>
              </a:rPr>
              <a:t>【</a:t>
            </a:r>
            <a:r>
              <a:rPr lang="zh-CN" altLang="zh-CN" dirty="0" smtClean="0">
                <a:solidFill>
                  <a:srgbClr val="C00000"/>
                </a:solidFill>
                <a:latin typeface="+mn-ea"/>
                <a:ea typeface="+mn-ea"/>
              </a:rPr>
              <a:t>例</a:t>
            </a:r>
            <a:r>
              <a:rPr lang="en-US" altLang="zh-CN" dirty="0" smtClean="0">
                <a:solidFill>
                  <a:srgbClr val="C00000"/>
                </a:solidFill>
                <a:latin typeface="+mn-ea"/>
                <a:ea typeface="+mn-ea"/>
              </a:rPr>
              <a:t>4-14】</a:t>
            </a:r>
            <a:r>
              <a:rPr lang="zh-CN" altLang="zh-CN" dirty="0">
                <a:solidFill>
                  <a:schemeClr val="tx1"/>
                </a:solidFill>
                <a:latin typeface="宋体" panose="02010600030101010101" pitchFamily="2" charset="-122"/>
              </a:rPr>
              <a:t>在商品销售表中，要求计算所有商品销售数量的总和，并将结果存放在单元格</a:t>
            </a:r>
            <a:r>
              <a:rPr lang="en-US" altLang="zh-CN" dirty="0">
                <a:solidFill>
                  <a:schemeClr val="tx1"/>
                </a:solidFill>
                <a:latin typeface="宋体" panose="02010600030101010101" pitchFamily="2" charset="-122"/>
              </a:rPr>
              <a:t>D12</a:t>
            </a:r>
            <a:r>
              <a:rPr lang="zh-CN" altLang="zh-CN" dirty="0">
                <a:solidFill>
                  <a:schemeClr val="tx1"/>
                </a:solidFill>
                <a:latin typeface="宋体" panose="02010600030101010101" pitchFamily="2" charset="-122"/>
              </a:rPr>
              <a:t>中</a:t>
            </a:r>
            <a:r>
              <a:rPr lang="zh-CN" altLang="zh-CN" dirty="0" smtClean="0">
                <a:solidFill>
                  <a:srgbClr val="008000"/>
                </a:solidFill>
                <a:latin typeface="+mn-ea"/>
                <a:ea typeface="+mn-ea"/>
              </a:rPr>
              <a:t>。</a:t>
            </a:r>
            <a:endParaRPr lang="en-US" altLang="zh-CN" dirty="0">
              <a:solidFill>
                <a:srgbClr val="008000"/>
              </a:solidFill>
              <a:latin typeface="+mn-ea"/>
              <a:ea typeface="+mn-ea"/>
            </a:endParaRPr>
          </a:p>
        </p:txBody>
      </p:sp>
      <p:pic>
        <p:nvPicPr>
          <p:cNvPr id="1085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8725" t="14375" r="7658" b="29063"/>
          <a:stretch>
            <a:fillRect/>
          </a:stretch>
        </p:blipFill>
        <p:spPr bwMode="auto">
          <a:xfrm>
            <a:off x="1151620" y="4185084"/>
            <a:ext cx="7632848" cy="250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p:cNvSpPr>
            <a:spLocks noGrp="1"/>
          </p:cNvSpPr>
          <p:nvPr>
            <p:ph type="dt" sz="half" idx="10"/>
          </p:nvPr>
        </p:nvSpPr>
        <p:spPr/>
        <p:txBody>
          <a:bodyPr/>
          <a:lstStyle/>
          <a:p>
            <a:pPr>
              <a:defRPr/>
            </a:pPr>
            <a:fld id="{10CBBDE1-8A80-425B-A8BE-63C9BB446441}"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834675"/>
            <a:ext cx="9072563" cy="3062377"/>
          </a:xfrm>
          <a:prstGeom prst="rect">
            <a:avLst/>
          </a:prstGeom>
          <a:noFill/>
        </p:spPr>
        <p:txBody>
          <a:bodyPr>
            <a:spAutoFit/>
          </a:bodyPr>
          <a:lstStyle/>
          <a:p>
            <a:pPr>
              <a:spcAft>
                <a:spcPts val="600"/>
              </a:spcAft>
              <a:defRPr/>
            </a:pPr>
            <a:r>
              <a:rPr lang="zh-CN" altLang="en-US" sz="2400" dirty="0" smtClean="0">
                <a:solidFill>
                  <a:srgbClr val="C00000"/>
                </a:solidFill>
                <a:latin typeface="宋体" panose="02010600030101010101" pitchFamily="2" charset="-122"/>
              </a:rPr>
              <a:t>⑵</a:t>
            </a:r>
            <a:r>
              <a:rPr lang="en-US" altLang="zh-CN" sz="2400" dirty="0" smtClean="0">
                <a:solidFill>
                  <a:srgbClr val="C00000"/>
                </a:solidFill>
                <a:latin typeface="宋体" panose="02010600030101010101" pitchFamily="2" charset="-122"/>
              </a:rPr>
              <a:t> </a:t>
            </a:r>
            <a:r>
              <a:rPr lang="zh-CN" altLang="en-US" sz="2400" dirty="0" smtClean="0">
                <a:solidFill>
                  <a:srgbClr val="C00000"/>
                </a:solidFill>
                <a:latin typeface="宋体" panose="02010600030101010101" pitchFamily="2" charset="-122"/>
              </a:rPr>
              <a:t>按条件</a:t>
            </a:r>
            <a:r>
              <a:rPr lang="zh-CN" altLang="zh-CN" sz="2400" dirty="0" smtClean="0">
                <a:solidFill>
                  <a:srgbClr val="C00000"/>
                </a:solidFill>
                <a:latin typeface="宋体" panose="02010600030101010101" pitchFamily="2" charset="-122"/>
              </a:rPr>
              <a:t>求和</a:t>
            </a:r>
            <a:r>
              <a:rPr lang="zh-CN" altLang="zh-CN" sz="2400" dirty="0">
                <a:solidFill>
                  <a:srgbClr val="C00000"/>
                </a:solidFill>
                <a:latin typeface="宋体" panose="02010600030101010101" pitchFamily="2" charset="-122"/>
              </a:rPr>
              <a:t>函数</a:t>
            </a:r>
            <a:r>
              <a:rPr lang="en-US" altLang="zh-CN" sz="2400" dirty="0" smtClean="0">
                <a:solidFill>
                  <a:srgbClr val="C00000"/>
                </a:solidFill>
                <a:latin typeface="宋体" panose="02010600030101010101" pitchFamily="2" charset="-122"/>
              </a:rPr>
              <a:t>SUMIF</a:t>
            </a:r>
            <a:endParaRPr lang="zh-CN" altLang="zh-CN" sz="2400" dirty="0">
              <a:solidFill>
                <a:srgbClr val="C00000"/>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smtClean="0">
                <a:solidFill>
                  <a:schemeClr val="tx1"/>
                </a:solidFill>
                <a:latin typeface="宋体" panose="02010600030101010101" pitchFamily="2" charset="-122"/>
              </a:rPr>
              <a:t>计算</a:t>
            </a:r>
            <a:r>
              <a:rPr lang="zh-CN" altLang="en-US" sz="2000" dirty="0" smtClean="0">
                <a:solidFill>
                  <a:schemeClr val="tx1"/>
                </a:solidFill>
                <a:latin typeface="宋体" panose="02010600030101010101" pitchFamily="2" charset="-122"/>
              </a:rPr>
              <a:t>满足条件的</a:t>
            </a:r>
            <a:r>
              <a:rPr lang="zh-CN" altLang="zh-CN" sz="2000" dirty="0" smtClean="0">
                <a:solidFill>
                  <a:schemeClr val="tx1"/>
                </a:solidFill>
                <a:latin typeface="宋体" panose="02010600030101010101" pitchFamily="2" charset="-122"/>
              </a:rPr>
              <a:t>数值总和</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SUMIF(Range</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a:t>
            </a:r>
            <a:r>
              <a:rPr lang="en-US" altLang="zh-CN" sz="2000" dirty="0" err="1">
                <a:solidFill>
                  <a:schemeClr val="tx1"/>
                </a:solidFill>
                <a:latin typeface="宋体" panose="02010600030101010101" pitchFamily="2" charset="-122"/>
              </a:rPr>
              <a:t>Sum_range</a:t>
            </a:r>
            <a:r>
              <a:rPr lang="en-US" altLang="zh-CN" sz="2000" dirty="0">
                <a:solidFill>
                  <a:schemeClr val="tx1"/>
                </a:solidFill>
                <a:latin typeface="宋体" panose="02010600030101010101" pitchFamily="2" charset="-122"/>
              </a:rPr>
              <a:t>]) </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Range</a:t>
            </a:r>
            <a:r>
              <a:rPr lang="zh-CN" altLang="zh-CN" sz="2000" dirty="0" smtClean="0">
                <a:solidFill>
                  <a:schemeClr val="tx1"/>
                </a:solidFill>
                <a:latin typeface="宋体" panose="02010600030101010101" pitchFamily="2" charset="-122"/>
              </a:rPr>
              <a:t>为条件</a:t>
            </a:r>
            <a:r>
              <a:rPr lang="zh-CN" altLang="zh-CN" sz="2000" dirty="0">
                <a:solidFill>
                  <a:schemeClr val="tx1"/>
                </a:solidFill>
                <a:latin typeface="宋体" panose="02010600030101010101" pitchFamily="2" charset="-122"/>
              </a:rPr>
              <a:t>判断的单元格区域；</a:t>
            </a:r>
            <a:r>
              <a:rPr lang="en-US" altLang="zh-CN" sz="2000" dirty="0">
                <a:solidFill>
                  <a:schemeClr val="tx1"/>
                </a:solidFill>
                <a:latin typeface="宋体" panose="02010600030101010101" pitchFamily="2" charset="-122"/>
              </a:rPr>
              <a:t>Criteria</a:t>
            </a:r>
            <a:r>
              <a:rPr lang="zh-CN" altLang="zh-CN" sz="2000" dirty="0">
                <a:solidFill>
                  <a:schemeClr val="tx1"/>
                </a:solidFill>
                <a:latin typeface="宋体" panose="02010600030101010101" pitchFamily="2" charset="-122"/>
              </a:rPr>
              <a:t>为求和</a:t>
            </a:r>
            <a:r>
              <a:rPr lang="zh-CN" altLang="zh-CN" sz="2000" dirty="0" smtClean="0">
                <a:solidFill>
                  <a:schemeClr val="tx1"/>
                </a:solidFill>
                <a:latin typeface="宋体" panose="02010600030101010101" pitchFamily="2" charset="-122"/>
              </a:rPr>
              <a:t>条件；</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en-US" altLang="zh-CN" sz="2000" dirty="0" err="1" smtClean="0">
                <a:solidFill>
                  <a:schemeClr val="tx1"/>
                </a:solidFill>
                <a:latin typeface="宋体" panose="02010600030101010101" pitchFamily="2" charset="-122"/>
              </a:rPr>
              <a:t>Sum_range</a:t>
            </a:r>
            <a:r>
              <a:rPr lang="en-US" altLang="zh-CN" sz="2000" dirty="0" smtClean="0">
                <a:solidFill>
                  <a:schemeClr val="tx1"/>
                </a:solidFill>
                <a:latin typeface="宋体" panose="02010600030101010101" pitchFamily="2" charset="-122"/>
              </a:rPr>
              <a:t> </a:t>
            </a:r>
            <a:r>
              <a:rPr lang="zh-CN" altLang="zh-CN" sz="2000" dirty="0">
                <a:solidFill>
                  <a:schemeClr val="tx1"/>
                </a:solidFill>
                <a:latin typeface="宋体" panose="02010600030101010101" pitchFamily="2" charset="-122"/>
              </a:rPr>
              <a:t>为实际求和区域，是需要求和的单元格区域</a:t>
            </a:r>
            <a:r>
              <a:rPr lang="zh-CN" altLang="zh-CN"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zh-CN" sz="2000" dirty="0" smtClean="0">
                <a:solidFill>
                  <a:schemeClr val="tx1"/>
                </a:solidFill>
                <a:latin typeface="宋体" panose="02010600030101010101" pitchFamily="2" charset="-122"/>
              </a:rPr>
              <a:t>如果</a:t>
            </a:r>
            <a:r>
              <a:rPr lang="zh-CN" altLang="zh-CN" sz="2000" dirty="0">
                <a:solidFill>
                  <a:schemeClr val="tx1"/>
                </a:solidFill>
                <a:latin typeface="宋体" panose="02010600030101010101" pitchFamily="2" charset="-122"/>
              </a:rPr>
              <a:t>求和区域与条件区域是同一个区域，则省略第三个参数。。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a:solidFill>
                  <a:srgbClr val="C00000"/>
                </a:solidFill>
                <a:latin typeface="宋体" panose="02010600030101010101" pitchFamily="2" charset="-122"/>
              </a:rPr>
              <a:t>【</a:t>
            </a:r>
            <a:r>
              <a:rPr lang="zh-CN" altLang="zh-CN" sz="2000" dirty="0">
                <a:solidFill>
                  <a:srgbClr val="C00000"/>
                </a:solidFill>
                <a:latin typeface="宋体" panose="02010600030101010101" pitchFamily="2" charset="-122"/>
              </a:rPr>
              <a:t>例</a:t>
            </a:r>
            <a:r>
              <a:rPr lang="en-US" altLang="zh-CN" sz="2000" dirty="0" smtClean="0">
                <a:solidFill>
                  <a:srgbClr val="C00000"/>
                </a:solidFill>
                <a:latin typeface="宋体" panose="02010600030101010101" pitchFamily="2" charset="-122"/>
              </a:rPr>
              <a:t>4-15】</a:t>
            </a:r>
            <a:r>
              <a:rPr lang="zh-CN" altLang="zh-CN" sz="2000" dirty="0" smtClean="0">
                <a:solidFill>
                  <a:schemeClr val="tx1"/>
                </a:solidFill>
                <a:latin typeface="宋体" panose="02010600030101010101" pitchFamily="2" charset="-122"/>
              </a:rPr>
              <a:t>在商品</a:t>
            </a:r>
            <a:r>
              <a:rPr lang="zh-CN" altLang="zh-CN" sz="2000" dirty="0">
                <a:solidFill>
                  <a:schemeClr val="tx1"/>
                </a:solidFill>
                <a:latin typeface="宋体" panose="02010600030101010101" pitchFamily="2" charset="-122"/>
              </a:rPr>
              <a:t>销售表中，要求计算长虹电视机的销售总量，并将结果存放在单元格</a:t>
            </a:r>
            <a:r>
              <a:rPr lang="en-US" altLang="zh-CN" sz="2000" dirty="0">
                <a:solidFill>
                  <a:schemeClr val="tx1"/>
                </a:solidFill>
                <a:latin typeface="宋体" panose="02010600030101010101" pitchFamily="2" charset="-122"/>
              </a:rPr>
              <a:t>F7</a:t>
            </a:r>
            <a:r>
              <a:rPr lang="zh-CN" altLang="zh-CN" sz="2000" dirty="0">
                <a:solidFill>
                  <a:schemeClr val="tx1"/>
                </a:solidFill>
                <a:latin typeface="宋体" panose="02010600030101010101" pitchFamily="2" charset="-122"/>
              </a:rPr>
              <a:t>中。</a:t>
            </a:r>
            <a:endParaRPr lang="en-US" altLang="zh-CN" sz="2000" dirty="0">
              <a:solidFill>
                <a:schemeClr val="tx1"/>
              </a:solidFill>
              <a:latin typeface="宋体" panose="02010600030101010101" pitchFamily="2" charset="-122"/>
            </a:endParaRPr>
          </a:p>
        </p:txBody>
      </p:sp>
      <p:pic>
        <p:nvPicPr>
          <p:cNvPr id="1095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7833" t="15938" r="16618" b="28437"/>
          <a:stretch>
            <a:fillRect/>
          </a:stretch>
        </p:blipFill>
        <p:spPr bwMode="auto">
          <a:xfrm>
            <a:off x="2448272" y="3501008"/>
            <a:ext cx="66602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p:cNvSpPr>
            <a:spLocks noGrp="1"/>
          </p:cNvSpPr>
          <p:nvPr>
            <p:ph type="dt" sz="half" idx="10"/>
          </p:nvPr>
        </p:nvSpPr>
        <p:spPr/>
        <p:txBody>
          <a:bodyPr/>
          <a:lstStyle/>
          <a:p>
            <a:pPr>
              <a:defRPr/>
            </a:pPr>
            <a:fld id="{3D6D97D6-85F4-4A92-9188-1FFE0869B1C5}"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4925" y="834675"/>
            <a:ext cx="9072563" cy="3370153"/>
          </a:xfrm>
          <a:prstGeom prst="rect">
            <a:avLst/>
          </a:prstGeom>
          <a:noFill/>
        </p:spPr>
        <p:txBody>
          <a:bodyPr>
            <a:spAutoFit/>
          </a:bodyPr>
          <a:lstStyle/>
          <a:p>
            <a:pPr>
              <a:spcAft>
                <a:spcPts val="600"/>
              </a:spcAft>
              <a:defRPr/>
            </a:pPr>
            <a:r>
              <a:rPr lang="zh-CN" altLang="en-US" sz="2400" dirty="0" smtClean="0">
                <a:solidFill>
                  <a:srgbClr val="C00000"/>
                </a:solidFill>
                <a:latin typeface="宋体" panose="02010600030101010101" pitchFamily="2" charset="-122"/>
              </a:rPr>
              <a:t>⑶</a:t>
            </a:r>
            <a:r>
              <a:rPr lang="en-US" altLang="zh-CN" sz="2400" dirty="0" smtClean="0">
                <a:solidFill>
                  <a:srgbClr val="C00000"/>
                </a:solidFill>
                <a:latin typeface="宋体" panose="02010600030101010101" pitchFamily="2" charset="-122"/>
              </a:rPr>
              <a:t> </a:t>
            </a:r>
            <a:r>
              <a:rPr lang="zh-CN" altLang="en-US" sz="2400" dirty="0" smtClean="0">
                <a:solidFill>
                  <a:srgbClr val="C00000"/>
                </a:solidFill>
                <a:latin typeface="宋体" panose="02010600030101010101" pitchFamily="2" charset="-122"/>
              </a:rPr>
              <a:t>多条件</a:t>
            </a:r>
            <a:r>
              <a:rPr lang="zh-CN" altLang="zh-CN" sz="2400" dirty="0" smtClean="0">
                <a:solidFill>
                  <a:srgbClr val="C00000"/>
                </a:solidFill>
                <a:latin typeface="宋体" panose="02010600030101010101" pitchFamily="2" charset="-122"/>
              </a:rPr>
              <a:t>求和函数</a:t>
            </a:r>
            <a:r>
              <a:rPr lang="en-US" altLang="zh-CN" sz="2400" dirty="0" smtClean="0">
                <a:solidFill>
                  <a:srgbClr val="C00000"/>
                </a:solidFill>
                <a:latin typeface="宋体" panose="02010600030101010101" pitchFamily="2" charset="-122"/>
              </a:rPr>
              <a:t>SUMIFS</a:t>
            </a:r>
            <a:endParaRPr lang="zh-CN" altLang="zh-CN" sz="2400" dirty="0">
              <a:solidFill>
                <a:srgbClr val="C00000"/>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类型：</a:t>
            </a:r>
            <a:r>
              <a:rPr lang="zh-CN" altLang="zh-CN" sz="2000" dirty="0">
                <a:solidFill>
                  <a:schemeClr val="tx1"/>
                </a:solidFill>
                <a:latin typeface="宋体" panose="02010600030101010101" pitchFamily="2" charset="-122"/>
              </a:rPr>
              <a:t>数学与三角函数</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功能</a:t>
            </a:r>
            <a:r>
              <a:rPr lang="zh-CN" altLang="zh-CN" sz="2000" dirty="0" smtClean="0">
                <a:solidFill>
                  <a:srgbClr val="008000"/>
                </a:solidFill>
                <a:latin typeface="宋体" panose="02010600030101010101" pitchFamily="2" charset="-122"/>
              </a:rPr>
              <a:t>：</a:t>
            </a:r>
            <a:r>
              <a:rPr lang="zh-CN" altLang="zh-CN" sz="2000" dirty="0">
                <a:solidFill>
                  <a:schemeClr val="tx1"/>
                </a:solidFill>
                <a:latin typeface="宋体" panose="02010600030101010101" pitchFamily="2" charset="-122"/>
              </a:rPr>
              <a:t>根据多个指定条件对数值数据求和</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zh-CN" altLang="zh-CN" sz="2000" dirty="0">
                <a:solidFill>
                  <a:srgbClr val="008000"/>
                </a:solidFill>
                <a:latin typeface="宋体" panose="02010600030101010101" pitchFamily="2" charset="-122"/>
              </a:rPr>
              <a:t>语法格式</a:t>
            </a:r>
            <a:r>
              <a:rPr lang="zh-CN" altLang="zh-CN" sz="2000" dirty="0" smtClean="0">
                <a:solidFill>
                  <a:srgbClr val="008000"/>
                </a:solidFill>
                <a:latin typeface="宋体" panose="02010600030101010101" pitchFamily="2" charset="-122"/>
              </a:rPr>
              <a:t>：</a:t>
            </a:r>
            <a:r>
              <a:rPr lang="en-US" altLang="zh-CN" sz="2000" dirty="0">
                <a:solidFill>
                  <a:schemeClr val="tx1"/>
                </a:solidFill>
                <a:latin typeface="宋体" panose="02010600030101010101" pitchFamily="2" charset="-122"/>
              </a:rPr>
              <a:t>SUMIFS(</a:t>
            </a:r>
            <a:r>
              <a:rPr lang="en-US" altLang="zh-CN" sz="2000" dirty="0" err="1">
                <a:solidFill>
                  <a:schemeClr val="tx1"/>
                </a:solidFill>
                <a:latin typeface="宋体" panose="02010600030101010101" pitchFamily="2" charset="-122"/>
              </a:rPr>
              <a:t>sum_range</a:t>
            </a:r>
            <a:r>
              <a:rPr lang="en-US" altLang="zh-CN" sz="2000" dirty="0">
                <a:solidFill>
                  <a:schemeClr val="tx1"/>
                </a:solidFill>
                <a:latin typeface="宋体" panose="02010600030101010101" pitchFamily="2" charset="-122"/>
              </a:rPr>
              <a:t>, criteria_range1, criteria1, </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en-US" altLang="zh-CN" sz="2000" dirty="0">
                <a:solidFill>
                  <a:schemeClr val="tx1"/>
                </a:solidFill>
                <a:latin typeface="宋体" panose="02010600030101010101" pitchFamily="2" charset="-122"/>
              </a:rPr>
              <a:t>criteria_range2, criteria2], …)</a:t>
            </a:r>
            <a:endParaRPr lang="en-US"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a:t>
            </a:r>
            <a:r>
              <a:rPr lang="zh-CN" altLang="en-US" sz="2000" dirty="0">
                <a:solidFill>
                  <a:srgbClr val="008000"/>
                </a:solidFill>
                <a:latin typeface="宋体" panose="02010600030101010101" pitchFamily="2" charset="-122"/>
              </a:rPr>
              <a:t>说明</a:t>
            </a:r>
            <a:r>
              <a:rPr lang="zh-CN" altLang="zh-CN" sz="2000" dirty="0" smtClean="0">
                <a:solidFill>
                  <a:srgbClr val="008000"/>
                </a:solidFill>
                <a:latin typeface="宋体" panose="02010600030101010101" pitchFamily="2" charset="-122"/>
              </a:rPr>
              <a:t>：</a:t>
            </a:r>
            <a:r>
              <a:rPr lang="en-US" altLang="zh-CN" sz="2000" dirty="0" err="1">
                <a:solidFill>
                  <a:schemeClr val="tx1"/>
                </a:solidFill>
                <a:latin typeface="宋体" panose="02010600030101010101" pitchFamily="2" charset="-122"/>
              </a:rPr>
              <a:t>sum_range</a:t>
            </a:r>
            <a:r>
              <a:rPr lang="zh-CN" altLang="zh-CN" sz="2000" dirty="0">
                <a:solidFill>
                  <a:schemeClr val="tx1"/>
                </a:solidFill>
                <a:latin typeface="宋体" panose="02010600030101010101" pitchFamily="2" charset="-122"/>
              </a:rPr>
              <a:t>为求和</a:t>
            </a:r>
            <a:r>
              <a:rPr lang="zh-CN" altLang="zh-CN" sz="2000" dirty="0" smtClean="0">
                <a:solidFill>
                  <a:schemeClr val="tx1"/>
                </a:solidFill>
                <a:latin typeface="宋体" panose="02010600030101010101" pitchFamily="2" charset="-122"/>
              </a:rPr>
              <a:t>区域</a:t>
            </a:r>
            <a:r>
              <a:rPr lang="zh-CN" altLang="en-US"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criteria_range1</a:t>
            </a:r>
            <a:r>
              <a:rPr lang="zh-CN" altLang="zh-CN" sz="2000" dirty="0">
                <a:solidFill>
                  <a:schemeClr val="tx1"/>
                </a:solidFill>
                <a:latin typeface="宋体" panose="02010600030101010101" pitchFamily="2" charset="-122"/>
              </a:rPr>
              <a:t>为条件区域</a:t>
            </a:r>
            <a:r>
              <a:rPr lang="en-US" altLang="zh-CN" sz="2000" dirty="0">
                <a:solidFill>
                  <a:schemeClr val="tx1"/>
                </a:solidFill>
                <a:latin typeface="宋体" panose="02010600030101010101" pitchFamily="2" charset="-122"/>
              </a:rPr>
              <a:t>1</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criteria1</a:t>
            </a:r>
            <a:r>
              <a:rPr lang="zh-CN" altLang="zh-CN" sz="2000" dirty="0">
                <a:solidFill>
                  <a:schemeClr val="tx1"/>
                </a:solidFill>
                <a:latin typeface="宋体" panose="02010600030101010101" pitchFamily="2" charset="-122"/>
              </a:rPr>
              <a:t>为条件</a:t>
            </a:r>
            <a:r>
              <a:rPr lang="en-US" altLang="zh-CN" sz="2000" dirty="0" smtClean="0">
                <a:solidFill>
                  <a:schemeClr val="tx1"/>
                </a:solidFill>
                <a:latin typeface="宋体" panose="02010600030101010101" pitchFamily="2" charset="-122"/>
              </a:rPr>
              <a:t>1</a:t>
            </a:r>
            <a:r>
              <a:rPr lang="zh-CN" altLang="en-US" sz="2000" dirty="0" smtClean="0">
                <a:solidFill>
                  <a:schemeClr val="tx1"/>
                </a:solidFill>
                <a:latin typeface="宋体" panose="02010600030101010101" pitchFamily="2" charset="-122"/>
              </a:rPr>
              <a:t>；</a:t>
            </a:r>
            <a:endParaRPr lang="en-US" altLang="zh-CN" sz="2000" dirty="0" smtClean="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rPr>
              <a:t>       criteria_range2</a:t>
            </a:r>
            <a:r>
              <a:rPr lang="zh-CN" altLang="zh-CN" sz="2000" dirty="0">
                <a:solidFill>
                  <a:schemeClr val="tx1"/>
                </a:solidFill>
                <a:latin typeface="宋体" panose="02010600030101010101" pitchFamily="2" charset="-122"/>
              </a:rPr>
              <a:t>为条件区域</a:t>
            </a:r>
            <a:r>
              <a:rPr lang="en-US" altLang="zh-CN" sz="2000" dirty="0">
                <a:solidFill>
                  <a:schemeClr val="tx1"/>
                </a:solidFill>
                <a:latin typeface="宋体" panose="02010600030101010101" pitchFamily="2" charset="-122"/>
              </a:rPr>
              <a:t>2</a:t>
            </a:r>
            <a:r>
              <a:rPr lang="zh-CN" altLang="zh-CN" sz="2000" dirty="0">
                <a:solidFill>
                  <a:schemeClr val="tx1"/>
                </a:solidFill>
                <a:latin typeface="宋体" panose="02010600030101010101" pitchFamily="2" charset="-122"/>
              </a:rPr>
              <a:t>，</a:t>
            </a:r>
            <a:r>
              <a:rPr lang="en-US" altLang="zh-CN" sz="2000" dirty="0">
                <a:solidFill>
                  <a:schemeClr val="tx1"/>
                </a:solidFill>
                <a:latin typeface="宋体" panose="02010600030101010101" pitchFamily="2" charset="-122"/>
              </a:rPr>
              <a:t>criteria2</a:t>
            </a:r>
            <a:r>
              <a:rPr lang="zh-CN" altLang="zh-CN" sz="2000" dirty="0">
                <a:solidFill>
                  <a:schemeClr val="tx1"/>
                </a:solidFill>
                <a:latin typeface="宋体" panose="02010600030101010101" pitchFamily="2" charset="-122"/>
              </a:rPr>
              <a:t>为条件</a:t>
            </a:r>
            <a:r>
              <a:rPr lang="en-US" altLang="zh-CN" sz="2000" dirty="0">
                <a:solidFill>
                  <a:schemeClr val="tx1"/>
                </a:solidFill>
                <a:latin typeface="宋体" panose="02010600030101010101" pitchFamily="2" charset="-122"/>
              </a:rPr>
              <a:t>2</a:t>
            </a:r>
            <a:r>
              <a:rPr lang="zh-CN" altLang="zh-CN" sz="2000" dirty="0" smtClean="0">
                <a:solidFill>
                  <a:schemeClr val="tx1"/>
                </a:solidFill>
                <a:latin typeface="宋体" panose="02010600030101010101" pitchFamily="2" charset="-122"/>
              </a:rPr>
              <a:t>。</a:t>
            </a:r>
            <a:endParaRPr lang="zh-CN" altLang="zh-CN" sz="2000" dirty="0">
              <a:solidFill>
                <a:schemeClr val="tx1"/>
              </a:solidFill>
              <a:latin typeface="宋体" panose="02010600030101010101" pitchFamily="2" charset="-122"/>
            </a:endParaRPr>
          </a:p>
          <a:p>
            <a:pPr>
              <a:defRPr/>
            </a:pPr>
            <a:r>
              <a:rPr lang="en-US" altLang="zh-CN" sz="2000" dirty="0">
                <a:solidFill>
                  <a:schemeClr val="tx1"/>
                </a:solidFill>
                <a:latin typeface="宋体" panose="02010600030101010101" pitchFamily="2" charset="-122"/>
              </a:rPr>
              <a:t>    </a:t>
            </a:r>
            <a:r>
              <a:rPr lang="en-US" altLang="zh-CN" sz="2000" dirty="0">
                <a:solidFill>
                  <a:srgbClr val="C00000"/>
                </a:solidFill>
                <a:latin typeface="宋体" panose="02010600030101010101" pitchFamily="2" charset="-122"/>
              </a:rPr>
              <a:t>【</a:t>
            </a:r>
            <a:r>
              <a:rPr lang="zh-CN" altLang="zh-CN" sz="2000" dirty="0">
                <a:solidFill>
                  <a:srgbClr val="C00000"/>
                </a:solidFill>
                <a:latin typeface="宋体" panose="02010600030101010101" pitchFamily="2" charset="-122"/>
              </a:rPr>
              <a:t>例</a:t>
            </a:r>
            <a:r>
              <a:rPr lang="en-US" altLang="zh-CN" sz="2000" dirty="0" smtClean="0">
                <a:solidFill>
                  <a:srgbClr val="C00000"/>
                </a:solidFill>
                <a:latin typeface="宋体" panose="02010600030101010101" pitchFamily="2" charset="-122"/>
              </a:rPr>
              <a:t>4-16】</a:t>
            </a:r>
            <a:r>
              <a:rPr lang="zh-CN" altLang="zh-CN" sz="2000" dirty="0" smtClean="0">
                <a:solidFill>
                  <a:schemeClr val="tx1"/>
                </a:solidFill>
                <a:latin typeface="宋体" panose="02010600030101010101" pitchFamily="2" charset="-122"/>
              </a:rPr>
              <a:t>在商品</a:t>
            </a:r>
            <a:r>
              <a:rPr lang="zh-CN" altLang="zh-CN" sz="2000" dirty="0">
                <a:solidFill>
                  <a:schemeClr val="tx1"/>
                </a:solidFill>
                <a:latin typeface="宋体" panose="02010600030101010101" pitchFamily="2" charset="-122"/>
              </a:rPr>
              <a:t>销售表中</a:t>
            </a:r>
            <a:r>
              <a:rPr lang="zh-CN" altLang="zh-CN" sz="2000" dirty="0" smtClean="0">
                <a:solidFill>
                  <a:schemeClr val="tx1"/>
                </a:solidFill>
                <a:latin typeface="宋体" panose="02010600030101010101" pitchFamily="2" charset="-122"/>
              </a:rPr>
              <a:t>，计算</a:t>
            </a:r>
            <a:r>
              <a:rPr lang="zh-CN" altLang="zh-CN" sz="2000" dirty="0">
                <a:solidFill>
                  <a:schemeClr val="tx1"/>
                </a:solidFill>
                <a:latin typeface="宋体" panose="02010600030101010101" pitchFamily="2" charset="-122"/>
              </a:rPr>
              <a:t>销售人员</a:t>
            </a:r>
            <a:r>
              <a:rPr lang="zh-CN" altLang="zh-CN" sz="2000" dirty="0" smtClean="0">
                <a:solidFill>
                  <a:schemeClr val="tx1"/>
                </a:solidFill>
                <a:latin typeface="宋体" panose="02010600030101010101" pitchFamily="2" charset="-122"/>
              </a:rPr>
              <a:t>李</a:t>
            </a:r>
            <a:r>
              <a:rPr lang="zh-CN" altLang="en-US" sz="2000" dirty="0" smtClean="0">
                <a:solidFill>
                  <a:schemeClr val="tx1"/>
                </a:solidFill>
                <a:latin typeface="宋体" panose="02010600030101010101" pitchFamily="2" charset="-122"/>
              </a:rPr>
              <a:t>小</a:t>
            </a:r>
            <a:r>
              <a:rPr lang="zh-CN" altLang="zh-CN" sz="2000" dirty="0" smtClean="0">
                <a:solidFill>
                  <a:schemeClr val="tx1"/>
                </a:solidFill>
                <a:latin typeface="宋体" panose="02010600030101010101" pitchFamily="2" charset="-122"/>
              </a:rPr>
              <a:t>均</a:t>
            </a:r>
            <a:r>
              <a:rPr lang="zh-CN" altLang="zh-CN" sz="2000" dirty="0">
                <a:solidFill>
                  <a:schemeClr val="tx1"/>
                </a:solidFill>
                <a:latin typeface="宋体" panose="02010600030101010101" pitchFamily="2" charset="-122"/>
              </a:rPr>
              <a:t>对长虹电视机的销售数量，并将结果存放在单元格</a:t>
            </a:r>
            <a:r>
              <a:rPr lang="en-US" altLang="zh-CN" sz="2000" dirty="0">
                <a:solidFill>
                  <a:schemeClr val="tx1"/>
                </a:solidFill>
                <a:latin typeface="宋体" panose="02010600030101010101" pitchFamily="2" charset="-122"/>
              </a:rPr>
              <a:t>I1</a:t>
            </a:r>
            <a:r>
              <a:rPr lang="zh-CN" altLang="zh-CN" sz="2000" dirty="0">
                <a:solidFill>
                  <a:schemeClr val="tx1"/>
                </a:solidFill>
                <a:latin typeface="宋体" panose="02010600030101010101" pitchFamily="2" charset="-122"/>
              </a:rPr>
              <a:t>中</a:t>
            </a:r>
            <a:r>
              <a:rPr lang="zh-CN" altLang="zh-CN" sz="2000" dirty="0" smtClean="0">
                <a:solidFill>
                  <a:schemeClr val="tx1"/>
                </a:solidFill>
                <a:latin typeface="宋体" panose="02010600030101010101" pitchFamily="2" charset="-122"/>
              </a:rPr>
              <a:t>。</a:t>
            </a:r>
            <a:endParaRPr lang="en-US" altLang="zh-CN" sz="2000" dirty="0">
              <a:solidFill>
                <a:schemeClr val="tx1"/>
              </a:solidFill>
              <a:latin typeface="宋体" panose="02010600030101010101" pitchFamily="2" charset="-122"/>
            </a:endParaRPr>
          </a:p>
        </p:txBody>
      </p:sp>
      <p:pic>
        <p:nvPicPr>
          <p:cNvPr id="110594" name="图片 1"/>
          <p:cNvPicPr>
            <a:picLocks noChangeAspect="1" noChangeArrowheads="1"/>
          </p:cNvPicPr>
          <p:nvPr/>
        </p:nvPicPr>
        <p:blipFill>
          <a:blip r:embed="rId1">
            <a:extLst>
              <a:ext uri="{28A0092B-C50C-407E-A947-70E740481C1C}">
                <a14:useLocalDpi xmlns:a14="http://schemas.microsoft.com/office/drawing/2010/main" val="0"/>
              </a:ext>
            </a:extLst>
          </a:blip>
          <a:srcRect t="22426" r="10588" b="9186"/>
          <a:stretch>
            <a:fillRect/>
          </a:stretch>
        </p:blipFill>
        <p:spPr bwMode="auto">
          <a:xfrm>
            <a:off x="2699792" y="4077072"/>
            <a:ext cx="637270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标注 2"/>
          <p:cNvSpPr/>
          <p:nvPr/>
        </p:nvSpPr>
        <p:spPr bwMode="auto">
          <a:xfrm>
            <a:off x="143508" y="4887162"/>
            <a:ext cx="2952328" cy="1134126"/>
          </a:xfrm>
          <a:prstGeom prst="wedgeRectCallout">
            <a:avLst>
              <a:gd name="adj1" fmla="val 90764"/>
              <a:gd name="adj2" fmla="val -112556"/>
            </a:avLst>
          </a:prstGeom>
          <a:solidFill>
            <a:srgbClr val="FFFFCC"/>
          </a:solidFill>
          <a:ln w="9525" cap="flat" cmpd="sng" algn="ctr">
            <a:solidFill>
              <a:srgbClr val="FF3399"/>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2000" dirty="0">
                <a:solidFill>
                  <a:srgbClr val="C00000"/>
                </a:solidFill>
                <a:latin typeface="+mn-ea"/>
                <a:ea typeface="+mn-ea"/>
              </a:rPr>
              <a:t>=SUMIFS(D2:D11,B2:B11,"</a:t>
            </a:r>
            <a:r>
              <a:rPr lang="zh-CN" altLang="zh-CN" sz="2000" dirty="0">
                <a:solidFill>
                  <a:srgbClr val="C00000"/>
                </a:solidFill>
                <a:latin typeface="+mn-ea"/>
                <a:ea typeface="+mn-ea"/>
              </a:rPr>
              <a:t>李小均</a:t>
            </a:r>
            <a:r>
              <a:rPr lang="en-US" altLang="zh-CN" sz="2000" dirty="0">
                <a:solidFill>
                  <a:srgbClr val="C00000"/>
                </a:solidFill>
                <a:latin typeface="+mn-ea"/>
                <a:ea typeface="+mn-ea"/>
              </a:rPr>
              <a:t>",C2:C11,"</a:t>
            </a:r>
            <a:r>
              <a:rPr lang="zh-CN" altLang="zh-CN" sz="2000" dirty="0">
                <a:solidFill>
                  <a:srgbClr val="C00000"/>
                </a:solidFill>
                <a:latin typeface="+mn-ea"/>
                <a:ea typeface="+mn-ea"/>
              </a:rPr>
              <a:t>长虹电视机</a:t>
            </a:r>
            <a:r>
              <a:rPr lang="en-US" altLang="zh-CN" sz="2000" dirty="0">
                <a:solidFill>
                  <a:srgbClr val="C00000"/>
                </a:solidFill>
                <a:latin typeface="+mn-ea"/>
                <a:ea typeface="+mn-ea"/>
              </a:rPr>
              <a:t>")</a:t>
            </a:r>
            <a:endParaRPr kumimoji="0" lang="zh-CN" altLang="en-US" sz="2000" b="1" i="0" u="none" strike="noStrike" cap="none" normalizeH="0" baseline="0" dirty="0" smtClean="0">
              <a:ln>
                <a:noFill/>
              </a:ln>
              <a:solidFill>
                <a:srgbClr val="C00000"/>
              </a:solidFill>
              <a:effectLst/>
              <a:latin typeface="+mn-ea"/>
              <a:ea typeface="+mn-ea"/>
            </a:endParaRPr>
          </a:p>
        </p:txBody>
      </p:sp>
      <p:sp>
        <p:nvSpPr>
          <p:cNvPr id="4" name="日期占位符 3"/>
          <p:cNvSpPr>
            <a:spLocks noGrp="1"/>
          </p:cNvSpPr>
          <p:nvPr>
            <p:ph type="dt" sz="half" idx="10"/>
          </p:nvPr>
        </p:nvSpPr>
        <p:spPr/>
        <p:txBody>
          <a:bodyPr/>
          <a:lstStyle/>
          <a:p>
            <a:pPr>
              <a:defRPr/>
            </a:pPr>
            <a:fld id="{97B78B66-7CAC-4AD6-9FA6-C1D808B2616D}"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79388" y="957263"/>
            <a:ext cx="8748712" cy="4616450"/>
          </a:xfrm>
          <a:prstGeom prst="rect">
            <a:avLst/>
          </a:prstGeom>
          <a:noFill/>
        </p:spPr>
        <p:txBody>
          <a:bodyPr>
            <a:spAutoFit/>
          </a:bodyPr>
          <a:lstStyle/>
          <a:p>
            <a:pPr>
              <a:lnSpc>
                <a:spcPct val="150000"/>
              </a:lnSpc>
              <a:defRPr/>
            </a:pPr>
            <a:r>
              <a:rPr lang="zh-CN" altLang="en-US" sz="2800" dirty="0" smtClean="0">
                <a:solidFill>
                  <a:srgbClr val="C00000"/>
                </a:solidFill>
                <a:latin typeface="宋体" panose="02010600030101010101" pitchFamily="2" charset="-122"/>
              </a:rPr>
              <a:t>⑷</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求平均值函数</a:t>
            </a:r>
            <a:r>
              <a:rPr lang="en-US" altLang="zh-CN" sz="2800" dirty="0">
                <a:solidFill>
                  <a:srgbClr val="C00000"/>
                </a:solidFill>
                <a:latin typeface="宋体" panose="02010600030101010101" pitchFamily="2" charset="-122"/>
              </a:rPr>
              <a:t>AVERAGE</a:t>
            </a:r>
            <a:endParaRPr lang="zh-CN" altLang="zh-CN" sz="2800" dirty="0">
              <a:solidFill>
                <a:srgbClr val="C00000"/>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类型：</a:t>
            </a:r>
            <a:r>
              <a:rPr lang="zh-CN" altLang="zh-CN" sz="2400" dirty="0">
                <a:solidFill>
                  <a:schemeClr val="tx1"/>
                </a:solidFill>
                <a:latin typeface="宋体" panose="02010600030101010101" pitchFamily="2" charset="-122"/>
              </a:rPr>
              <a:t>统计函数</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功能：</a:t>
            </a:r>
            <a:r>
              <a:rPr lang="zh-CN" altLang="zh-CN" sz="2400" dirty="0">
                <a:solidFill>
                  <a:schemeClr val="tx1"/>
                </a:solidFill>
                <a:latin typeface="宋体" panose="02010600030101010101" pitchFamily="2" charset="-122"/>
              </a:rPr>
              <a:t>计算参数中数值的平均值</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语法格式；</a:t>
            </a:r>
            <a:r>
              <a:rPr lang="en-US" altLang="zh-CN" sz="2400" dirty="0">
                <a:solidFill>
                  <a:schemeClr val="tx1"/>
                </a:solidFill>
                <a:latin typeface="宋体" panose="02010600030101010101" pitchFamily="2" charset="-122"/>
              </a:rPr>
              <a:t>AVERAGE(Number</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Number2</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44145">
              <a:lnSpc>
                <a:spcPct val="150000"/>
              </a:lnSpc>
              <a:defRPr/>
            </a:pPr>
            <a:r>
              <a:rPr lang="zh-CN" altLang="zh-CN" sz="2400" dirty="0">
                <a:solidFill>
                  <a:srgbClr val="008000"/>
                </a:solidFill>
                <a:latin typeface="宋体" panose="02010600030101010101" pitchFamily="2" charset="-122"/>
              </a:rPr>
              <a:t>说明：</a:t>
            </a:r>
            <a:r>
              <a:rPr lang="zh-CN" altLang="zh-CN" sz="2400" b="0" dirty="0">
                <a:solidFill>
                  <a:schemeClr val="tx1"/>
                </a:solidFill>
                <a:latin typeface="宋体" panose="02010600030101010101" pitchFamily="2" charset="-122"/>
              </a:rPr>
              <a:t>参数区域中包含的非数值单元格和空单元格不参加求平均值运算。</a:t>
            </a:r>
            <a:endParaRPr lang="zh-CN" altLang="zh-CN" sz="2400" b="0"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a:t>
            </a:r>
            <a:r>
              <a:rPr lang="zh-CN" altLang="en-US" sz="2400" dirty="0">
                <a:solidFill>
                  <a:srgbClr val="C00000"/>
                </a:solidFill>
                <a:latin typeface="宋体" panose="02010600030101010101" pitchFamily="2" charset="-122"/>
              </a:rPr>
              <a:t>如：</a:t>
            </a:r>
            <a:r>
              <a:rPr lang="zh-CN" altLang="zh-CN" sz="2400" dirty="0">
                <a:solidFill>
                  <a:srgbClr val="C00000"/>
                </a:solidFill>
                <a:latin typeface="宋体" panose="02010600030101010101" pitchFamily="2" charset="-122"/>
              </a:rPr>
              <a:t>计算工资表中所有职工的平均工资</a:t>
            </a:r>
            <a:r>
              <a:rPr lang="zh-CN" altLang="en-US" sz="2400" dirty="0">
                <a:solidFill>
                  <a:srgbClr val="C00000"/>
                </a:solidFill>
                <a:latin typeface="宋体" panose="02010600030101010101" pitchFamily="2" charset="-122"/>
              </a:rPr>
              <a:t>。</a:t>
            </a:r>
            <a:endParaRPr lang="zh-CN" altLang="zh-CN" sz="2400" dirty="0">
              <a:solidFill>
                <a:srgbClr val="C00000"/>
              </a:solidFill>
              <a:latin typeface="宋体" panose="02010600030101010101" pitchFamily="2" charset="-122"/>
            </a:endParaRPr>
          </a:p>
          <a:p>
            <a:pPr marL="720090">
              <a:lnSpc>
                <a:spcPct val="150000"/>
              </a:lnSpc>
              <a:defRPr/>
            </a:pPr>
            <a:r>
              <a:rPr lang="en-US" altLang="zh-CN" sz="2400" dirty="0">
                <a:solidFill>
                  <a:srgbClr val="0000FF"/>
                </a:solidFill>
                <a:latin typeface="宋体" panose="02010600030101010101" pitchFamily="2" charset="-122"/>
              </a:rPr>
              <a:t>=AVERAGE(D2:D11)</a:t>
            </a:r>
            <a:endParaRPr lang="zh-CN" altLang="en-US" sz="2000" b="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C4E8CDD5-442D-4475-8B69-A1267BBDA91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3" y="2060488"/>
            <a:ext cx="9036050" cy="478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C00000"/>
                </a:solidFill>
                <a:latin typeface="华文中宋" panose="02010600040101010101" pitchFamily="2" charset="-122"/>
                <a:ea typeface="华文中宋" panose="02010600040101010101" pitchFamily="2" charset="-122"/>
              </a:rPr>
              <a:t>4</a:t>
            </a:r>
            <a:r>
              <a:rPr lang="en-US" altLang="zh-CN" sz="3600" dirty="0" smtClean="0">
                <a:solidFill>
                  <a:srgbClr val="C00000"/>
                </a:solidFill>
                <a:latin typeface="华文中宋" panose="02010600040101010101" pitchFamily="2" charset="-122"/>
                <a:ea typeface="华文中宋" panose="02010600040101010101" pitchFamily="2" charset="-122"/>
              </a:rPr>
              <a:t>.2.1  Word</a:t>
            </a:r>
            <a:r>
              <a:rPr lang="zh-CN" altLang="en-US" sz="3600" dirty="0">
                <a:solidFill>
                  <a:srgbClr val="C00000"/>
                </a:solidFill>
                <a:latin typeface="华文中宋" panose="02010600040101010101" pitchFamily="2" charset="-122"/>
                <a:ea typeface="华文中宋" panose="02010600040101010101" pitchFamily="2" charset="-122"/>
              </a:rPr>
              <a:t>应用</a:t>
            </a:r>
            <a:r>
              <a:rPr lang="zh-CN" altLang="zh-CN" sz="3600" dirty="0" smtClean="0">
                <a:solidFill>
                  <a:srgbClr val="C00000"/>
                </a:solidFill>
                <a:latin typeface="华文中宋" panose="02010600040101010101" pitchFamily="2" charset="-122"/>
                <a:ea typeface="华文中宋" panose="02010600040101010101" pitchFamily="2" charset="-122"/>
              </a:rPr>
              <a:t>体系</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15364" name="AutoShape 32"/>
          <p:cNvSpPr>
            <a:spLocks noChangeArrowheads="1"/>
          </p:cNvSpPr>
          <p:nvPr/>
        </p:nvSpPr>
        <p:spPr bwMode="auto">
          <a:xfrm>
            <a:off x="359532" y="5948759"/>
            <a:ext cx="1223963" cy="936625"/>
          </a:xfrm>
          <a:prstGeom prst="downArrowCallout">
            <a:avLst>
              <a:gd name="adj1" fmla="val 27709"/>
              <a:gd name="adj2" fmla="val 27715"/>
              <a:gd name="adj3" fmla="val 16667"/>
              <a:gd name="adj4" fmla="val 66667"/>
            </a:avLst>
          </a:prstGeom>
          <a:solidFill>
            <a:srgbClr val="FFFFFF"/>
          </a:solidFill>
          <a:ln w="9525">
            <a:solidFill>
              <a:srgbClr val="000000"/>
            </a:solidFill>
            <a:miter lim="800000"/>
          </a:ln>
        </p:spPr>
        <p:txBody>
          <a:bodyPr/>
          <a:lstStyle/>
          <a:p>
            <a:r>
              <a:rPr lang="zh-CN" altLang="en-US" sz="1800" b="0" dirty="0">
                <a:solidFill>
                  <a:schemeClr val="tx1"/>
                </a:solidFill>
                <a:latin typeface="隶书" panose="02010509060101010101" pitchFamily="49" charset="-122"/>
                <a:ea typeface="隶书" panose="02010509060101010101" pitchFamily="49" charset="-122"/>
              </a:rPr>
              <a:t>保存并打印文档</a:t>
            </a:r>
            <a:endParaRPr lang="zh-CN" sz="1800" b="0" dirty="0">
              <a:solidFill>
                <a:schemeClr val="tx1"/>
              </a:solidFill>
              <a:latin typeface="隶书" panose="02010509060101010101" pitchFamily="49" charset="-122"/>
              <a:ea typeface="隶书" panose="02010509060101010101" pitchFamily="49" charset="-122"/>
            </a:endParaRPr>
          </a:p>
        </p:txBody>
      </p:sp>
      <p:sp>
        <p:nvSpPr>
          <p:cNvPr id="2" name="矩形 1"/>
          <p:cNvSpPr/>
          <p:nvPr/>
        </p:nvSpPr>
        <p:spPr>
          <a:xfrm>
            <a:off x="215515" y="916848"/>
            <a:ext cx="8857047" cy="1107996"/>
          </a:xfrm>
          <a:prstGeom prst="rect">
            <a:avLst/>
          </a:prstGeom>
        </p:spPr>
        <p:txBody>
          <a:bodyPr wrap="square">
            <a:spAutoFit/>
          </a:bodyPr>
          <a:lstStyle/>
          <a:p>
            <a:r>
              <a:rPr lang="en-US" altLang="zh-CN" dirty="0" smtClean="0">
                <a:solidFill>
                  <a:schemeClr val="tx1"/>
                </a:solidFill>
                <a:latin typeface="仿宋" panose="02010609060101010101" pitchFamily="49" charset="-122"/>
                <a:ea typeface="仿宋" panose="02010609060101010101" pitchFamily="49" charset="-122"/>
              </a:rPr>
              <a:t>    Word</a:t>
            </a:r>
            <a:r>
              <a:rPr lang="zh-CN" altLang="zh-CN" dirty="0">
                <a:solidFill>
                  <a:schemeClr val="tx1"/>
                </a:solidFill>
                <a:latin typeface="仿宋" panose="02010609060101010101" pitchFamily="49" charset="-122"/>
                <a:ea typeface="仿宋" panose="02010609060101010101" pitchFamily="49" charset="-122"/>
              </a:rPr>
              <a:t>是</a:t>
            </a:r>
            <a:r>
              <a:rPr lang="en-US" altLang="zh-CN" dirty="0">
                <a:solidFill>
                  <a:schemeClr val="tx1"/>
                </a:solidFill>
                <a:latin typeface="仿宋" panose="02010609060101010101" pitchFamily="49" charset="-122"/>
                <a:ea typeface="仿宋" panose="02010609060101010101" pitchFamily="49" charset="-122"/>
              </a:rPr>
              <a:t>Microsoft Office</a:t>
            </a:r>
            <a:r>
              <a:rPr lang="zh-CN" altLang="zh-CN" dirty="0">
                <a:solidFill>
                  <a:schemeClr val="tx1"/>
                </a:solidFill>
                <a:latin typeface="仿宋" panose="02010609060101010101" pitchFamily="49" charset="-122"/>
                <a:ea typeface="仿宋" panose="02010609060101010101" pitchFamily="49" charset="-122"/>
              </a:rPr>
              <a:t>中的文字处理应用软件。学习</a:t>
            </a:r>
            <a:r>
              <a:rPr lang="en-US" altLang="zh-CN" dirty="0">
                <a:solidFill>
                  <a:schemeClr val="tx1"/>
                </a:solidFill>
                <a:latin typeface="仿宋" panose="02010609060101010101" pitchFamily="49" charset="-122"/>
                <a:ea typeface="仿宋" panose="02010609060101010101" pitchFamily="49" charset="-122"/>
              </a:rPr>
              <a:t>Word</a:t>
            </a:r>
            <a:r>
              <a:rPr lang="zh-CN" altLang="zh-CN" dirty="0">
                <a:solidFill>
                  <a:schemeClr val="tx1"/>
                </a:solidFill>
                <a:latin typeface="仿宋" panose="02010609060101010101" pitchFamily="49" charset="-122"/>
                <a:ea typeface="仿宋" panose="02010609060101010101" pitchFamily="49" charset="-122"/>
              </a:rPr>
              <a:t>文档的制作，首先需要对电子文稿的制作流程与</a:t>
            </a:r>
            <a:r>
              <a:rPr lang="en-US" altLang="zh-CN" dirty="0">
                <a:solidFill>
                  <a:schemeClr val="tx1"/>
                </a:solidFill>
                <a:latin typeface="仿宋" panose="02010609060101010101" pitchFamily="49" charset="-122"/>
                <a:ea typeface="仿宋" panose="02010609060101010101" pitchFamily="49" charset="-122"/>
              </a:rPr>
              <a:t>Word</a:t>
            </a:r>
            <a:r>
              <a:rPr lang="zh-CN" altLang="zh-CN" dirty="0">
                <a:solidFill>
                  <a:schemeClr val="tx1"/>
                </a:solidFill>
                <a:latin typeface="仿宋" panose="02010609060101010101" pitchFamily="49" charset="-122"/>
                <a:ea typeface="仿宋" panose="02010609060101010101" pitchFamily="49" charset="-122"/>
              </a:rPr>
              <a:t>应用体系有一个基本的</a:t>
            </a:r>
            <a:r>
              <a:rPr lang="zh-CN" altLang="zh-CN" dirty="0" smtClean="0">
                <a:solidFill>
                  <a:schemeClr val="tx1"/>
                </a:solidFill>
                <a:latin typeface="仿宋" panose="02010609060101010101" pitchFamily="49" charset="-122"/>
                <a:ea typeface="仿宋" panose="02010609060101010101" pitchFamily="49" charset="-122"/>
              </a:rPr>
              <a:t>了解。</a:t>
            </a:r>
            <a:endParaRPr lang="zh-CN" altLang="zh-CN" dirty="0">
              <a:solidFill>
                <a:schemeClr val="tx1"/>
              </a:solidFill>
              <a:latin typeface="仿宋" panose="02010609060101010101" pitchFamily="49" charset="-122"/>
              <a:ea typeface="仿宋" panose="02010609060101010101" pitchFamily="49" charset="-122"/>
            </a:endParaRPr>
          </a:p>
        </p:txBody>
      </p:sp>
      <p:sp>
        <p:nvSpPr>
          <p:cNvPr id="3" name="日期占位符 2"/>
          <p:cNvSpPr>
            <a:spLocks noGrp="1"/>
          </p:cNvSpPr>
          <p:nvPr>
            <p:ph type="dt" sz="half" idx="10"/>
          </p:nvPr>
        </p:nvSpPr>
        <p:spPr/>
        <p:txBody>
          <a:bodyPr/>
          <a:lstStyle/>
          <a:p>
            <a:pPr>
              <a:defRPr/>
            </a:pPr>
            <a:fld id="{21C44300-A290-418F-AE70-88471DF0A978}"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5" name="页脚占位符 4"/>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79388" y="836613"/>
            <a:ext cx="8748712" cy="5540375"/>
          </a:xfrm>
          <a:prstGeom prst="rect">
            <a:avLst/>
          </a:prstGeom>
          <a:noFill/>
        </p:spPr>
        <p:txBody>
          <a:bodyPr>
            <a:spAutoFit/>
          </a:bodyPr>
          <a:lstStyle/>
          <a:p>
            <a:pPr>
              <a:lnSpc>
                <a:spcPct val="150000"/>
              </a:lnSpc>
              <a:defRPr/>
            </a:pPr>
            <a:r>
              <a:rPr lang="zh-CN" altLang="en-US" sz="2800" dirty="0" smtClean="0">
                <a:solidFill>
                  <a:srgbClr val="C00000"/>
                </a:solidFill>
                <a:latin typeface="宋体" panose="02010600030101010101" pitchFamily="2" charset="-122"/>
              </a:rPr>
              <a:t>⑸</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求最大值函数</a:t>
            </a:r>
            <a:r>
              <a:rPr lang="en-US" altLang="zh-CN" sz="2800" dirty="0">
                <a:solidFill>
                  <a:srgbClr val="C00000"/>
                </a:solidFill>
                <a:latin typeface="宋体" panose="02010600030101010101" pitchFamily="2" charset="-122"/>
              </a:rPr>
              <a:t>MAX</a:t>
            </a:r>
            <a:endParaRPr lang="zh-CN" altLang="zh-CN" sz="2800" dirty="0">
              <a:solidFill>
                <a:srgbClr val="C00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求参数中数值的最大值</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MAX(Number1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Number2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例如，求出工资表中职工的最高工资</a:t>
            </a:r>
            <a:r>
              <a:rPr lang="zh-CN" altLang="en-US" sz="2400" dirty="0">
                <a:solidFill>
                  <a:srgbClr val="C00000"/>
                </a:solidFill>
                <a:latin typeface="宋体" panose="02010600030101010101" pitchFamily="2" charset="-122"/>
              </a:rPr>
              <a:t> </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=MAX(D2:D11)</a:t>
            </a:r>
            <a:endParaRPr lang="zh-CN" altLang="zh-CN" sz="2400" dirty="0">
              <a:solidFill>
                <a:srgbClr val="0000FF"/>
              </a:solidFill>
              <a:latin typeface="宋体" panose="02010600030101010101" pitchFamily="2" charset="-122"/>
            </a:endParaRPr>
          </a:p>
          <a:p>
            <a:pPr>
              <a:lnSpc>
                <a:spcPct val="150000"/>
              </a:lnSpc>
              <a:defRPr/>
            </a:pPr>
            <a:r>
              <a:rPr lang="zh-CN" altLang="en-US" sz="2800" dirty="0" smtClean="0">
                <a:solidFill>
                  <a:srgbClr val="C00000"/>
                </a:solidFill>
                <a:latin typeface="宋体" panose="02010600030101010101" pitchFamily="2" charset="-122"/>
              </a:rPr>
              <a:t>⑹</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求最小值函数</a:t>
            </a:r>
            <a:r>
              <a:rPr lang="en-US" altLang="zh-CN" sz="2800" dirty="0">
                <a:solidFill>
                  <a:srgbClr val="C00000"/>
                </a:solidFill>
                <a:latin typeface="宋体" panose="02010600030101010101" pitchFamily="2" charset="-122"/>
              </a:rPr>
              <a:t>MIN</a:t>
            </a:r>
            <a:endParaRPr lang="zh-CN" altLang="zh-CN" sz="2800" dirty="0">
              <a:solidFill>
                <a:srgbClr val="C00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求参数中数值的最小值</a:t>
            </a:r>
            <a:endParaRPr lang="zh-CN" altLang="zh-CN" dirty="0">
              <a:solidFill>
                <a:srgbClr val="008000"/>
              </a:solidFill>
              <a:latin typeface="宋体" panose="02010600030101010101" pitchFamily="2" charset="-122"/>
            </a:endParaRPr>
          </a:p>
          <a:p>
            <a:pPr marL="179705">
              <a:lnSpc>
                <a:spcPct val="150000"/>
              </a:lnSpc>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MIN(Number1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Number2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lnSpc>
                <a:spcPct val="150000"/>
              </a:lnSpc>
              <a:defRPr/>
            </a:pPr>
            <a:r>
              <a:rPr lang="zh-CN" altLang="zh-CN" sz="2400" dirty="0">
                <a:solidFill>
                  <a:srgbClr val="C00000"/>
                </a:solidFill>
                <a:latin typeface="宋体" panose="02010600030101010101" pitchFamily="2" charset="-122"/>
              </a:rPr>
              <a:t>例如，求出工资表中职工的最低工资</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=MIN(D2:D11)</a:t>
            </a:r>
            <a:endParaRPr lang="zh-CN" altLang="zh-CN" sz="240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D71F43C0-D4AF-4685-A30E-23C76BCC9E87}"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07950" y="836613"/>
            <a:ext cx="8964613" cy="5570537"/>
          </a:xfrm>
          <a:prstGeom prst="rect">
            <a:avLst/>
          </a:prstGeom>
          <a:noFill/>
        </p:spPr>
        <p:txBody>
          <a:bodyPr>
            <a:spAutoFit/>
          </a:bodyPr>
          <a:lstStyle/>
          <a:p>
            <a:pPr>
              <a:spcAft>
                <a:spcPts val="600"/>
              </a:spcAft>
              <a:defRPr/>
            </a:pPr>
            <a:r>
              <a:rPr lang="zh-CN" altLang="en-US" sz="2800" dirty="0" smtClean="0">
                <a:solidFill>
                  <a:srgbClr val="C00000"/>
                </a:solidFill>
                <a:latin typeface="宋体" panose="02010600030101010101" pitchFamily="2" charset="-122"/>
              </a:rPr>
              <a:t>⑺</a:t>
            </a:r>
            <a:r>
              <a:rPr lang="en-US" altLang="zh-CN" sz="2800" dirty="0" smtClean="0">
                <a:solidFill>
                  <a:srgbClr val="FF0000"/>
                </a:solidFill>
                <a:latin typeface="宋体" panose="02010600030101010101" pitchFamily="2" charset="-122"/>
              </a:rPr>
              <a:t> </a:t>
            </a:r>
            <a:r>
              <a:rPr lang="zh-CN" altLang="zh-CN" sz="2800" dirty="0">
                <a:solidFill>
                  <a:srgbClr val="C00000"/>
                </a:solidFill>
                <a:latin typeface="宋体" panose="02010600030101010101" pitchFamily="2" charset="-122"/>
              </a:rPr>
              <a:t>计数函数</a:t>
            </a:r>
            <a:r>
              <a:rPr lang="en-US" altLang="zh-CN" sz="2800" dirty="0">
                <a:solidFill>
                  <a:srgbClr val="C00000"/>
                </a:solidFill>
                <a:latin typeface="宋体" panose="02010600030101010101" pitchFamily="2" charset="-122"/>
              </a:rPr>
              <a:t>COUNT</a:t>
            </a:r>
            <a:endParaRPr lang="zh-CN" altLang="zh-CN" sz="24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计算参数中数值数据的个数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COUNT(Value1</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Value2</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a:spcBef>
                <a:spcPts val="600"/>
              </a:spcBef>
              <a:spcAft>
                <a:spcPts val="600"/>
              </a:spcAft>
              <a:defRPr/>
            </a:pPr>
            <a:r>
              <a:rPr lang="zh-CN" altLang="zh-CN" sz="2400" dirty="0">
                <a:solidFill>
                  <a:srgbClr val="C00000"/>
                </a:solidFill>
                <a:latin typeface="宋体" panose="02010600030101010101" pitchFamily="2" charset="-122"/>
              </a:rPr>
              <a:t>例如，计算工资表中</a:t>
            </a:r>
            <a:r>
              <a:rPr lang="zh-CN" altLang="en-US" sz="2400" dirty="0">
                <a:solidFill>
                  <a:srgbClr val="C00000"/>
                </a:solidFill>
                <a:latin typeface="宋体" panose="02010600030101010101" pitchFamily="2" charset="-122"/>
              </a:rPr>
              <a:t>的</a:t>
            </a:r>
            <a:r>
              <a:rPr lang="zh-CN" altLang="zh-CN" sz="2400" dirty="0">
                <a:solidFill>
                  <a:srgbClr val="C00000"/>
                </a:solidFill>
                <a:latin typeface="宋体" panose="02010600030101010101" pitchFamily="2" charset="-122"/>
              </a:rPr>
              <a:t>职工人数</a:t>
            </a:r>
            <a:r>
              <a:rPr lang="en-US" altLang="zh-CN" sz="2400" dirty="0">
                <a:solidFill>
                  <a:srgbClr val="C00000"/>
                </a:solidFill>
                <a:latin typeface="宋体" panose="02010600030101010101" pitchFamily="2" charset="-122"/>
              </a:rPr>
              <a:t>    </a:t>
            </a:r>
            <a:r>
              <a:rPr lang="en-US" altLang="zh-CN" sz="2400" dirty="0">
                <a:solidFill>
                  <a:srgbClr val="0000FF"/>
                </a:solidFill>
                <a:latin typeface="宋体" panose="02010600030101010101" pitchFamily="2" charset="-122"/>
              </a:rPr>
              <a:t>=COUNT(D2:D11)</a:t>
            </a:r>
            <a:endParaRPr lang="zh-CN" altLang="zh-CN" sz="2400" dirty="0">
              <a:solidFill>
                <a:srgbClr val="0000FF"/>
              </a:solidFill>
              <a:latin typeface="宋体" panose="02010600030101010101" pitchFamily="2" charset="-122"/>
            </a:endParaRPr>
          </a:p>
          <a:p>
            <a:pPr>
              <a:spcBef>
                <a:spcPts val="600"/>
              </a:spcBef>
              <a:spcAft>
                <a:spcPts val="600"/>
              </a:spcAft>
              <a:defRPr/>
            </a:pPr>
            <a:r>
              <a:rPr lang="zh-CN" altLang="en-US" sz="2800" dirty="0" smtClean="0">
                <a:solidFill>
                  <a:srgbClr val="C00000"/>
                </a:solidFill>
                <a:latin typeface="宋体" panose="02010600030101010101" pitchFamily="2" charset="-122"/>
              </a:rPr>
              <a:t>⑻</a:t>
            </a:r>
            <a:r>
              <a:rPr lang="en-US" altLang="zh-CN" sz="2800" dirty="0" smtClean="0">
                <a:solidFill>
                  <a:srgbClr val="FF0000"/>
                </a:solidFill>
                <a:latin typeface="宋体" panose="02010600030101010101" pitchFamily="2" charset="-122"/>
              </a:rPr>
              <a:t> </a:t>
            </a:r>
            <a:r>
              <a:rPr lang="zh-CN" altLang="zh-CN" sz="2800" dirty="0">
                <a:solidFill>
                  <a:srgbClr val="C00000"/>
                </a:solidFill>
                <a:latin typeface="宋体" panose="02010600030101010101" pitchFamily="2" charset="-122"/>
              </a:rPr>
              <a:t>条件计数函数</a:t>
            </a:r>
            <a:r>
              <a:rPr lang="en-US" altLang="zh-CN" sz="2800" dirty="0">
                <a:solidFill>
                  <a:srgbClr val="C00000"/>
                </a:solidFill>
                <a:latin typeface="宋体" panose="02010600030101010101" pitchFamily="2" charset="-122"/>
              </a:rPr>
              <a:t>COUNTIF</a:t>
            </a:r>
            <a:endParaRPr lang="zh-CN" altLang="zh-CN" sz="28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类型：统计函数</a:t>
            </a:r>
            <a:endParaRPr lang="zh-CN" altLang="zh-CN" dirty="0">
              <a:solidFill>
                <a:srgbClr val="008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返回</a:t>
            </a:r>
            <a:r>
              <a:rPr lang="en-US" altLang="zh-CN" dirty="0">
                <a:solidFill>
                  <a:schemeClr val="tx1"/>
                </a:solidFill>
                <a:latin typeface="宋体" panose="02010600030101010101" pitchFamily="2" charset="-122"/>
              </a:rPr>
              <a:t>range</a:t>
            </a:r>
            <a:r>
              <a:rPr lang="zh-CN" altLang="zh-CN" dirty="0">
                <a:solidFill>
                  <a:schemeClr val="tx1"/>
                </a:solidFill>
                <a:latin typeface="宋体" panose="02010600030101010101" pitchFamily="2" charset="-122"/>
              </a:rPr>
              <a:t>区域中符合</a:t>
            </a:r>
            <a:r>
              <a:rPr lang="en-US" altLang="zh-CN" dirty="0">
                <a:solidFill>
                  <a:schemeClr val="tx1"/>
                </a:solidFill>
                <a:latin typeface="宋体" panose="02010600030101010101" pitchFamily="2" charset="-122"/>
              </a:rPr>
              <a:t>criteria</a:t>
            </a:r>
            <a:r>
              <a:rPr lang="zh-CN" altLang="zh-CN" dirty="0">
                <a:solidFill>
                  <a:schemeClr val="tx1"/>
                </a:solidFill>
                <a:latin typeface="宋体" panose="02010600030101010101" pitchFamily="2" charset="-122"/>
              </a:rPr>
              <a:t>条件的单元格个数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COUNTIF(range</a:t>
            </a:r>
            <a:r>
              <a:rPr lang="zh-CN" altLang="zh-CN" dirty="0">
                <a:solidFill>
                  <a:schemeClr val="tx1"/>
                </a:solidFill>
                <a:latin typeface="宋体" panose="02010600030101010101" pitchFamily="2" charset="-122"/>
              </a:rPr>
              <a:t>，</a:t>
            </a:r>
            <a:r>
              <a:rPr lang="en-US" altLang="zh-CN" dirty="0">
                <a:solidFill>
                  <a:schemeClr val="tx1"/>
                </a:solidFill>
                <a:latin typeface="宋体" panose="02010600030101010101" pitchFamily="2" charset="-122"/>
              </a:rPr>
              <a:t>criteria)</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说明：</a:t>
            </a:r>
            <a:r>
              <a:rPr lang="en-US" altLang="zh-CN" b="0" dirty="0">
                <a:solidFill>
                  <a:schemeClr val="tx1"/>
                </a:solidFill>
                <a:latin typeface="宋体" panose="02010600030101010101" pitchFamily="2" charset="-122"/>
              </a:rPr>
              <a:t>range</a:t>
            </a:r>
            <a:r>
              <a:rPr lang="zh-CN" altLang="zh-CN" b="0" dirty="0">
                <a:solidFill>
                  <a:schemeClr val="tx1"/>
                </a:solidFill>
                <a:latin typeface="宋体" panose="02010600030101010101" pitchFamily="2" charset="-122"/>
              </a:rPr>
              <a:t>指需要计算其中满足条件的单元格数目的单元格区域，</a:t>
            </a:r>
            <a:endParaRPr lang="en-US" altLang="zh-CN" b="0" dirty="0">
              <a:solidFill>
                <a:schemeClr val="tx1"/>
              </a:solidFill>
              <a:latin typeface="宋体" panose="02010600030101010101" pitchFamily="2" charset="-122"/>
            </a:endParaRPr>
          </a:p>
          <a:p>
            <a:pPr marL="179705">
              <a:defRPr/>
            </a:pPr>
            <a:r>
              <a:rPr lang="en-US" altLang="zh-CN" b="0" dirty="0">
                <a:solidFill>
                  <a:schemeClr val="tx1"/>
                </a:solidFill>
                <a:latin typeface="宋体" panose="02010600030101010101" pitchFamily="2" charset="-122"/>
              </a:rPr>
              <a:t>      criteria</a:t>
            </a:r>
            <a:r>
              <a:rPr lang="zh-CN" altLang="zh-CN" b="0" dirty="0">
                <a:solidFill>
                  <a:schemeClr val="tx1"/>
                </a:solidFill>
                <a:latin typeface="宋体" panose="02010600030101010101" pitchFamily="2" charset="-122"/>
              </a:rPr>
              <a:t>为计算条件，其形式可以为数字、表达式、单元格引</a:t>
            </a:r>
            <a:endParaRPr lang="en-US" altLang="zh-CN" b="0" dirty="0">
              <a:solidFill>
                <a:schemeClr val="tx1"/>
              </a:solidFill>
              <a:latin typeface="宋体" panose="02010600030101010101" pitchFamily="2" charset="-122"/>
            </a:endParaRPr>
          </a:p>
          <a:p>
            <a:pPr marL="179705">
              <a:defRPr/>
            </a:pPr>
            <a:r>
              <a:rPr lang="en-US" altLang="zh-CN" b="0" dirty="0">
                <a:solidFill>
                  <a:schemeClr val="tx1"/>
                </a:solidFill>
                <a:latin typeface="宋体" panose="02010600030101010101" pitchFamily="2" charset="-122"/>
              </a:rPr>
              <a:t>      </a:t>
            </a:r>
            <a:r>
              <a:rPr lang="zh-CN" altLang="zh-CN" b="0" dirty="0">
                <a:solidFill>
                  <a:schemeClr val="tx1"/>
                </a:solidFill>
                <a:latin typeface="宋体" panose="02010600030101010101" pitchFamily="2" charset="-122"/>
              </a:rPr>
              <a:t>用或文本。</a:t>
            </a:r>
            <a:endParaRPr lang="zh-CN" altLang="zh-CN" b="0" dirty="0">
              <a:solidFill>
                <a:schemeClr val="tx1"/>
              </a:solidFill>
              <a:latin typeface="宋体" panose="02010600030101010101" pitchFamily="2" charset="-122"/>
            </a:endParaRPr>
          </a:p>
          <a:p>
            <a:pPr>
              <a:spcBef>
                <a:spcPts val="600"/>
              </a:spcBef>
              <a:defRPr/>
            </a:pPr>
            <a:r>
              <a:rPr lang="zh-CN" altLang="zh-CN" sz="2400" dirty="0">
                <a:solidFill>
                  <a:srgbClr val="C00000"/>
                </a:solidFill>
                <a:latin typeface="宋体" panose="02010600030101010101" pitchFamily="2" charset="-122"/>
              </a:rPr>
              <a:t>例如，计算工资表中基本工资为</a:t>
            </a:r>
            <a:r>
              <a:rPr lang="en-US" altLang="zh-CN" sz="2400" dirty="0">
                <a:solidFill>
                  <a:srgbClr val="C00000"/>
                </a:solidFill>
                <a:latin typeface="宋体" panose="02010600030101010101" pitchFamily="2" charset="-122"/>
              </a:rPr>
              <a:t>4000</a:t>
            </a:r>
            <a:r>
              <a:rPr lang="zh-CN" altLang="zh-CN" sz="2400" dirty="0">
                <a:solidFill>
                  <a:srgbClr val="C00000"/>
                </a:solidFill>
                <a:latin typeface="宋体" panose="02010600030101010101" pitchFamily="2" charset="-122"/>
              </a:rPr>
              <a:t>元以上（含</a:t>
            </a:r>
            <a:r>
              <a:rPr lang="en-US" altLang="zh-CN" sz="2400" dirty="0">
                <a:solidFill>
                  <a:srgbClr val="C00000"/>
                </a:solidFill>
                <a:latin typeface="宋体" panose="02010600030101010101" pitchFamily="2" charset="-122"/>
              </a:rPr>
              <a:t>4000</a:t>
            </a:r>
            <a:r>
              <a:rPr lang="zh-CN" altLang="zh-CN" sz="2400" dirty="0">
                <a:solidFill>
                  <a:srgbClr val="C00000"/>
                </a:solidFill>
                <a:latin typeface="宋体" panose="02010600030101010101" pitchFamily="2" charset="-122"/>
              </a:rPr>
              <a:t>元）的职工人数</a:t>
            </a:r>
            <a:r>
              <a:rPr lang="zh-CN" altLang="en-US" sz="2400" dirty="0">
                <a:solidFill>
                  <a:srgbClr val="0000FF"/>
                </a:solidFill>
                <a:latin typeface="宋体" panose="02010600030101010101" pitchFamily="2" charset="-122"/>
              </a:rPr>
              <a:t>。</a:t>
            </a:r>
            <a:r>
              <a:rPr lang="en-US" altLang="zh-CN" sz="2400" dirty="0">
                <a:solidFill>
                  <a:srgbClr val="0000FF"/>
                </a:solidFill>
                <a:latin typeface="宋体" panose="02010600030101010101" pitchFamily="2" charset="-122"/>
              </a:rPr>
              <a:t>   =</a:t>
            </a:r>
            <a:r>
              <a:rPr lang="en-US" altLang="zh-CN" sz="2400" dirty="0" smtClean="0">
                <a:solidFill>
                  <a:srgbClr val="0000FF"/>
                </a:solidFill>
                <a:latin typeface="宋体" panose="02010600030101010101" pitchFamily="2" charset="-122"/>
              </a:rPr>
              <a:t>COUNTIF(D2:D11</a:t>
            </a:r>
            <a:r>
              <a:rPr lang="en-US" altLang="zh-CN" sz="2400" dirty="0">
                <a:solidFill>
                  <a:srgbClr val="0000FF"/>
                </a:solidFill>
                <a:latin typeface="宋体" panose="02010600030101010101" pitchFamily="2" charset="-122"/>
              </a:rPr>
              <a:t>,”&gt;=4000”)</a:t>
            </a:r>
            <a:endParaRPr lang="zh-CN" altLang="zh-CN" sz="2400" dirty="0">
              <a:solidFill>
                <a:srgbClr val="0000FF"/>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8F0552CF-95C9-4019-AF3A-0B97B165800F}"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07504" y="800100"/>
            <a:ext cx="8964612" cy="5818188"/>
          </a:xfrm>
          <a:prstGeom prst="rect">
            <a:avLst/>
          </a:prstGeom>
          <a:noFill/>
        </p:spPr>
        <p:txBody>
          <a:bodyPr wrap="square">
            <a:spAutoFit/>
          </a:bodyPr>
          <a:lstStyle/>
          <a:p>
            <a:pPr>
              <a:spcAft>
                <a:spcPts val="600"/>
              </a:spcAft>
              <a:defRPr/>
            </a:pPr>
            <a:r>
              <a:rPr lang="zh-CN" altLang="en-US" sz="2600" dirty="0" smtClean="0">
                <a:solidFill>
                  <a:srgbClr val="C00000"/>
                </a:solidFill>
                <a:latin typeface="宋体" panose="02010600030101010101" pitchFamily="2" charset="-122"/>
              </a:rPr>
              <a:t>⑼</a:t>
            </a:r>
            <a:r>
              <a:rPr lang="en-US" altLang="zh-CN" sz="2600" dirty="0" smtClean="0">
                <a:solidFill>
                  <a:srgbClr val="C00000"/>
                </a:solidFill>
                <a:latin typeface="宋体" panose="02010600030101010101" pitchFamily="2" charset="-122"/>
              </a:rPr>
              <a:t> </a:t>
            </a:r>
            <a:r>
              <a:rPr lang="zh-CN" altLang="zh-CN" sz="2600" dirty="0">
                <a:solidFill>
                  <a:srgbClr val="C00000"/>
                </a:solidFill>
                <a:latin typeface="宋体" panose="02010600030101010101" pitchFamily="2" charset="-122"/>
              </a:rPr>
              <a:t>频率分布统计函数</a:t>
            </a:r>
            <a:r>
              <a:rPr lang="en-US" altLang="zh-CN" sz="2600" dirty="0">
                <a:solidFill>
                  <a:srgbClr val="C00000"/>
                </a:solidFill>
                <a:latin typeface="宋体" panose="02010600030101010101" pitchFamily="2" charset="-122"/>
              </a:rPr>
              <a:t>FREQUENCY</a:t>
            </a:r>
            <a:endParaRPr lang="zh-CN" altLang="zh-CN" sz="2600" dirty="0">
              <a:solidFill>
                <a:srgbClr val="C00000"/>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统计函数</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统计一组数据（</a:t>
            </a:r>
            <a:r>
              <a:rPr lang="en-US" altLang="zh-CN" dirty="0" err="1">
                <a:solidFill>
                  <a:schemeClr val="tx1"/>
                </a:solidFill>
                <a:latin typeface="宋体" panose="02010600030101010101" pitchFamily="2" charset="-122"/>
              </a:rPr>
              <a:t>data_array</a:t>
            </a:r>
            <a:r>
              <a:rPr lang="zh-CN" altLang="zh-CN" dirty="0">
                <a:solidFill>
                  <a:schemeClr val="tx1"/>
                </a:solidFill>
                <a:latin typeface="宋体" panose="02010600030101010101" pitchFamily="2" charset="-122"/>
              </a:rPr>
              <a:t>）在</a:t>
            </a:r>
            <a:r>
              <a:rPr lang="en-US" altLang="zh-CN" dirty="0" err="1">
                <a:solidFill>
                  <a:schemeClr val="tx1"/>
                </a:solidFill>
                <a:latin typeface="宋体" panose="02010600030101010101" pitchFamily="2" charset="-122"/>
              </a:rPr>
              <a:t>bins_array</a:t>
            </a:r>
            <a:r>
              <a:rPr lang="zh-CN" altLang="zh-CN" dirty="0">
                <a:solidFill>
                  <a:schemeClr val="tx1"/>
                </a:solidFill>
                <a:latin typeface="宋体" panose="02010600030101010101" pitchFamily="2" charset="-122"/>
              </a:rPr>
              <a:t>数值区间的分布</a:t>
            </a:r>
            <a:endParaRPr lang="en-US" altLang="zh-CN" dirty="0">
              <a:solidFill>
                <a:schemeClr val="tx1"/>
              </a:solidFill>
              <a:latin typeface="宋体" panose="02010600030101010101" pitchFamily="2" charset="-122"/>
            </a:endParaRPr>
          </a:p>
          <a:p>
            <a:pPr marL="107950">
              <a:defRPr/>
            </a:pPr>
            <a:r>
              <a:rPr lang="en-US" altLang="zh-CN" dirty="0">
                <a:solidFill>
                  <a:schemeClr val="tx1"/>
                </a:solidFill>
                <a:latin typeface="宋体" panose="02010600030101010101" pitchFamily="2" charset="-122"/>
              </a:rPr>
              <a:t>      </a:t>
            </a:r>
            <a:r>
              <a:rPr lang="zh-CN" altLang="zh-CN" dirty="0">
                <a:solidFill>
                  <a:schemeClr val="tx1"/>
                </a:solidFill>
                <a:latin typeface="宋体" panose="02010600030101010101" pitchFamily="2" charset="-122"/>
              </a:rPr>
              <a:t>情况</a:t>
            </a:r>
            <a:r>
              <a:rPr lang="zh-CN" altLang="en-US"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语法格式：</a:t>
            </a:r>
            <a:r>
              <a:rPr lang="en-US" altLang="zh-CN" dirty="0">
                <a:solidFill>
                  <a:schemeClr val="tx1"/>
                </a:solidFill>
                <a:latin typeface="宋体" panose="02010600030101010101" pitchFamily="2" charset="-122"/>
              </a:rPr>
              <a:t>FREQUENCY(</a:t>
            </a:r>
            <a:r>
              <a:rPr lang="en-US" altLang="zh-CN" dirty="0" err="1">
                <a:solidFill>
                  <a:schemeClr val="tx1"/>
                </a:solidFill>
                <a:latin typeface="宋体" panose="02010600030101010101" pitchFamily="2" charset="-122"/>
              </a:rPr>
              <a:t>data_array</a:t>
            </a:r>
            <a:r>
              <a:rPr lang="zh-CN" altLang="zh-CN" dirty="0">
                <a:solidFill>
                  <a:schemeClr val="tx1"/>
                </a:solidFill>
                <a:latin typeface="宋体" panose="02010600030101010101" pitchFamily="2" charset="-122"/>
              </a:rPr>
              <a:t>，</a:t>
            </a:r>
            <a:r>
              <a:rPr lang="en-US" altLang="zh-CN" dirty="0" err="1">
                <a:solidFill>
                  <a:schemeClr val="tx1"/>
                </a:solidFill>
                <a:latin typeface="宋体" panose="02010600030101010101" pitchFamily="2" charset="-122"/>
              </a:rPr>
              <a:t>bins_array</a:t>
            </a:r>
            <a:r>
              <a:rPr lang="en-US"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07950">
              <a:defRPr/>
            </a:pPr>
            <a:r>
              <a:rPr lang="zh-CN" altLang="zh-CN" dirty="0">
                <a:solidFill>
                  <a:srgbClr val="008000"/>
                </a:solidFill>
                <a:latin typeface="宋体" panose="02010600030101010101" pitchFamily="2" charset="-122"/>
              </a:rPr>
              <a:t>说明：</a:t>
            </a:r>
            <a:r>
              <a:rPr lang="zh-CN" altLang="zh-CN" b="0" dirty="0">
                <a:solidFill>
                  <a:schemeClr val="tx1"/>
                </a:solidFill>
                <a:latin typeface="宋体" panose="02010600030101010101" pitchFamily="2" charset="-122"/>
              </a:rPr>
              <a:t>参数</a:t>
            </a:r>
            <a:r>
              <a:rPr lang="en-US" altLang="zh-CN" b="0" dirty="0" err="1">
                <a:solidFill>
                  <a:schemeClr val="tx1"/>
                </a:solidFill>
                <a:latin typeface="宋体" panose="02010600030101010101" pitchFamily="2" charset="-122"/>
              </a:rPr>
              <a:t>data_array</a:t>
            </a:r>
            <a:r>
              <a:rPr lang="zh-CN" altLang="zh-CN" b="0" dirty="0">
                <a:solidFill>
                  <a:schemeClr val="tx1"/>
                </a:solidFill>
                <a:latin typeface="宋体" panose="02010600030101010101" pitchFamily="2" charset="-122"/>
              </a:rPr>
              <a:t>为要统计的数据（数组）</a:t>
            </a:r>
            <a:endParaRPr lang="en-US" altLang="zh-CN" b="0" dirty="0">
              <a:solidFill>
                <a:schemeClr val="tx1"/>
              </a:solidFill>
              <a:latin typeface="宋体" panose="02010600030101010101" pitchFamily="2" charset="-122"/>
            </a:endParaRPr>
          </a:p>
          <a:p>
            <a:pPr marL="107950">
              <a:defRPr/>
            </a:pPr>
            <a:r>
              <a:rPr lang="en-US" altLang="zh-CN" b="0" dirty="0">
                <a:solidFill>
                  <a:schemeClr val="tx1"/>
                </a:solidFill>
                <a:latin typeface="宋体" panose="02010600030101010101" pitchFamily="2" charset="-122"/>
              </a:rPr>
              <a:t>      </a:t>
            </a:r>
            <a:r>
              <a:rPr lang="zh-CN" altLang="en-US" b="0" dirty="0">
                <a:solidFill>
                  <a:schemeClr val="tx1"/>
                </a:solidFill>
                <a:latin typeface="宋体" panose="02010600030101010101" pitchFamily="2" charset="-122"/>
              </a:rPr>
              <a:t>参数</a:t>
            </a:r>
            <a:r>
              <a:rPr lang="en-US" altLang="zh-CN" b="0" dirty="0" err="1">
                <a:solidFill>
                  <a:schemeClr val="tx1"/>
                </a:solidFill>
                <a:latin typeface="宋体" panose="02010600030101010101" pitchFamily="2" charset="-122"/>
              </a:rPr>
              <a:t>bins_array</a:t>
            </a:r>
            <a:r>
              <a:rPr lang="zh-CN" altLang="zh-CN" b="0" dirty="0">
                <a:solidFill>
                  <a:schemeClr val="tx1"/>
                </a:solidFill>
                <a:latin typeface="宋体" panose="02010600030101010101" pitchFamily="2" charset="-122"/>
              </a:rPr>
              <a:t>为统计的间距数据（数组）</a:t>
            </a:r>
            <a:endParaRPr lang="zh-CN" altLang="zh-CN" b="0" dirty="0">
              <a:solidFill>
                <a:schemeClr val="tx1"/>
              </a:solidFill>
              <a:latin typeface="宋体" panose="02010600030101010101" pitchFamily="2" charset="-122"/>
            </a:endParaRPr>
          </a:p>
          <a:p>
            <a:pPr>
              <a:spcBef>
                <a:spcPts val="600"/>
              </a:spcBef>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4-17】</a:t>
            </a:r>
            <a:r>
              <a:rPr lang="zh-CN" altLang="zh-CN" sz="2400" dirty="0" smtClean="0">
                <a:solidFill>
                  <a:srgbClr val="008000"/>
                </a:solidFill>
                <a:latin typeface="+mn-ea"/>
                <a:ea typeface="+mn-ea"/>
              </a:rPr>
              <a:t>统计</a:t>
            </a:r>
            <a:r>
              <a:rPr lang="zh-CN" altLang="zh-CN" sz="2400" dirty="0">
                <a:solidFill>
                  <a:srgbClr val="008000"/>
                </a:solidFill>
                <a:latin typeface="+mn-ea"/>
                <a:ea typeface="+mn-ea"/>
              </a:rPr>
              <a:t>工资表中基本工资在</a:t>
            </a:r>
            <a:r>
              <a:rPr lang="en-US" altLang="zh-CN" sz="2400" dirty="0">
                <a:solidFill>
                  <a:srgbClr val="008000"/>
                </a:solidFill>
                <a:latin typeface="+mn-ea"/>
                <a:ea typeface="+mn-ea"/>
              </a:rPr>
              <a:t>4000</a:t>
            </a:r>
            <a:r>
              <a:rPr lang="zh-CN" altLang="zh-CN" sz="2400" dirty="0">
                <a:solidFill>
                  <a:srgbClr val="008000"/>
                </a:solidFill>
                <a:latin typeface="+mn-ea"/>
                <a:ea typeface="+mn-ea"/>
              </a:rPr>
              <a:t>元以下、</a:t>
            </a:r>
            <a:r>
              <a:rPr lang="en-US" altLang="zh-CN" sz="2400" dirty="0">
                <a:solidFill>
                  <a:srgbClr val="008000"/>
                </a:solidFill>
                <a:latin typeface="+mn-ea"/>
                <a:ea typeface="+mn-ea"/>
              </a:rPr>
              <a:t>4000</a:t>
            </a:r>
            <a:r>
              <a:rPr lang="zh-CN" altLang="zh-CN" sz="2400" dirty="0">
                <a:solidFill>
                  <a:srgbClr val="008000"/>
                </a:solidFill>
                <a:latin typeface="+mn-ea"/>
                <a:ea typeface="+mn-ea"/>
              </a:rPr>
              <a:t>元至</a:t>
            </a:r>
            <a:r>
              <a:rPr lang="en-US" altLang="zh-CN" sz="2400" dirty="0">
                <a:solidFill>
                  <a:srgbClr val="008000"/>
                </a:solidFill>
                <a:latin typeface="+mn-ea"/>
                <a:ea typeface="+mn-ea"/>
              </a:rPr>
              <a:t>5000</a:t>
            </a:r>
            <a:r>
              <a:rPr lang="zh-CN" altLang="zh-CN" sz="2400" dirty="0">
                <a:solidFill>
                  <a:srgbClr val="008000"/>
                </a:solidFill>
                <a:latin typeface="+mn-ea"/>
                <a:ea typeface="+mn-ea"/>
              </a:rPr>
              <a:t>元之间（含</a:t>
            </a:r>
            <a:r>
              <a:rPr lang="en-US" altLang="zh-CN" sz="2400" dirty="0">
                <a:solidFill>
                  <a:srgbClr val="008000"/>
                </a:solidFill>
                <a:latin typeface="+mn-ea"/>
                <a:ea typeface="+mn-ea"/>
              </a:rPr>
              <a:t>4000</a:t>
            </a:r>
            <a:r>
              <a:rPr lang="zh-CN" altLang="zh-CN" sz="2400" dirty="0">
                <a:solidFill>
                  <a:srgbClr val="008000"/>
                </a:solidFill>
                <a:latin typeface="+mn-ea"/>
                <a:ea typeface="+mn-ea"/>
              </a:rPr>
              <a:t>元）、</a:t>
            </a:r>
            <a:r>
              <a:rPr lang="en-US" altLang="zh-CN" sz="2400" dirty="0">
                <a:solidFill>
                  <a:srgbClr val="008000"/>
                </a:solidFill>
                <a:latin typeface="+mn-ea"/>
                <a:ea typeface="+mn-ea"/>
              </a:rPr>
              <a:t>5000</a:t>
            </a:r>
            <a:r>
              <a:rPr lang="zh-CN" altLang="zh-CN" sz="2400" dirty="0">
                <a:solidFill>
                  <a:srgbClr val="008000"/>
                </a:solidFill>
                <a:latin typeface="+mn-ea"/>
                <a:ea typeface="+mn-ea"/>
              </a:rPr>
              <a:t>元以上（含</a:t>
            </a:r>
            <a:r>
              <a:rPr lang="en-US" altLang="zh-CN" sz="2400" dirty="0">
                <a:solidFill>
                  <a:srgbClr val="008000"/>
                </a:solidFill>
                <a:latin typeface="+mn-ea"/>
                <a:ea typeface="+mn-ea"/>
              </a:rPr>
              <a:t>5000</a:t>
            </a:r>
            <a:r>
              <a:rPr lang="zh-CN" altLang="zh-CN" sz="2400" dirty="0">
                <a:solidFill>
                  <a:srgbClr val="008000"/>
                </a:solidFill>
                <a:latin typeface="+mn-ea"/>
                <a:ea typeface="+mn-ea"/>
              </a:rPr>
              <a:t>元）的人数分布情况。</a:t>
            </a:r>
            <a:endParaRPr lang="zh-CN" altLang="zh-CN" sz="2400" dirty="0">
              <a:solidFill>
                <a:srgbClr val="008000"/>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在空区域（如</a:t>
            </a:r>
            <a:r>
              <a:rPr lang="en-US" altLang="zh-CN" dirty="0">
                <a:solidFill>
                  <a:schemeClr val="tx1"/>
                </a:solidFill>
                <a:latin typeface="+mn-ea"/>
                <a:ea typeface="+mn-ea"/>
              </a:rPr>
              <a:t>H2</a:t>
            </a:r>
            <a:r>
              <a:rPr lang="zh-CN" altLang="zh-CN" dirty="0">
                <a:solidFill>
                  <a:schemeClr val="tx1"/>
                </a:solidFill>
                <a:latin typeface="+mn-ea"/>
                <a:ea typeface="+mn-ea"/>
              </a:rPr>
              <a:t>：</a:t>
            </a:r>
            <a:r>
              <a:rPr lang="en-US" altLang="zh-CN" dirty="0">
                <a:solidFill>
                  <a:schemeClr val="tx1"/>
                </a:solidFill>
                <a:latin typeface="+mn-ea"/>
                <a:ea typeface="+mn-ea"/>
              </a:rPr>
              <a:t>H3</a:t>
            </a:r>
            <a:r>
              <a:rPr lang="zh-CN" altLang="zh-CN" dirty="0">
                <a:solidFill>
                  <a:schemeClr val="tx1"/>
                </a:solidFill>
                <a:latin typeface="+mn-ea"/>
                <a:ea typeface="+mn-ea"/>
              </a:rPr>
              <a:t>）中建立统计的间距数组（</a:t>
            </a:r>
            <a:r>
              <a:rPr lang="en-US" altLang="zh-CN" dirty="0">
                <a:solidFill>
                  <a:schemeClr val="tx1"/>
                </a:solidFill>
                <a:latin typeface="+mn-ea"/>
                <a:ea typeface="+mn-ea"/>
              </a:rPr>
              <a:t>3999</a:t>
            </a:r>
            <a:r>
              <a:rPr lang="zh-CN" altLang="zh-CN" dirty="0">
                <a:solidFill>
                  <a:schemeClr val="tx1"/>
                </a:solidFill>
                <a:latin typeface="+mn-ea"/>
                <a:ea typeface="+mn-ea"/>
              </a:rPr>
              <a:t>，</a:t>
            </a:r>
            <a:r>
              <a:rPr lang="en-US" altLang="zh-CN" dirty="0">
                <a:solidFill>
                  <a:schemeClr val="tx1"/>
                </a:solidFill>
                <a:latin typeface="+mn-ea"/>
                <a:ea typeface="+mn-ea"/>
              </a:rPr>
              <a:t>4999</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选定作为统计结果的数组输出区域</a:t>
            </a:r>
            <a:r>
              <a:rPr lang="en-US" altLang="zh-CN" dirty="0">
                <a:solidFill>
                  <a:schemeClr val="tx1"/>
                </a:solidFill>
                <a:latin typeface="+mn-ea"/>
                <a:ea typeface="+mn-ea"/>
              </a:rPr>
              <a:t>J2:J4</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键入函数“</a:t>
            </a:r>
            <a:r>
              <a:rPr lang="en-US" altLang="zh-CN" dirty="0">
                <a:solidFill>
                  <a:schemeClr val="tx1"/>
                </a:solidFill>
                <a:latin typeface="+mn-ea"/>
                <a:ea typeface="+mn-ea"/>
              </a:rPr>
              <a:t>=FREQUENCY(D2:D11,I2:I3)</a:t>
            </a:r>
            <a:r>
              <a:rPr lang="zh-CN" altLang="zh-CN" dirty="0">
                <a:solidFill>
                  <a:schemeClr val="tx1"/>
                </a:solidFill>
                <a:latin typeface="+mn-ea"/>
                <a:ea typeface="+mn-ea"/>
              </a:rPr>
              <a:t>”；</a:t>
            </a:r>
            <a:endParaRPr lang="zh-CN" altLang="zh-CN" dirty="0">
              <a:solidFill>
                <a:schemeClr val="tx1"/>
              </a:solidFill>
              <a:latin typeface="+mn-ea"/>
              <a:ea typeface="+mn-ea"/>
            </a:endParaRPr>
          </a:p>
          <a:p>
            <a:pPr marL="575945" indent="-457200">
              <a:lnSpc>
                <a:spcPct val="150000"/>
              </a:lnSpc>
              <a:buClr>
                <a:srgbClr val="FF6600"/>
              </a:buClr>
              <a:buFont typeface="+mj-lt"/>
              <a:buAutoNum type="alphaLcParenR"/>
              <a:defRPr/>
            </a:pPr>
            <a:r>
              <a:rPr lang="zh-CN" altLang="zh-CN" dirty="0">
                <a:solidFill>
                  <a:schemeClr val="tx1"/>
                </a:solidFill>
                <a:latin typeface="+mn-ea"/>
                <a:ea typeface="+mn-ea"/>
              </a:rPr>
              <a:t>按下</a:t>
            </a:r>
            <a:r>
              <a:rPr lang="en-US" altLang="zh-CN" dirty="0" err="1">
                <a:solidFill>
                  <a:schemeClr val="tx1"/>
                </a:solidFill>
                <a:latin typeface="+mn-ea"/>
                <a:ea typeface="+mn-ea"/>
              </a:rPr>
              <a:t>Ctrl+Shift+Enter</a:t>
            </a:r>
            <a:r>
              <a:rPr lang="zh-CN" altLang="zh-CN" dirty="0">
                <a:solidFill>
                  <a:schemeClr val="tx1"/>
                </a:solidFill>
                <a:latin typeface="+mn-ea"/>
                <a:ea typeface="+mn-ea"/>
              </a:rPr>
              <a:t>完成统计。</a:t>
            </a:r>
            <a:endParaRPr lang="zh-CN" altLang="zh-CN"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3BCCC975-4DDC-45EE-A110-5B7CE6EB256E}"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zh-CN"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4-17】</a:t>
            </a:r>
            <a:r>
              <a:rPr lang="zh-CN" altLang="en-US" sz="3600" dirty="0">
                <a:solidFill>
                  <a:srgbClr val="C00000"/>
                </a:solidFill>
                <a:latin typeface="华文新魏" panose="02010800040101010101" pitchFamily="2" charset="-122"/>
                <a:ea typeface="华文新魏" panose="02010800040101010101" pitchFamily="2" charset="-122"/>
              </a:rPr>
              <a:t>的计算结果</a:t>
            </a:r>
            <a:r>
              <a:rPr lang="en-US" altLang="zh-CN" sz="3600" dirty="0">
                <a:solidFill>
                  <a:srgbClr val="C00000"/>
                </a:solidFill>
                <a:latin typeface="华文新魏" panose="02010800040101010101" pitchFamily="2" charset="-122"/>
                <a:ea typeface="华文新魏" panose="02010800040101010101" pitchFamily="2" charset="-122"/>
              </a:rPr>
              <a:t> </a:t>
            </a:r>
            <a:endParaRPr lang="zh-CN" altLang="en-US" sz="3600" dirty="0">
              <a:solidFill>
                <a:srgbClr val="C00000"/>
              </a:solidFill>
              <a:latin typeface="华文新魏" panose="02010800040101010101" pitchFamily="2" charset="-122"/>
              <a:ea typeface="华文新魏" panose="02010800040101010101" pitchFamily="2" charset="-122"/>
            </a:endParaRPr>
          </a:p>
        </p:txBody>
      </p:sp>
      <p:pic>
        <p:nvPicPr>
          <p:cNvPr id="8806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800708"/>
            <a:ext cx="91440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109BACA-B403-461D-8DE9-ACE3AEFE18C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00100"/>
            <a:ext cx="8858250" cy="5848350"/>
          </a:xfrm>
          <a:prstGeom prst="rect">
            <a:avLst/>
          </a:prstGeom>
          <a:noFill/>
        </p:spPr>
        <p:txBody>
          <a:bodyPr>
            <a:spAutoFit/>
          </a:bodyPr>
          <a:lstStyle/>
          <a:p>
            <a:pPr>
              <a:spcAft>
                <a:spcPts val="600"/>
              </a:spcAft>
              <a:defRPr/>
            </a:pPr>
            <a:r>
              <a:rPr lang="zh-CN" altLang="en-US" sz="2800" dirty="0" smtClean="0">
                <a:solidFill>
                  <a:srgbClr val="C00000"/>
                </a:solidFill>
                <a:latin typeface="宋体" panose="02010600030101010101" pitchFamily="2" charset="-122"/>
              </a:rPr>
              <a:t>⑽</a:t>
            </a:r>
            <a:r>
              <a:rPr lang="en-US" altLang="zh-CN" sz="2800" dirty="0" smtClean="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条件选择函数</a:t>
            </a:r>
            <a:r>
              <a:rPr lang="en-US" altLang="zh-CN" sz="2800" dirty="0">
                <a:solidFill>
                  <a:srgbClr val="C00000"/>
                </a:solidFill>
                <a:latin typeface="宋体" panose="02010600030101010101" pitchFamily="2" charset="-122"/>
              </a:rPr>
              <a:t>IF</a:t>
            </a:r>
            <a:endParaRPr lang="zh-CN" altLang="zh-CN" sz="2800" dirty="0">
              <a:solidFill>
                <a:srgbClr val="C00000"/>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类型：</a:t>
            </a:r>
            <a:r>
              <a:rPr lang="zh-CN" altLang="zh-CN" dirty="0">
                <a:solidFill>
                  <a:schemeClr val="tx1"/>
                </a:solidFill>
                <a:latin typeface="宋体" panose="02010600030101010101" pitchFamily="2" charset="-122"/>
              </a:rPr>
              <a:t>逻辑函数</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功能：</a:t>
            </a:r>
            <a:r>
              <a:rPr lang="zh-CN" altLang="zh-CN" dirty="0">
                <a:solidFill>
                  <a:schemeClr val="tx1"/>
                </a:solidFill>
                <a:latin typeface="宋体" panose="02010600030101010101" pitchFamily="2" charset="-122"/>
              </a:rPr>
              <a:t>执行条件判断，如果条件成立（</a:t>
            </a:r>
            <a:r>
              <a:rPr lang="en-US" altLang="zh-CN" dirty="0" err="1">
                <a:solidFill>
                  <a:schemeClr val="tx1"/>
                </a:solidFill>
                <a:latin typeface="宋体" panose="02010600030101010101" pitchFamily="2" charset="-122"/>
              </a:rPr>
              <a:t>logical_test</a:t>
            </a:r>
            <a:r>
              <a:rPr lang="zh-CN" altLang="zh-CN" dirty="0">
                <a:solidFill>
                  <a:schemeClr val="tx1"/>
                </a:solidFill>
                <a:latin typeface="宋体" panose="02010600030101010101" pitchFamily="2" charset="-122"/>
              </a:rPr>
              <a:t>为</a:t>
            </a:r>
            <a:r>
              <a:rPr lang="en-US" altLang="zh-CN" dirty="0">
                <a:solidFill>
                  <a:schemeClr val="tx1"/>
                </a:solidFill>
                <a:latin typeface="宋体" panose="02010600030101010101" pitchFamily="2" charset="-122"/>
              </a:rPr>
              <a:t>TRUE</a:t>
            </a:r>
            <a:r>
              <a:rPr lang="zh-CN" altLang="zh-CN" dirty="0">
                <a:solidFill>
                  <a:schemeClr val="tx1"/>
                </a:solidFill>
                <a:latin typeface="宋体" panose="02010600030101010101" pitchFamily="2" charset="-122"/>
              </a:rPr>
              <a:t>），则返</a:t>
            </a:r>
            <a:endParaRPr lang="en-US" altLang="zh-CN" dirty="0">
              <a:solidFill>
                <a:schemeClr val="tx1"/>
              </a:solidFill>
              <a:latin typeface="宋体" panose="02010600030101010101" pitchFamily="2" charset="-122"/>
            </a:endParaRPr>
          </a:p>
          <a:p>
            <a:pPr marL="179705">
              <a:defRPr/>
            </a:pPr>
            <a:r>
              <a:rPr lang="en-US" altLang="zh-CN" dirty="0">
                <a:solidFill>
                  <a:schemeClr val="tx1"/>
                </a:solidFill>
                <a:latin typeface="宋体" panose="02010600030101010101" pitchFamily="2" charset="-122"/>
              </a:rPr>
              <a:t>      </a:t>
            </a:r>
            <a:r>
              <a:rPr lang="zh-CN" altLang="zh-CN" dirty="0">
                <a:solidFill>
                  <a:schemeClr val="tx1"/>
                </a:solidFill>
                <a:latin typeface="宋体" panose="02010600030101010101" pitchFamily="2" charset="-122"/>
              </a:rPr>
              <a:t>回值为</a:t>
            </a:r>
            <a:r>
              <a:rPr lang="en-US" altLang="zh-CN" dirty="0" err="1">
                <a:solidFill>
                  <a:schemeClr val="tx1"/>
                </a:solidFill>
                <a:latin typeface="宋体" panose="02010600030101010101" pitchFamily="2" charset="-122"/>
              </a:rPr>
              <a:t>Value_if_true</a:t>
            </a:r>
            <a:r>
              <a:rPr lang="zh-CN" altLang="zh-CN" dirty="0">
                <a:solidFill>
                  <a:schemeClr val="tx1"/>
                </a:solidFill>
                <a:latin typeface="宋体" panose="02010600030101010101" pitchFamily="2" charset="-122"/>
              </a:rPr>
              <a:t>，否则返回值为</a:t>
            </a:r>
            <a:r>
              <a:rPr lang="en-US" altLang="zh-CN" dirty="0" err="1">
                <a:solidFill>
                  <a:schemeClr val="tx1"/>
                </a:solidFill>
                <a:latin typeface="宋体" panose="02010600030101010101" pitchFamily="2" charset="-122"/>
              </a:rPr>
              <a:t>valut_If_false</a:t>
            </a:r>
            <a:r>
              <a:rPr lang="zh-CN" altLang="zh-CN" dirty="0">
                <a:solidFill>
                  <a:schemeClr val="tx1"/>
                </a:solidFill>
                <a:latin typeface="宋体" panose="02010600030101010101" pitchFamily="2" charset="-122"/>
              </a:rPr>
              <a:t>。</a:t>
            </a:r>
            <a:endParaRPr lang="zh-CN" altLang="zh-CN" dirty="0">
              <a:solidFill>
                <a:schemeClr val="tx1"/>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语法格式：</a:t>
            </a:r>
            <a:r>
              <a:rPr lang="en-US" altLang="zh-CN" dirty="0">
                <a:solidFill>
                  <a:srgbClr val="0000FF"/>
                </a:solidFill>
                <a:latin typeface="宋体" panose="02010600030101010101" pitchFamily="2" charset="-122"/>
              </a:rPr>
              <a:t>IF(</a:t>
            </a:r>
            <a:r>
              <a:rPr lang="en-US" altLang="zh-CN" dirty="0" err="1">
                <a:solidFill>
                  <a:srgbClr val="0000FF"/>
                </a:solidFill>
                <a:latin typeface="宋体" panose="02010600030101010101" pitchFamily="2" charset="-122"/>
              </a:rPr>
              <a:t>logical_test</a:t>
            </a:r>
            <a:r>
              <a:rPr lang="en-US" altLang="zh-CN" dirty="0">
                <a:solidFill>
                  <a:srgbClr val="0000FF"/>
                </a:solidFill>
                <a:latin typeface="宋体" panose="02010600030101010101" pitchFamily="2" charset="-122"/>
              </a:rPr>
              <a:t>, </a:t>
            </a:r>
            <a:r>
              <a:rPr lang="en-US" altLang="zh-CN" dirty="0" err="1">
                <a:solidFill>
                  <a:srgbClr val="0000FF"/>
                </a:solidFill>
                <a:latin typeface="宋体" panose="02010600030101010101" pitchFamily="2" charset="-122"/>
              </a:rPr>
              <a:t>Value_if_true</a:t>
            </a:r>
            <a:r>
              <a:rPr lang="en-US" altLang="zh-CN" dirty="0">
                <a:solidFill>
                  <a:srgbClr val="0000FF"/>
                </a:solidFill>
                <a:latin typeface="宋体" panose="02010600030101010101" pitchFamily="2" charset="-122"/>
              </a:rPr>
              <a:t>, </a:t>
            </a:r>
            <a:r>
              <a:rPr lang="en-US" altLang="zh-CN" dirty="0" err="1">
                <a:solidFill>
                  <a:srgbClr val="0000FF"/>
                </a:solidFill>
                <a:latin typeface="宋体" panose="02010600030101010101" pitchFamily="2" charset="-122"/>
              </a:rPr>
              <a:t>valut_If_false</a:t>
            </a:r>
            <a:r>
              <a:rPr lang="en-US" altLang="zh-CN" dirty="0">
                <a:solidFill>
                  <a:srgbClr val="0000FF"/>
                </a:solidFill>
                <a:latin typeface="宋体" panose="02010600030101010101" pitchFamily="2" charset="-122"/>
              </a:rPr>
              <a:t>)</a:t>
            </a:r>
            <a:endParaRPr lang="zh-CN" altLang="zh-CN" dirty="0">
              <a:solidFill>
                <a:srgbClr val="0000FF"/>
              </a:solidFill>
              <a:latin typeface="宋体" panose="02010600030101010101" pitchFamily="2" charset="-122"/>
            </a:endParaRPr>
          </a:p>
          <a:p>
            <a:pPr marL="179705">
              <a:defRPr/>
            </a:pPr>
            <a:r>
              <a:rPr lang="zh-CN" altLang="zh-CN" dirty="0">
                <a:solidFill>
                  <a:srgbClr val="008000"/>
                </a:solidFill>
                <a:latin typeface="宋体" panose="02010600030101010101" pitchFamily="2" charset="-122"/>
              </a:rPr>
              <a:t>说明：</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为一个逻辑表达式，表示判断条件；</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Value_if_true</a:t>
            </a:r>
            <a:r>
              <a:rPr lang="zh-CN" altLang="zh-CN" sz="2000" b="0" dirty="0">
                <a:solidFill>
                  <a:schemeClr val="tx1"/>
                </a:solidFill>
                <a:latin typeface="宋体" panose="02010600030101010101" pitchFamily="2" charset="-122"/>
              </a:rPr>
              <a:t>是当</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a:t>
            </a:r>
            <a:r>
              <a:rPr lang="en-US" altLang="zh-CN" sz="2000" b="0" dirty="0">
                <a:solidFill>
                  <a:schemeClr val="tx1"/>
                </a:solidFill>
                <a:latin typeface="宋体" panose="02010600030101010101" pitchFamily="2" charset="-122"/>
              </a:rPr>
              <a:t>TRUE</a:t>
            </a:r>
            <a:r>
              <a:rPr lang="zh-CN" altLang="zh-CN" sz="2000" b="0" dirty="0">
                <a:solidFill>
                  <a:schemeClr val="tx1"/>
                </a:solidFill>
                <a:latin typeface="宋体" panose="02010600030101010101" pitchFamily="2" charset="-122"/>
              </a:rPr>
              <a:t>时返回的值；</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参数</a:t>
            </a:r>
            <a:r>
              <a:rPr lang="en-US" altLang="zh-CN" sz="2000" b="0" dirty="0" err="1">
                <a:solidFill>
                  <a:schemeClr val="tx1"/>
                </a:solidFill>
                <a:latin typeface="宋体" panose="02010600030101010101" pitchFamily="2" charset="-122"/>
              </a:rPr>
              <a:t>value_if_false</a:t>
            </a:r>
            <a:r>
              <a:rPr lang="zh-CN" altLang="zh-CN" sz="2000" b="0" dirty="0">
                <a:solidFill>
                  <a:schemeClr val="tx1"/>
                </a:solidFill>
                <a:latin typeface="宋体" panose="02010600030101010101" pitchFamily="2" charset="-122"/>
              </a:rPr>
              <a:t>是当</a:t>
            </a:r>
            <a:r>
              <a:rPr lang="en-US" altLang="zh-CN" sz="2000" b="0" dirty="0" err="1">
                <a:solidFill>
                  <a:schemeClr val="tx1"/>
                </a:solidFill>
                <a:latin typeface="宋体" panose="02010600030101010101" pitchFamily="2" charset="-122"/>
              </a:rPr>
              <a:t>logical_test</a:t>
            </a:r>
            <a:r>
              <a:rPr lang="zh-CN" altLang="zh-CN" sz="2000" b="0" dirty="0">
                <a:solidFill>
                  <a:schemeClr val="tx1"/>
                </a:solidFill>
                <a:latin typeface="宋体" panose="02010600030101010101" pitchFamily="2" charset="-122"/>
              </a:rPr>
              <a:t>为</a:t>
            </a:r>
            <a:r>
              <a:rPr lang="en-US" altLang="zh-CN" sz="2000" b="0" dirty="0">
                <a:solidFill>
                  <a:schemeClr val="tx1"/>
                </a:solidFill>
                <a:latin typeface="宋体" panose="02010600030101010101" pitchFamily="2" charset="-122"/>
              </a:rPr>
              <a:t>FALSE</a:t>
            </a:r>
            <a:r>
              <a:rPr lang="zh-CN" altLang="zh-CN" sz="2000" b="0" dirty="0">
                <a:solidFill>
                  <a:schemeClr val="tx1"/>
                </a:solidFill>
                <a:latin typeface="宋体" panose="02010600030101010101" pitchFamily="2" charset="-122"/>
              </a:rPr>
              <a:t>时返回的值。</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en-US" altLang="zh-CN" sz="2000" b="0" dirty="0" err="1">
                <a:solidFill>
                  <a:schemeClr val="tx1"/>
                </a:solidFill>
                <a:latin typeface="宋体" panose="02010600030101010101" pitchFamily="2" charset="-122"/>
              </a:rPr>
              <a:t>Value_if_true</a:t>
            </a:r>
            <a:r>
              <a:rPr lang="zh-CN" altLang="zh-CN" sz="2000" b="0" dirty="0">
                <a:solidFill>
                  <a:schemeClr val="tx1"/>
                </a:solidFill>
                <a:latin typeface="宋体" panose="02010600030101010101" pitchFamily="2" charset="-122"/>
              </a:rPr>
              <a:t>和</a:t>
            </a:r>
            <a:r>
              <a:rPr lang="en-US" altLang="zh-CN" sz="2000" b="0" dirty="0" err="1">
                <a:solidFill>
                  <a:schemeClr val="tx1"/>
                </a:solidFill>
                <a:latin typeface="宋体" panose="02010600030101010101" pitchFamily="2" charset="-122"/>
              </a:rPr>
              <a:t>valut_If_false</a:t>
            </a:r>
            <a:r>
              <a:rPr lang="zh-CN" altLang="zh-CN" sz="2000" b="0" dirty="0">
                <a:solidFill>
                  <a:schemeClr val="tx1"/>
                </a:solidFill>
                <a:latin typeface="宋体" panose="02010600030101010101" pitchFamily="2" charset="-122"/>
              </a:rPr>
              <a:t>可以是常量，也可以是函数</a:t>
            </a:r>
            <a:endParaRPr lang="en-US" altLang="zh-CN" sz="2000" b="0" dirty="0">
              <a:solidFill>
                <a:schemeClr val="tx1"/>
              </a:solidFill>
              <a:latin typeface="宋体" panose="02010600030101010101" pitchFamily="2" charset="-122"/>
            </a:endParaRPr>
          </a:p>
          <a:p>
            <a:pPr marL="179705">
              <a:defRPr/>
            </a:pPr>
            <a:r>
              <a:rPr lang="en-US" altLang="zh-CN" sz="2000" b="0" dirty="0">
                <a:solidFill>
                  <a:schemeClr val="tx1"/>
                </a:solidFill>
                <a:latin typeface="宋体" panose="02010600030101010101" pitchFamily="2" charset="-122"/>
              </a:rPr>
              <a:t>      </a:t>
            </a:r>
            <a:r>
              <a:rPr lang="zh-CN" altLang="zh-CN" sz="2000" b="0" dirty="0">
                <a:solidFill>
                  <a:schemeClr val="tx1"/>
                </a:solidFill>
                <a:latin typeface="宋体" panose="02010600030101010101" pitchFamily="2" charset="-122"/>
              </a:rPr>
              <a:t>和公式。</a:t>
            </a:r>
            <a:endParaRPr lang="zh-CN" altLang="zh-CN" sz="2000" b="0" dirty="0">
              <a:solidFill>
                <a:schemeClr val="tx1"/>
              </a:solidFill>
              <a:latin typeface="宋体" panose="02010600030101010101" pitchFamily="2" charset="-122"/>
            </a:endParaRPr>
          </a:p>
          <a:p>
            <a:pPr>
              <a:spcBef>
                <a:spcPts val="600"/>
              </a:spcBef>
              <a:spcAft>
                <a:spcPts val="600"/>
              </a:spcAft>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4-18 </a:t>
            </a:r>
            <a:r>
              <a:rPr lang="en-US" altLang="zh-CN" sz="2400" dirty="0">
                <a:solidFill>
                  <a:srgbClr val="C00000"/>
                </a:solidFill>
                <a:latin typeface="+mn-ea"/>
                <a:ea typeface="+mn-ea"/>
              </a:rPr>
              <a:t>】</a:t>
            </a:r>
            <a:r>
              <a:rPr lang="zh-CN" altLang="zh-CN" sz="2400" dirty="0" smtClean="0">
                <a:solidFill>
                  <a:srgbClr val="008000"/>
                </a:solidFill>
                <a:latin typeface="+mn-ea"/>
                <a:ea typeface="+mn-ea"/>
              </a:rPr>
              <a:t>在工资表</a:t>
            </a:r>
            <a:r>
              <a:rPr lang="zh-CN" altLang="zh-CN" sz="2400" dirty="0">
                <a:solidFill>
                  <a:srgbClr val="008000"/>
                </a:solidFill>
                <a:latin typeface="+mn-ea"/>
                <a:ea typeface="+mn-ea"/>
              </a:rPr>
              <a:t>中，按级别计算岗位津贴，教授和副教授均补贴</a:t>
            </a:r>
            <a:r>
              <a:rPr lang="en-US" altLang="zh-CN" sz="2400" dirty="0">
                <a:solidFill>
                  <a:srgbClr val="008000"/>
                </a:solidFill>
                <a:latin typeface="+mn-ea"/>
                <a:ea typeface="+mn-ea"/>
              </a:rPr>
              <a:t>4000</a:t>
            </a:r>
            <a:r>
              <a:rPr lang="zh-CN" altLang="zh-CN" sz="2400" dirty="0">
                <a:solidFill>
                  <a:srgbClr val="008000"/>
                </a:solidFill>
                <a:latin typeface="+mn-ea"/>
                <a:ea typeface="+mn-ea"/>
              </a:rPr>
              <a:t>元，讲师补贴</a:t>
            </a:r>
            <a:r>
              <a:rPr lang="en-US" altLang="zh-CN" sz="2400" dirty="0">
                <a:solidFill>
                  <a:srgbClr val="008000"/>
                </a:solidFill>
                <a:latin typeface="+mn-ea"/>
                <a:ea typeface="+mn-ea"/>
              </a:rPr>
              <a:t>3000</a:t>
            </a:r>
            <a:r>
              <a:rPr lang="zh-CN" altLang="zh-CN" sz="2400" dirty="0">
                <a:solidFill>
                  <a:srgbClr val="008000"/>
                </a:solidFill>
                <a:latin typeface="+mn-ea"/>
                <a:ea typeface="+mn-ea"/>
              </a:rPr>
              <a:t>元。</a:t>
            </a:r>
            <a:endParaRPr lang="en-US" altLang="zh-CN" sz="2400" dirty="0">
              <a:solidFill>
                <a:srgbClr val="008000"/>
              </a:solidFill>
              <a:latin typeface="+mn-ea"/>
              <a:ea typeface="+mn-ea"/>
            </a:endParaRPr>
          </a:p>
          <a:p>
            <a:pPr marL="720090" indent="-457200">
              <a:lnSpc>
                <a:spcPct val="150000"/>
              </a:lnSpc>
              <a:buClr>
                <a:srgbClr val="FF6600"/>
              </a:buClr>
              <a:buFont typeface="+mj-lt"/>
              <a:buAutoNum type="alphaLcParenR"/>
              <a:defRPr/>
            </a:pPr>
            <a:r>
              <a:rPr lang="zh-CN" altLang="zh-CN" sz="2000" dirty="0">
                <a:solidFill>
                  <a:schemeClr val="tx1"/>
                </a:solidFill>
                <a:latin typeface="+mn-ea"/>
                <a:ea typeface="+mn-ea"/>
              </a:rPr>
              <a:t>在单元格</a:t>
            </a:r>
            <a:r>
              <a:rPr lang="en-US" altLang="zh-CN" sz="2000" dirty="0">
                <a:solidFill>
                  <a:schemeClr val="tx1"/>
                </a:solidFill>
                <a:latin typeface="+mn-ea"/>
                <a:ea typeface="+mn-ea"/>
              </a:rPr>
              <a:t>E2</a:t>
            </a:r>
            <a:r>
              <a:rPr lang="zh-CN" altLang="zh-CN" sz="2000" dirty="0">
                <a:solidFill>
                  <a:schemeClr val="tx1"/>
                </a:solidFill>
                <a:latin typeface="+mn-ea"/>
                <a:ea typeface="+mn-ea"/>
              </a:rPr>
              <a:t>中输入函数：</a:t>
            </a:r>
            <a:r>
              <a:rPr lang="en-US" altLang="zh-CN" sz="2000" dirty="0">
                <a:solidFill>
                  <a:srgbClr val="0000FF"/>
                </a:solidFill>
                <a:latin typeface="+mn-ea"/>
                <a:ea typeface="+mn-ea"/>
              </a:rPr>
              <a:t>=IF(C2="</a:t>
            </a:r>
            <a:r>
              <a:rPr lang="zh-CN" altLang="zh-CN" sz="2000" dirty="0">
                <a:solidFill>
                  <a:srgbClr val="0000FF"/>
                </a:solidFill>
                <a:latin typeface="+mn-ea"/>
                <a:ea typeface="+mn-ea"/>
              </a:rPr>
              <a:t>讲师</a:t>
            </a:r>
            <a:r>
              <a:rPr lang="en-US" altLang="zh-CN" sz="2000" dirty="0">
                <a:solidFill>
                  <a:srgbClr val="0000FF"/>
                </a:solidFill>
                <a:latin typeface="+mn-ea"/>
                <a:ea typeface="+mn-ea"/>
              </a:rPr>
              <a:t>",3000,4000)</a:t>
            </a:r>
            <a:r>
              <a:rPr lang="zh-CN" altLang="zh-CN" sz="2000" dirty="0">
                <a:solidFill>
                  <a:schemeClr val="tx1"/>
                </a:solidFill>
                <a:latin typeface="+mn-ea"/>
                <a:ea typeface="+mn-ea"/>
              </a:rPr>
              <a:t>，按回车键后，该单元格显示</a:t>
            </a:r>
            <a:r>
              <a:rPr lang="en-US" altLang="zh-CN" sz="2000" dirty="0">
                <a:solidFill>
                  <a:schemeClr val="tx1"/>
                </a:solidFill>
                <a:latin typeface="+mn-ea"/>
                <a:ea typeface="+mn-ea"/>
              </a:rPr>
              <a:t>4000</a:t>
            </a:r>
            <a:r>
              <a:rPr lang="zh-CN" altLang="zh-CN" sz="2000" dirty="0">
                <a:solidFill>
                  <a:schemeClr val="tx1"/>
                </a:solidFill>
                <a:latin typeface="+mn-ea"/>
                <a:ea typeface="+mn-ea"/>
              </a:rPr>
              <a:t>；</a:t>
            </a:r>
            <a:endParaRPr lang="zh-CN" altLang="zh-CN" sz="2000"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sz="2000" dirty="0">
                <a:solidFill>
                  <a:schemeClr val="tx1"/>
                </a:solidFill>
                <a:latin typeface="+mn-ea"/>
                <a:ea typeface="+mn-ea"/>
              </a:rPr>
              <a:t>将公式向下复制，即可完成所有职工按级别自动计算岗位津贴。</a:t>
            </a:r>
            <a:endParaRPr lang="zh-CN" altLang="zh-CN" sz="2000" dirty="0">
              <a:solidFill>
                <a:schemeClr val="tx1"/>
              </a:solidFill>
              <a:latin typeface="+mn-ea"/>
              <a:ea typeface="+mn-ea"/>
            </a:endParaRPr>
          </a:p>
        </p:txBody>
      </p:sp>
      <p:sp>
        <p:nvSpPr>
          <p:cNvPr id="3" name="日期占位符 2"/>
          <p:cNvSpPr>
            <a:spLocks noGrp="1"/>
          </p:cNvSpPr>
          <p:nvPr>
            <p:ph type="dt" sz="half" idx="10"/>
          </p:nvPr>
        </p:nvSpPr>
        <p:spPr/>
        <p:txBody>
          <a:bodyPr/>
          <a:lstStyle/>
          <a:p>
            <a:pPr>
              <a:defRPr/>
            </a:pPr>
            <a:fld id="{B646DCA5-8938-4F4D-A51E-1A68DA430F7C}"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36296" y="5589240"/>
            <a:ext cx="1907704" cy="1286311"/>
          </a:xfrm>
          <a:prstGeom prst="rect">
            <a:avLst/>
          </a:prstGeom>
        </p:spPr>
      </p:pic>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zh-CN"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4-18】</a:t>
            </a:r>
            <a:r>
              <a:rPr lang="zh-CN" altLang="en-US" sz="3600" dirty="0">
                <a:solidFill>
                  <a:srgbClr val="C00000"/>
                </a:solidFill>
                <a:latin typeface="华文新魏" panose="02010800040101010101" pitchFamily="2" charset="-122"/>
                <a:ea typeface="华文新魏" panose="02010800040101010101" pitchFamily="2" charset="-122"/>
              </a:rPr>
              <a:t>的计算结果</a:t>
            </a:r>
            <a:r>
              <a:rPr lang="en-US" altLang="zh-CN" sz="3600" dirty="0">
                <a:solidFill>
                  <a:srgbClr val="C00000"/>
                </a:solidFill>
                <a:latin typeface="华文新魏" panose="02010800040101010101" pitchFamily="2" charset="-122"/>
                <a:ea typeface="华文新魏" panose="02010800040101010101" pitchFamily="2" charset="-122"/>
              </a:rPr>
              <a:t> </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3537012"/>
            <a:ext cx="8964613" cy="1200329"/>
          </a:xfrm>
          <a:prstGeom prst="rect">
            <a:avLst/>
          </a:prstGeom>
          <a:noFill/>
        </p:spPr>
        <p:txBody>
          <a:bodyPr>
            <a:spAutoFit/>
          </a:bodyPr>
          <a:lstStyle/>
          <a:p>
            <a:pPr>
              <a:defRPr/>
            </a:pPr>
            <a:r>
              <a:rPr lang="zh-CN" altLang="en-US" sz="2400" dirty="0" smtClean="0">
                <a:solidFill>
                  <a:srgbClr val="C00000"/>
                </a:solidFill>
                <a:latin typeface="楷体" panose="02010609060101010101" pitchFamily="49" charset="-122"/>
                <a:ea typeface="楷体" panose="02010609060101010101" pitchFamily="49" charset="-122"/>
              </a:rPr>
              <a:t>思考：</a:t>
            </a:r>
            <a:r>
              <a:rPr lang="zh-CN" altLang="zh-CN" sz="2400" b="0" dirty="0" smtClean="0">
                <a:solidFill>
                  <a:schemeClr val="tx1"/>
                </a:solidFill>
                <a:latin typeface="楷体" panose="02010609060101010101" pitchFamily="49" charset="-122"/>
                <a:ea typeface="楷体" panose="02010609060101010101" pitchFamily="49" charset="-122"/>
              </a:rPr>
              <a:t>如果</a:t>
            </a:r>
            <a:r>
              <a:rPr lang="zh-CN" altLang="zh-CN" sz="2400" b="0" dirty="0">
                <a:solidFill>
                  <a:schemeClr val="tx1"/>
                </a:solidFill>
                <a:latin typeface="楷体" panose="02010609060101010101" pitchFamily="49" charset="-122"/>
                <a:ea typeface="楷体" panose="02010609060101010101" pitchFamily="49" charset="-122"/>
              </a:rPr>
              <a:t>在上述工资表中，按级别计算岗位津贴的规则为：教授补贴</a:t>
            </a:r>
            <a:r>
              <a:rPr lang="en-US" altLang="zh-CN" sz="2400" b="0" dirty="0">
                <a:solidFill>
                  <a:schemeClr val="tx1"/>
                </a:solidFill>
                <a:latin typeface="楷体" panose="02010609060101010101" pitchFamily="49" charset="-122"/>
                <a:ea typeface="楷体" panose="02010609060101010101" pitchFamily="49" charset="-122"/>
              </a:rPr>
              <a:t>4000</a:t>
            </a:r>
            <a:r>
              <a:rPr lang="zh-CN" altLang="zh-CN" sz="2400" b="0" dirty="0">
                <a:solidFill>
                  <a:schemeClr val="tx1"/>
                </a:solidFill>
                <a:latin typeface="楷体" panose="02010609060101010101" pitchFamily="49" charset="-122"/>
                <a:ea typeface="楷体" panose="02010609060101010101" pitchFamily="49" charset="-122"/>
              </a:rPr>
              <a:t>元，副教授均补贴</a:t>
            </a:r>
            <a:r>
              <a:rPr lang="en-US" altLang="zh-CN" sz="2400" b="0" dirty="0">
                <a:solidFill>
                  <a:schemeClr val="tx1"/>
                </a:solidFill>
                <a:latin typeface="楷体" panose="02010609060101010101" pitchFamily="49" charset="-122"/>
                <a:ea typeface="楷体" panose="02010609060101010101" pitchFamily="49" charset="-122"/>
              </a:rPr>
              <a:t>3500</a:t>
            </a:r>
            <a:r>
              <a:rPr lang="zh-CN" altLang="zh-CN" sz="2400" b="0" dirty="0">
                <a:solidFill>
                  <a:schemeClr val="tx1"/>
                </a:solidFill>
                <a:latin typeface="楷体" panose="02010609060101010101" pitchFamily="49" charset="-122"/>
                <a:ea typeface="楷体" panose="02010609060101010101" pitchFamily="49" charset="-122"/>
              </a:rPr>
              <a:t>元，其余人员补贴</a:t>
            </a:r>
            <a:r>
              <a:rPr lang="en-US" altLang="zh-CN" sz="2400" b="0" dirty="0">
                <a:solidFill>
                  <a:schemeClr val="tx1"/>
                </a:solidFill>
                <a:latin typeface="楷体" panose="02010609060101010101" pitchFamily="49" charset="-122"/>
                <a:ea typeface="楷体" panose="02010609060101010101" pitchFamily="49" charset="-122"/>
              </a:rPr>
              <a:t>3000</a:t>
            </a:r>
            <a:r>
              <a:rPr lang="zh-CN" altLang="zh-CN" sz="2400" b="0" dirty="0">
                <a:solidFill>
                  <a:schemeClr val="tx1"/>
                </a:solidFill>
                <a:latin typeface="楷体" panose="02010609060101010101" pitchFamily="49" charset="-122"/>
                <a:ea typeface="楷体" panose="02010609060101010101" pitchFamily="49" charset="-122"/>
              </a:rPr>
              <a:t>元。则</a:t>
            </a:r>
            <a:r>
              <a:rPr lang="en-US" altLang="zh-CN" sz="2400" b="0" dirty="0">
                <a:solidFill>
                  <a:schemeClr val="tx1"/>
                </a:solidFill>
                <a:latin typeface="楷体" panose="02010609060101010101" pitchFamily="49" charset="-122"/>
                <a:ea typeface="楷体" panose="02010609060101010101" pitchFamily="49" charset="-122"/>
              </a:rPr>
              <a:t>IF</a:t>
            </a:r>
            <a:r>
              <a:rPr lang="zh-CN" altLang="zh-CN" sz="2400" b="0" dirty="0">
                <a:solidFill>
                  <a:schemeClr val="tx1"/>
                </a:solidFill>
                <a:latin typeface="楷体" panose="02010609060101010101" pitchFamily="49" charset="-122"/>
                <a:ea typeface="楷体" panose="02010609060101010101" pitchFamily="49" charset="-122"/>
              </a:rPr>
              <a:t>函数的表达应</a:t>
            </a:r>
            <a:r>
              <a:rPr lang="zh-CN" altLang="zh-CN" sz="2400" b="0" dirty="0" smtClean="0">
                <a:solidFill>
                  <a:schemeClr val="tx1"/>
                </a:solidFill>
                <a:latin typeface="楷体" panose="02010609060101010101" pitchFamily="49" charset="-122"/>
                <a:ea typeface="楷体" panose="02010609060101010101" pitchFamily="49" charset="-122"/>
              </a:rPr>
              <a:t>为</a:t>
            </a:r>
            <a:r>
              <a:rPr lang="zh-CN" altLang="en-US" sz="2400" b="0" dirty="0">
                <a:solidFill>
                  <a:schemeClr val="tx1"/>
                </a:solidFill>
                <a:latin typeface="楷体" panose="02010609060101010101" pitchFamily="49" charset="-122"/>
                <a:ea typeface="楷体" panose="02010609060101010101" pitchFamily="49" charset="-122"/>
              </a:rPr>
              <a:t>？</a:t>
            </a:r>
            <a:endParaRPr lang="zh-CN" altLang="zh-CN" sz="2400" b="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1520" y="4617132"/>
            <a:ext cx="8532502" cy="559769"/>
          </a:xfrm>
          <a:prstGeom prst="rect">
            <a:avLst/>
          </a:prstGeom>
          <a:noFill/>
        </p:spPr>
        <p:txBody>
          <a:bodyPr wrap="square">
            <a:spAutoFit/>
          </a:bodyPr>
          <a:lstStyle/>
          <a:p>
            <a:pPr marL="539750">
              <a:lnSpc>
                <a:spcPct val="150000"/>
              </a:lnSpc>
              <a:defRPr/>
            </a:pPr>
            <a:r>
              <a:rPr lang="en-US" altLang="zh-CN" sz="2400" dirty="0">
                <a:solidFill>
                  <a:schemeClr val="tx1"/>
                </a:solidFill>
                <a:latin typeface="宋体" panose="02010600030101010101" pitchFamily="2" charset="-122"/>
              </a:rPr>
              <a:t>IF(C2="</a:t>
            </a:r>
            <a:r>
              <a:rPr lang="zh-CN" altLang="zh-CN" sz="2400" dirty="0">
                <a:solidFill>
                  <a:schemeClr val="tx1"/>
                </a:solidFill>
                <a:latin typeface="宋体" panose="02010600030101010101" pitchFamily="2" charset="-122"/>
              </a:rPr>
              <a:t>教授</a:t>
            </a:r>
            <a:r>
              <a:rPr lang="en-US" altLang="zh-CN" sz="2400" dirty="0">
                <a:solidFill>
                  <a:schemeClr val="tx1"/>
                </a:solidFill>
                <a:latin typeface="宋体" panose="02010600030101010101" pitchFamily="2" charset="-122"/>
              </a:rPr>
              <a:t>",4000,IF</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C2=”</a:t>
            </a:r>
            <a:r>
              <a:rPr lang="zh-CN" altLang="zh-CN" sz="2400" dirty="0">
                <a:solidFill>
                  <a:schemeClr val="tx1"/>
                </a:solidFill>
                <a:latin typeface="宋体" panose="02010600030101010101" pitchFamily="2" charset="-122"/>
              </a:rPr>
              <a:t>副教授</a:t>
            </a:r>
            <a:r>
              <a:rPr lang="en-US" altLang="zh-CN" sz="2400" dirty="0">
                <a:solidFill>
                  <a:schemeClr val="tx1"/>
                </a:solidFill>
                <a:latin typeface="宋体" panose="02010600030101010101" pitchFamily="2" charset="-122"/>
              </a:rPr>
              <a:t>”</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3500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3000</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pic>
        <p:nvPicPr>
          <p:cNvPr id="107522"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t="21901" r="12731" b="21415"/>
          <a:stretch>
            <a:fillRect/>
          </a:stretch>
        </p:blipFill>
        <p:spPr bwMode="auto">
          <a:xfrm>
            <a:off x="142875" y="764704"/>
            <a:ext cx="8929688" cy="277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1946" y="5337212"/>
            <a:ext cx="7128346" cy="1446550"/>
          </a:xfrm>
          <a:prstGeom prst="rect">
            <a:avLst/>
          </a:prstGeom>
          <a:solidFill>
            <a:srgbClr val="FFFFCC"/>
          </a:solidFill>
        </p:spPr>
        <p:txBody>
          <a:bodyPr wrap="square">
            <a:spAutoFit/>
          </a:bodyPr>
          <a:lstStyle/>
          <a:p>
            <a:r>
              <a:rPr lang="en-US" altLang="zh-CN" i="1" dirty="0" smtClean="0">
                <a:solidFill>
                  <a:srgbClr val="C00000"/>
                </a:solidFill>
                <a:latin typeface="仿宋" panose="02010609060101010101" pitchFamily="49" charset="-122"/>
                <a:ea typeface="仿宋" panose="02010609060101010101" pitchFamily="49" charset="-122"/>
              </a:rPr>
              <a:t>    </a:t>
            </a:r>
            <a:r>
              <a:rPr lang="zh-CN" altLang="zh-CN" i="1" dirty="0" smtClean="0">
                <a:solidFill>
                  <a:srgbClr val="C00000"/>
                </a:solidFill>
                <a:latin typeface="仿宋" panose="02010609060101010101" pitchFamily="49" charset="-122"/>
                <a:ea typeface="仿宋" panose="02010609060101010101" pitchFamily="49" charset="-122"/>
              </a:rPr>
              <a:t>显然</a:t>
            </a:r>
            <a:r>
              <a:rPr lang="zh-CN" altLang="zh-CN" i="1" dirty="0">
                <a:solidFill>
                  <a:srgbClr val="C00000"/>
                </a:solidFill>
                <a:latin typeface="仿宋" panose="02010609060101010101" pitchFamily="49" charset="-122"/>
                <a:ea typeface="仿宋" panose="02010609060101010101" pitchFamily="49" charset="-122"/>
              </a:rPr>
              <a:t>， 采用</a:t>
            </a:r>
            <a:r>
              <a:rPr lang="en-US" altLang="zh-CN" i="1" dirty="0">
                <a:solidFill>
                  <a:srgbClr val="C00000"/>
                </a:solidFill>
                <a:latin typeface="仿宋" panose="02010609060101010101" pitchFamily="49" charset="-122"/>
                <a:ea typeface="仿宋" panose="02010609060101010101" pitchFamily="49" charset="-122"/>
              </a:rPr>
              <a:t>IF</a:t>
            </a:r>
            <a:r>
              <a:rPr lang="zh-CN" altLang="zh-CN" i="1" dirty="0">
                <a:solidFill>
                  <a:srgbClr val="C00000"/>
                </a:solidFill>
                <a:latin typeface="仿宋" panose="02010609060101010101" pitchFamily="49" charset="-122"/>
                <a:ea typeface="仿宋" panose="02010609060101010101" pitchFamily="49" charset="-122"/>
              </a:rPr>
              <a:t>函数解决上述问题需要多次嵌套，执行多次判断。当要判断的条件过多，会为理解、阅读、编写公式带来诸多不便</a:t>
            </a:r>
            <a:r>
              <a:rPr lang="zh-CN" altLang="zh-CN" i="1" dirty="0" smtClean="0">
                <a:solidFill>
                  <a:srgbClr val="C00000"/>
                </a:solidFill>
                <a:latin typeface="仿宋" panose="02010609060101010101" pitchFamily="49" charset="-122"/>
                <a:ea typeface="仿宋" panose="02010609060101010101" pitchFamily="49" charset="-122"/>
              </a:rPr>
              <a:t>。</a:t>
            </a:r>
            <a:r>
              <a:rPr lang="zh-CN" altLang="zh-CN" i="1" dirty="0">
                <a:solidFill>
                  <a:srgbClr val="C00000"/>
                </a:solidFill>
                <a:latin typeface="仿宋" panose="02010609060101010101" pitchFamily="49" charset="-122"/>
                <a:ea typeface="仿宋" panose="02010609060101010101" pitchFamily="49" charset="-122"/>
              </a:rPr>
              <a:t>使用</a:t>
            </a:r>
            <a:r>
              <a:rPr lang="en-US" altLang="zh-CN" i="1" dirty="0">
                <a:solidFill>
                  <a:srgbClr val="C00000"/>
                </a:solidFill>
                <a:latin typeface="仿宋" panose="02010609060101010101" pitchFamily="49" charset="-122"/>
                <a:ea typeface="仿宋" panose="02010609060101010101" pitchFamily="49" charset="-122"/>
              </a:rPr>
              <a:t>VLOOKUP</a:t>
            </a:r>
            <a:r>
              <a:rPr lang="zh-CN" altLang="zh-CN" i="1" dirty="0" smtClean="0">
                <a:solidFill>
                  <a:srgbClr val="C00000"/>
                </a:solidFill>
                <a:latin typeface="仿宋" panose="02010609060101010101" pitchFamily="49" charset="-122"/>
                <a:ea typeface="仿宋" panose="02010609060101010101" pitchFamily="49" charset="-122"/>
              </a:rPr>
              <a:t>函数，</a:t>
            </a:r>
            <a:r>
              <a:rPr lang="zh-CN" altLang="en-US" i="1" dirty="0" smtClean="0">
                <a:solidFill>
                  <a:srgbClr val="C00000"/>
                </a:solidFill>
                <a:latin typeface="仿宋" panose="02010609060101010101" pitchFamily="49" charset="-122"/>
                <a:ea typeface="仿宋" panose="02010609060101010101" pitchFamily="49" charset="-122"/>
              </a:rPr>
              <a:t>则</a:t>
            </a:r>
            <a:r>
              <a:rPr lang="zh-CN" altLang="zh-CN" i="1" dirty="0" smtClean="0">
                <a:solidFill>
                  <a:srgbClr val="C00000"/>
                </a:solidFill>
                <a:latin typeface="仿宋" panose="02010609060101010101" pitchFamily="49" charset="-122"/>
                <a:ea typeface="仿宋" panose="02010609060101010101" pitchFamily="49" charset="-122"/>
              </a:rPr>
              <a:t>相对简单</a:t>
            </a:r>
            <a:r>
              <a:rPr lang="zh-CN" altLang="zh-CN" i="1" dirty="0">
                <a:solidFill>
                  <a:srgbClr val="C00000"/>
                </a:solidFill>
                <a:latin typeface="仿宋" panose="02010609060101010101" pitchFamily="49" charset="-122"/>
                <a:ea typeface="仿宋" panose="02010609060101010101" pitchFamily="49" charset="-122"/>
              </a:rPr>
              <a:t>一些。</a:t>
            </a:r>
            <a:endParaRPr lang="zh-CN" altLang="en-US" i="1" dirty="0">
              <a:solidFill>
                <a:srgbClr val="C00000"/>
              </a:solidFill>
              <a:latin typeface="仿宋" panose="02010609060101010101" pitchFamily="49" charset="-122"/>
              <a:ea typeface="仿宋" panose="02010609060101010101" pitchFamily="49" charset="-122"/>
            </a:endParaRPr>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
        <p:nvSpPr>
          <p:cNvPr id="4" name="日期占位符 3"/>
          <p:cNvSpPr>
            <a:spLocks noGrp="1"/>
          </p:cNvSpPr>
          <p:nvPr>
            <p:ph type="dt" sz="half" idx="10"/>
          </p:nvPr>
        </p:nvSpPr>
        <p:spPr/>
        <p:txBody>
          <a:bodyPr/>
          <a:lstStyle/>
          <a:p>
            <a:pPr>
              <a:defRPr/>
            </a:pPr>
            <a:fld id="{DE131A5B-9902-4633-AA82-F85EA4834121}" type="datetime1">
              <a:rPr lang="zh-CN" altLang="en-US" smtClean="0"/>
            </a:fld>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35496" y="881710"/>
            <a:ext cx="9181020" cy="5247590"/>
          </a:xfrm>
          <a:prstGeom prst="rect">
            <a:avLst/>
          </a:prstGeom>
          <a:noFill/>
        </p:spPr>
        <p:txBody>
          <a:bodyPr wrap="square">
            <a:spAutoFit/>
          </a:bodyPr>
          <a:lstStyle/>
          <a:p>
            <a:pPr>
              <a:lnSpc>
                <a:spcPts val="3600"/>
              </a:lnSpc>
              <a:spcAft>
                <a:spcPts val="600"/>
              </a:spcAft>
              <a:defRPr/>
            </a:pPr>
            <a:r>
              <a:rPr lang="zh-CN" altLang="en-US" sz="2800" dirty="0" smtClean="0">
                <a:solidFill>
                  <a:srgbClr val="C00000"/>
                </a:solidFill>
                <a:latin typeface="宋体" panose="02010600030101010101" pitchFamily="2" charset="-122"/>
              </a:rPr>
              <a:t>⑾</a:t>
            </a:r>
            <a:r>
              <a:rPr lang="en-US" altLang="zh-CN" sz="2800" dirty="0" smtClean="0">
                <a:solidFill>
                  <a:srgbClr val="C00000"/>
                </a:solidFill>
                <a:latin typeface="宋体" panose="02010600030101010101" pitchFamily="2" charset="-122"/>
              </a:rPr>
              <a:t> </a:t>
            </a:r>
            <a:r>
              <a:rPr lang="zh-CN" altLang="zh-CN" sz="2800" dirty="0" smtClean="0">
                <a:solidFill>
                  <a:srgbClr val="C00000"/>
                </a:solidFill>
                <a:latin typeface="宋体" panose="02010600030101010101" pitchFamily="2" charset="-122"/>
              </a:rPr>
              <a:t>查找</a:t>
            </a:r>
            <a:r>
              <a:rPr lang="zh-CN" altLang="zh-CN" sz="2800" dirty="0">
                <a:solidFill>
                  <a:srgbClr val="C00000"/>
                </a:solidFill>
                <a:latin typeface="宋体" panose="02010600030101010101" pitchFamily="2" charset="-122"/>
              </a:rPr>
              <a:t>函数</a:t>
            </a:r>
            <a:r>
              <a:rPr lang="en-US" altLang="zh-CN" sz="2800" dirty="0" smtClean="0">
                <a:solidFill>
                  <a:srgbClr val="C00000"/>
                </a:solidFill>
                <a:latin typeface="宋体" panose="02010600030101010101" pitchFamily="2" charset="-122"/>
              </a:rPr>
              <a:t>VLOOKUP</a:t>
            </a:r>
            <a:endParaRPr lang="zh-CN" altLang="zh-CN" sz="2800" dirty="0">
              <a:solidFill>
                <a:srgbClr val="C00000"/>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类型</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查找与引用</a:t>
            </a:r>
            <a:r>
              <a:rPr lang="zh-CN" altLang="zh-CN" sz="2400" dirty="0" smtClean="0">
                <a:solidFill>
                  <a:schemeClr val="tx1"/>
                </a:solidFill>
                <a:latin typeface="宋体" panose="02010600030101010101" pitchFamily="2" charset="-122"/>
              </a:rPr>
              <a:t>函数</a:t>
            </a:r>
            <a:endParaRPr lang="zh-CN" altLang="zh-CN" sz="2400" dirty="0">
              <a:solidFill>
                <a:schemeClr val="tx1"/>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功能</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如同查字典，对于一个给定的查找目标，在指定区域中查找返回想要找到的值</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语法格式</a:t>
            </a:r>
            <a:r>
              <a:rPr lang="zh-CN" altLang="zh-CN" sz="2400" dirty="0" smtClean="0">
                <a:solidFill>
                  <a:srgbClr val="008000"/>
                </a:solidFill>
                <a:latin typeface="宋体" panose="02010600030101010101" pitchFamily="2" charset="-122"/>
              </a:rPr>
              <a:t>：</a:t>
            </a:r>
            <a:r>
              <a:rPr lang="en-US" altLang="zh-CN" sz="2400" dirty="0">
                <a:solidFill>
                  <a:srgbClr val="0000FF"/>
                </a:solidFill>
                <a:latin typeface="宋体" panose="02010600030101010101" pitchFamily="2" charset="-122"/>
              </a:rPr>
              <a:t>VLOOKUP (</a:t>
            </a:r>
            <a:r>
              <a:rPr lang="en-US" altLang="zh-CN" sz="2400" dirty="0" err="1" smtClean="0">
                <a:solidFill>
                  <a:srgbClr val="0000FF"/>
                </a:solidFill>
                <a:latin typeface="宋体" panose="02010600030101010101" pitchFamily="2" charset="-122"/>
              </a:rPr>
              <a:t>lookup_value,table_array</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marL="179705">
              <a:lnSpc>
                <a:spcPts val="3600"/>
              </a:lnSpc>
              <a:defRPr/>
            </a:pPr>
            <a:r>
              <a:rPr lang="en-US" altLang="zh-CN" sz="2400" dirty="0">
                <a:solidFill>
                  <a:srgbClr val="0000FF"/>
                </a:solidFill>
                <a:latin typeface="宋体" panose="02010600030101010101" pitchFamily="2" charset="-122"/>
              </a:rPr>
              <a:t> </a:t>
            </a:r>
            <a:r>
              <a:rPr lang="en-US" altLang="zh-CN" sz="2400" dirty="0" smtClean="0">
                <a:solidFill>
                  <a:srgbClr val="0000FF"/>
                </a:solidFill>
                <a:latin typeface="宋体" panose="02010600030101010101" pitchFamily="2" charset="-122"/>
              </a:rPr>
              <a:t>                  </a:t>
            </a:r>
            <a:r>
              <a:rPr lang="en-US" altLang="zh-CN" sz="2400" dirty="0" err="1" smtClean="0">
                <a:solidFill>
                  <a:srgbClr val="0000FF"/>
                </a:solidFill>
                <a:latin typeface="宋体" panose="02010600030101010101" pitchFamily="2" charset="-122"/>
              </a:rPr>
              <a:t>col_index_num,range_lookup</a:t>
            </a:r>
            <a:r>
              <a:rPr lang="en-US" altLang="zh-CN" sz="2400" dirty="0" smtClean="0"/>
              <a:t>)</a:t>
            </a:r>
            <a:r>
              <a:rPr lang="en-US" altLang="zh-CN" sz="2400" dirty="0" smtClean="0">
                <a:solidFill>
                  <a:srgbClr val="0000FF"/>
                </a:solidFill>
                <a:latin typeface="宋体" panose="02010600030101010101" pitchFamily="2" charset="-122"/>
              </a:rPr>
              <a:t>)</a:t>
            </a:r>
            <a:endParaRPr lang="zh-CN" altLang="zh-CN" sz="2400" dirty="0">
              <a:solidFill>
                <a:srgbClr val="0000FF"/>
              </a:solidFill>
              <a:latin typeface="宋体" panose="02010600030101010101" pitchFamily="2" charset="-122"/>
            </a:endParaRPr>
          </a:p>
          <a:p>
            <a:pPr marL="179705">
              <a:lnSpc>
                <a:spcPts val="3600"/>
              </a:lnSpc>
              <a:defRPr/>
            </a:pPr>
            <a:r>
              <a:rPr lang="zh-CN" altLang="zh-CN" sz="2400" dirty="0">
                <a:solidFill>
                  <a:srgbClr val="008000"/>
                </a:solidFill>
                <a:latin typeface="宋体" panose="02010600030101010101" pitchFamily="2" charset="-122"/>
              </a:rPr>
              <a:t>说明</a:t>
            </a:r>
            <a:r>
              <a:rPr lang="zh-CN" altLang="zh-CN" sz="2400" dirty="0" smtClean="0">
                <a:solidFill>
                  <a:srgbClr val="008000"/>
                </a:solidFill>
                <a:latin typeface="宋体" panose="02010600030101010101" pitchFamily="2" charset="-122"/>
              </a:rPr>
              <a:t>：</a:t>
            </a:r>
            <a:r>
              <a:rPr lang="en-US" altLang="zh-CN" b="0" dirty="0" err="1">
                <a:solidFill>
                  <a:schemeClr val="tx1"/>
                </a:solidFill>
                <a:latin typeface="宋体" panose="02010600030101010101" pitchFamily="2" charset="-122"/>
              </a:rPr>
              <a:t>lookup_value</a:t>
            </a:r>
            <a:r>
              <a:rPr lang="zh-CN" altLang="zh-CN" b="0" dirty="0">
                <a:solidFill>
                  <a:schemeClr val="tx1"/>
                </a:solidFill>
                <a:latin typeface="宋体" panose="02010600030101010101" pitchFamily="2" charset="-122"/>
              </a:rPr>
              <a:t>为查找目标，可以是数值、字符串、单元格地址；</a:t>
            </a:r>
            <a:endParaRPr lang="en-US" altLang="zh-CN" b="0" dirty="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err="1">
                <a:solidFill>
                  <a:schemeClr val="tx1"/>
                </a:solidFill>
                <a:latin typeface="宋体" panose="02010600030101010101" pitchFamily="2" charset="-122"/>
              </a:rPr>
              <a:t>table_array</a:t>
            </a:r>
            <a:r>
              <a:rPr lang="zh-CN" altLang="zh-CN" b="0" dirty="0">
                <a:solidFill>
                  <a:schemeClr val="tx1"/>
                </a:solidFill>
                <a:latin typeface="宋体" panose="02010600030101010101" pitchFamily="2" charset="-122"/>
              </a:rPr>
              <a:t>为查找范围，可以是单元格区域绝对地址</a:t>
            </a:r>
            <a:r>
              <a:rPr lang="zh-CN" altLang="zh-CN" b="0" dirty="0" smtClean="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79705">
              <a:lnSpc>
                <a:spcPts val="3600"/>
              </a:lnSpc>
              <a:defRPr/>
            </a:pPr>
            <a:r>
              <a:rPr lang="en-US" altLang="zh-CN" b="0" dirty="0" smtClean="0">
                <a:solidFill>
                  <a:schemeClr val="tx1"/>
                </a:solidFill>
                <a:latin typeface="宋体" panose="02010600030101010101" pitchFamily="2" charset="-122"/>
              </a:rPr>
              <a:t>      </a:t>
            </a:r>
            <a:r>
              <a:rPr lang="en-US" altLang="zh-CN" b="0" dirty="0" err="1" smtClean="0">
                <a:solidFill>
                  <a:schemeClr val="tx1"/>
                </a:solidFill>
                <a:latin typeface="宋体" panose="02010600030101010101" pitchFamily="2" charset="-122"/>
              </a:rPr>
              <a:t>col_index_num</a:t>
            </a:r>
            <a:r>
              <a:rPr lang="zh-CN" altLang="zh-CN" b="0" dirty="0">
                <a:solidFill>
                  <a:schemeClr val="tx1"/>
                </a:solidFill>
                <a:latin typeface="宋体" panose="02010600030101010101" pitchFamily="2" charset="-122"/>
              </a:rPr>
              <a:t>为返回值的列数，可以是</a:t>
            </a:r>
            <a:r>
              <a:rPr lang="zh-CN" altLang="zh-CN" b="0" dirty="0" smtClean="0">
                <a:solidFill>
                  <a:schemeClr val="tx1"/>
                </a:solidFill>
                <a:latin typeface="宋体" panose="02010600030101010101" pitchFamily="2" charset="-122"/>
              </a:rPr>
              <a:t>数值</a:t>
            </a:r>
            <a:r>
              <a:rPr lang="zh-CN" altLang="en-US" b="0" dirty="0" smtClean="0">
                <a:solidFill>
                  <a:schemeClr val="tx1"/>
                </a:solidFill>
                <a:latin typeface="宋体" panose="02010600030101010101" pitchFamily="2" charset="-122"/>
              </a:rPr>
              <a:t>；</a:t>
            </a:r>
            <a:endParaRPr lang="en-US" altLang="zh-CN" b="0" dirty="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err="1">
                <a:solidFill>
                  <a:schemeClr val="tx1"/>
                </a:solidFill>
                <a:latin typeface="宋体" panose="02010600030101010101" pitchFamily="2" charset="-122"/>
              </a:rPr>
              <a:t>range_lookup</a:t>
            </a:r>
            <a:r>
              <a:rPr lang="en-US" altLang="zh-CN" b="0" dirty="0">
                <a:solidFill>
                  <a:schemeClr val="tx1"/>
                </a:solidFill>
                <a:latin typeface="宋体" panose="02010600030101010101" pitchFamily="2" charset="-122"/>
              </a:rPr>
              <a:t> </a:t>
            </a:r>
            <a:r>
              <a:rPr lang="zh-CN" altLang="zh-CN" b="0" dirty="0" smtClean="0">
                <a:solidFill>
                  <a:schemeClr val="tx1"/>
                </a:solidFill>
                <a:latin typeface="宋体" panose="02010600030101010101" pitchFamily="2" charset="-122"/>
              </a:rPr>
              <a:t>为</a:t>
            </a:r>
            <a:r>
              <a:rPr lang="zh-CN" altLang="zh-CN" b="0" dirty="0">
                <a:solidFill>
                  <a:schemeClr val="tx1"/>
                </a:solidFill>
                <a:latin typeface="宋体" panose="02010600030101010101" pitchFamily="2" charset="-122"/>
              </a:rPr>
              <a:t>查找方式，如果省略或设置为</a:t>
            </a:r>
            <a:r>
              <a:rPr lang="en-US" altLang="zh-CN" b="0" dirty="0">
                <a:solidFill>
                  <a:schemeClr val="tx1"/>
                </a:solidFill>
                <a:latin typeface="宋体" panose="02010600030101010101" pitchFamily="2" charset="-122"/>
              </a:rPr>
              <a:t>TRUE</a:t>
            </a:r>
            <a:r>
              <a:rPr lang="zh-CN" altLang="zh-CN" b="0" dirty="0">
                <a:solidFill>
                  <a:schemeClr val="tx1"/>
                </a:solidFill>
                <a:latin typeface="宋体" panose="02010600030101010101" pitchFamily="2" charset="-122"/>
              </a:rPr>
              <a:t>，函数将</a:t>
            </a:r>
            <a:r>
              <a:rPr lang="zh-CN" altLang="zh-CN" b="0" dirty="0" smtClean="0">
                <a:solidFill>
                  <a:schemeClr val="tx1"/>
                </a:solidFill>
                <a:latin typeface="宋体" panose="02010600030101010101" pitchFamily="2" charset="-122"/>
              </a:rPr>
              <a:t>按</a:t>
            </a:r>
            <a:endParaRPr lang="en-US" altLang="zh-CN" b="0" dirty="0" smtClean="0">
              <a:solidFill>
                <a:schemeClr val="tx1"/>
              </a:solidFill>
              <a:latin typeface="宋体" panose="02010600030101010101" pitchFamily="2" charset="-122"/>
            </a:endParaRPr>
          </a:p>
          <a:p>
            <a:pPr marL="179705">
              <a:lnSpc>
                <a:spcPts val="3600"/>
              </a:lnSpc>
              <a:defRPr/>
            </a:pPr>
            <a:r>
              <a:rPr lang="en-US" altLang="zh-CN" b="0" dirty="0">
                <a:solidFill>
                  <a:schemeClr val="tx1"/>
                </a:solidFill>
                <a:latin typeface="宋体" panose="02010600030101010101" pitchFamily="2" charset="-122"/>
              </a:rPr>
              <a:t> </a:t>
            </a:r>
            <a:r>
              <a:rPr lang="en-US" altLang="zh-CN" b="0" dirty="0" smtClean="0">
                <a:solidFill>
                  <a:schemeClr val="tx1"/>
                </a:solidFill>
                <a:latin typeface="宋体" panose="02010600030101010101" pitchFamily="2" charset="-122"/>
              </a:rPr>
              <a:t>     </a:t>
            </a:r>
            <a:r>
              <a:rPr lang="zh-CN" altLang="zh-CN" b="0" dirty="0" smtClean="0">
                <a:solidFill>
                  <a:schemeClr val="tx1"/>
                </a:solidFill>
                <a:latin typeface="宋体" panose="02010600030101010101" pitchFamily="2" charset="-122"/>
              </a:rPr>
              <a:t>模糊</a:t>
            </a:r>
            <a:r>
              <a:rPr lang="zh-CN" altLang="zh-CN" b="0" dirty="0">
                <a:solidFill>
                  <a:schemeClr val="tx1"/>
                </a:solidFill>
                <a:latin typeface="宋体" panose="02010600030101010101" pitchFamily="2" charset="-122"/>
              </a:rPr>
              <a:t>匹配的方式</a:t>
            </a:r>
            <a:r>
              <a:rPr lang="zh-CN" altLang="zh-CN" b="0" dirty="0" smtClean="0">
                <a:solidFill>
                  <a:schemeClr val="tx1"/>
                </a:solidFill>
                <a:latin typeface="宋体" panose="02010600030101010101" pitchFamily="2" charset="-122"/>
              </a:rPr>
              <a:t>查找</a:t>
            </a:r>
            <a:r>
              <a:rPr lang="zh-CN" altLang="en-US" b="0" dirty="0" smtClean="0">
                <a:solidFill>
                  <a:schemeClr val="tx1"/>
                </a:solidFill>
                <a:latin typeface="宋体" panose="02010600030101010101" pitchFamily="2" charset="-122"/>
              </a:rPr>
              <a:t>；</a:t>
            </a:r>
            <a:r>
              <a:rPr lang="zh-CN" altLang="zh-CN" b="0" dirty="0" smtClean="0">
                <a:solidFill>
                  <a:schemeClr val="tx1"/>
                </a:solidFill>
                <a:latin typeface="宋体" panose="02010600030101010101" pitchFamily="2" charset="-122"/>
              </a:rPr>
              <a:t>如果</a:t>
            </a:r>
            <a:r>
              <a:rPr lang="zh-CN" altLang="zh-CN" b="0" dirty="0">
                <a:solidFill>
                  <a:schemeClr val="tx1"/>
                </a:solidFill>
                <a:latin typeface="宋体" panose="02010600030101010101" pitchFamily="2" charset="-122"/>
              </a:rPr>
              <a:t>设置为</a:t>
            </a:r>
            <a:r>
              <a:rPr lang="en-US" altLang="zh-CN" b="0" dirty="0">
                <a:solidFill>
                  <a:schemeClr val="tx1"/>
                </a:solidFill>
                <a:latin typeface="宋体" panose="02010600030101010101" pitchFamily="2" charset="-122"/>
              </a:rPr>
              <a:t>FALSE</a:t>
            </a:r>
            <a:r>
              <a:rPr lang="zh-CN" altLang="zh-CN" b="0" dirty="0">
                <a:solidFill>
                  <a:schemeClr val="tx1"/>
                </a:solidFill>
                <a:latin typeface="宋体" panose="02010600030101010101" pitchFamily="2" charset="-122"/>
              </a:rPr>
              <a:t>，则按精确方式查找。</a:t>
            </a:r>
            <a:endParaRPr lang="zh-CN" altLang="zh-CN" b="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F6EF8F2E-31A1-4CA0-B311-A9DA30948258}"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  VLOOKUP</a:t>
            </a:r>
            <a:r>
              <a:rPr lang="zh-CN" altLang="en-US" sz="3600" dirty="0" smtClean="0">
                <a:solidFill>
                  <a:srgbClr val="C00000"/>
                </a:solidFill>
                <a:latin typeface="华文新魏" panose="02010800040101010101" pitchFamily="2" charset="-122"/>
                <a:ea typeface="华文新魏" panose="02010800040101010101" pitchFamily="2" charset="-122"/>
              </a:rPr>
              <a:t>函数应用实例</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872716"/>
            <a:ext cx="8964613" cy="1200329"/>
          </a:xfrm>
          <a:prstGeom prst="rect">
            <a:avLst/>
          </a:prstGeom>
          <a:noFill/>
        </p:spPr>
        <p:txBody>
          <a:bodyPr>
            <a:spAutoFit/>
          </a:bodyPr>
          <a:lstStyle/>
          <a:p>
            <a:pPr>
              <a:defRPr/>
            </a:pPr>
            <a:r>
              <a:rPr lang="en-US" altLang="zh-CN" sz="2400" b="0" dirty="0" smtClean="0">
                <a:solidFill>
                  <a:schemeClr val="tx1"/>
                </a:solidFill>
                <a:latin typeface="楷体" panose="02010609060101010101" pitchFamily="49" charset="-122"/>
                <a:ea typeface="楷体" panose="02010609060101010101" pitchFamily="49" charset="-122"/>
              </a:rPr>
              <a:t>   </a:t>
            </a:r>
            <a:r>
              <a:rPr lang="en-US" altLang="zh-CN" sz="2400" dirty="0" smtClean="0">
                <a:solidFill>
                  <a:srgbClr val="C00000"/>
                </a:solidFill>
                <a:latin typeface="+mn-ea"/>
              </a:rPr>
              <a:t>【</a:t>
            </a:r>
            <a:r>
              <a:rPr lang="zh-CN" altLang="zh-CN" sz="2400" dirty="0">
                <a:solidFill>
                  <a:srgbClr val="C00000"/>
                </a:solidFill>
                <a:latin typeface="+mn-ea"/>
              </a:rPr>
              <a:t>例</a:t>
            </a:r>
            <a:r>
              <a:rPr lang="en-US" altLang="zh-CN" sz="2400" dirty="0" smtClean="0">
                <a:solidFill>
                  <a:srgbClr val="C00000"/>
                </a:solidFill>
                <a:latin typeface="+mn-ea"/>
              </a:rPr>
              <a:t>4-19 </a:t>
            </a:r>
            <a:r>
              <a:rPr lang="en-US" altLang="zh-CN" sz="2400" dirty="0">
                <a:solidFill>
                  <a:srgbClr val="C00000"/>
                </a:solidFill>
                <a:latin typeface="+mn-ea"/>
              </a:rPr>
              <a:t>】</a:t>
            </a:r>
            <a:r>
              <a:rPr lang="zh-CN" altLang="en-US" sz="2400" b="0" dirty="0" smtClean="0">
                <a:solidFill>
                  <a:schemeClr val="tx1"/>
                </a:solidFill>
                <a:latin typeface="楷体" panose="02010609060101010101" pitchFamily="49" charset="-122"/>
                <a:ea typeface="楷体" panose="02010609060101010101" pitchFamily="49" charset="-122"/>
              </a:rPr>
              <a:t>对于上述</a:t>
            </a:r>
            <a:r>
              <a:rPr lang="zh-CN" altLang="zh-CN" sz="2400" b="0" dirty="0" smtClean="0">
                <a:solidFill>
                  <a:schemeClr val="tx1"/>
                </a:solidFill>
                <a:latin typeface="楷体" panose="02010609060101010101" pitchFamily="49" charset="-122"/>
                <a:ea typeface="楷体" panose="02010609060101010101" pitchFamily="49" charset="-122"/>
              </a:rPr>
              <a:t>在</a:t>
            </a:r>
            <a:r>
              <a:rPr lang="zh-CN" altLang="zh-CN" sz="2400" b="0" dirty="0">
                <a:solidFill>
                  <a:schemeClr val="tx1"/>
                </a:solidFill>
                <a:latin typeface="楷体" panose="02010609060101010101" pitchFamily="49" charset="-122"/>
                <a:ea typeface="楷体" panose="02010609060101010101" pitchFamily="49" charset="-122"/>
              </a:rPr>
              <a:t>工资表中，按级别计算岗位津贴的规则为：教授补贴</a:t>
            </a:r>
            <a:r>
              <a:rPr lang="en-US" altLang="zh-CN" sz="2400" b="0" dirty="0">
                <a:solidFill>
                  <a:schemeClr val="tx1"/>
                </a:solidFill>
                <a:latin typeface="楷体" panose="02010609060101010101" pitchFamily="49" charset="-122"/>
                <a:ea typeface="楷体" panose="02010609060101010101" pitchFamily="49" charset="-122"/>
              </a:rPr>
              <a:t>4000</a:t>
            </a:r>
            <a:r>
              <a:rPr lang="zh-CN" altLang="zh-CN" sz="2400" b="0" dirty="0">
                <a:solidFill>
                  <a:schemeClr val="tx1"/>
                </a:solidFill>
                <a:latin typeface="楷体" panose="02010609060101010101" pitchFamily="49" charset="-122"/>
                <a:ea typeface="楷体" panose="02010609060101010101" pitchFamily="49" charset="-122"/>
              </a:rPr>
              <a:t>元，副教授均补贴</a:t>
            </a:r>
            <a:r>
              <a:rPr lang="en-US" altLang="zh-CN" sz="2400" b="0" dirty="0">
                <a:solidFill>
                  <a:schemeClr val="tx1"/>
                </a:solidFill>
                <a:latin typeface="楷体" panose="02010609060101010101" pitchFamily="49" charset="-122"/>
                <a:ea typeface="楷体" panose="02010609060101010101" pitchFamily="49" charset="-122"/>
              </a:rPr>
              <a:t>3500</a:t>
            </a:r>
            <a:r>
              <a:rPr lang="zh-CN" altLang="zh-CN" sz="2400" b="0" dirty="0">
                <a:solidFill>
                  <a:schemeClr val="tx1"/>
                </a:solidFill>
                <a:latin typeface="楷体" panose="02010609060101010101" pitchFamily="49" charset="-122"/>
                <a:ea typeface="楷体" panose="02010609060101010101" pitchFamily="49" charset="-122"/>
              </a:rPr>
              <a:t>元，讲师补贴</a:t>
            </a:r>
            <a:r>
              <a:rPr lang="en-US" altLang="zh-CN" sz="2400" b="0" dirty="0">
                <a:solidFill>
                  <a:schemeClr val="tx1"/>
                </a:solidFill>
                <a:latin typeface="楷体" panose="02010609060101010101" pitchFamily="49" charset="-122"/>
                <a:ea typeface="楷体" panose="02010609060101010101" pitchFamily="49" charset="-122"/>
              </a:rPr>
              <a:t>3000</a:t>
            </a:r>
            <a:r>
              <a:rPr lang="zh-CN" altLang="zh-CN" sz="2400" b="0" dirty="0">
                <a:solidFill>
                  <a:schemeClr val="tx1"/>
                </a:solidFill>
                <a:latin typeface="楷体" panose="02010609060101010101" pitchFamily="49" charset="-122"/>
                <a:ea typeface="楷体" panose="02010609060101010101" pitchFamily="49" charset="-122"/>
              </a:rPr>
              <a:t>元。则</a:t>
            </a:r>
            <a:r>
              <a:rPr lang="en-US" altLang="zh-CN" sz="2400" b="0" dirty="0">
                <a:solidFill>
                  <a:schemeClr val="tx1"/>
                </a:solidFill>
                <a:latin typeface="楷体" panose="02010609060101010101" pitchFamily="49" charset="-122"/>
                <a:ea typeface="楷体" panose="02010609060101010101" pitchFamily="49" charset="-122"/>
              </a:rPr>
              <a:t>VLOOKUP</a:t>
            </a:r>
            <a:r>
              <a:rPr lang="zh-CN" altLang="zh-CN" sz="2400" b="0" dirty="0">
                <a:solidFill>
                  <a:schemeClr val="tx1"/>
                </a:solidFill>
                <a:latin typeface="楷体" panose="02010609060101010101" pitchFamily="49" charset="-122"/>
                <a:ea typeface="楷体" panose="02010609060101010101" pitchFamily="49" charset="-122"/>
              </a:rPr>
              <a:t>函数的表达应为</a:t>
            </a:r>
            <a:r>
              <a:rPr lang="zh-CN" altLang="en-US" sz="2400" b="0" dirty="0">
                <a:solidFill>
                  <a:schemeClr val="tx1"/>
                </a:solidFill>
                <a:latin typeface="楷体" panose="02010609060101010101" pitchFamily="49" charset="-122"/>
                <a:ea typeface="楷体" panose="02010609060101010101" pitchFamily="49" charset="-122"/>
              </a:rPr>
              <a:t>？</a:t>
            </a:r>
            <a:endParaRPr lang="zh-CN" altLang="zh-CN" sz="2400" b="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1205849" y="2073045"/>
            <a:ext cx="5418379" cy="646331"/>
          </a:xfrm>
          <a:prstGeom prst="rect">
            <a:avLst/>
          </a:prstGeom>
          <a:noFill/>
        </p:spPr>
        <p:txBody>
          <a:bodyPr wrap="square">
            <a:spAutoFit/>
          </a:bodyPr>
          <a:lstStyle/>
          <a:p>
            <a:pPr marL="539750">
              <a:lnSpc>
                <a:spcPct val="150000"/>
              </a:lnSpc>
              <a:defRPr/>
            </a:pPr>
            <a:r>
              <a:rPr lang="en-US" altLang="zh-CN" sz="2400" dirty="0">
                <a:solidFill>
                  <a:schemeClr val="tx1"/>
                </a:solidFill>
                <a:latin typeface="宋体" panose="02010600030101010101" pitchFamily="2" charset="-122"/>
              </a:rPr>
              <a:t>VLOOKUP(C2,$J$2:$K$4,2,FALSE</a:t>
            </a:r>
            <a:r>
              <a:rPr lang="en-US"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t="22588" r="12717" b="27513"/>
          <a:stretch>
            <a:fillRect/>
          </a:stretch>
        </p:blipFill>
        <p:spPr bwMode="auto">
          <a:xfrm>
            <a:off x="467544" y="2775584"/>
            <a:ext cx="8280920" cy="349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D1C658F2-FCFE-4EDC-925B-E22B00E45C8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8546"/>
                                        </p:tgtEl>
                                        <p:attrNameLst>
                                          <p:attrName>style.visibility</p:attrName>
                                        </p:attrNameLst>
                                      </p:cBhvr>
                                      <p:to>
                                        <p:strVal val="visible"/>
                                      </p:to>
                                    </p:set>
                                    <p:animEffect transition="in" filter="barn(inVertical)">
                                      <p:cBhvr>
                                        <p:cTn id="11" dur="500"/>
                                        <p:tgtEl>
                                          <p:spTgt spid="108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  VLOOKUP</a:t>
            </a:r>
            <a:r>
              <a:rPr lang="zh-CN" altLang="en-US" sz="3600" dirty="0" smtClean="0">
                <a:solidFill>
                  <a:srgbClr val="C00000"/>
                </a:solidFill>
                <a:latin typeface="华文新魏" panose="02010800040101010101" pitchFamily="2" charset="-122"/>
                <a:ea typeface="华文新魏" panose="02010800040101010101" pitchFamily="2" charset="-122"/>
              </a:rPr>
              <a:t>函数应用实例</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5" name="TextBox 4"/>
          <p:cNvSpPr txBox="1"/>
          <p:nvPr/>
        </p:nvSpPr>
        <p:spPr>
          <a:xfrm>
            <a:off x="107950" y="872716"/>
            <a:ext cx="8964613" cy="3185487"/>
          </a:xfrm>
          <a:prstGeom prst="rect">
            <a:avLst/>
          </a:prstGeom>
          <a:noFill/>
        </p:spPr>
        <p:txBody>
          <a:bodyPr>
            <a:spAutoFit/>
          </a:bodyPr>
          <a:lstStyle/>
          <a:p>
            <a:r>
              <a:rPr lang="en-US" altLang="zh-CN" sz="2400" b="0" dirty="0" smtClean="0">
                <a:solidFill>
                  <a:schemeClr val="tx1"/>
                </a:solidFill>
                <a:latin typeface="宋体" panose="02010600030101010101" pitchFamily="2" charset="-122"/>
              </a:rPr>
              <a:t>   </a:t>
            </a:r>
            <a:r>
              <a:rPr lang="zh-CN" altLang="zh-CN" sz="2400" dirty="0">
                <a:solidFill>
                  <a:srgbClr val="C00000"/>
                </a:solidFill>
                <a:latin typeface="宋体" panose="02010600030101010101" pitchFamily="2" charset="-122"/>
              </a:rPr>
              <a:t>【例</a:t>
            </a:r>
            <a:r>
              <a:rPr lang="en-US" altLang="zh-CN" sz="2400" dirty="0" smtClean="0">
                <a:solidFill>
                  <a:srgbClr val="C00000"/>
                </a:solidFill>
                <a:latin typeface="宋体" panose="02010600030101010101" pitchFamily="2" charset="-122"/>
              </a:rPr>
              <a:t>4-20</a:t>
            </a:r>
            <a:r>
              <a:rPr lang="zh-CN" altLang="zh-CN" sz="2400" dirty="0" smtClean="0">
                <a:solidFill>
                  <a:srgbClr val="C00000"/>
                </a:solidFill>
                <a:latin typeface="宋体" panose="02010600030101010101" pitchFamily="2" charset="-122"/>
              </a:rPr>
              <a:t>】</a:t>
            </a:r>
            <a:r>
              <a:rPr lang="zh-CN" altLang="zh-CN" sz="2400" dirty="0" smtClean="0">
                <a:solidFill>
                  <a:schemeClr val="tx1"/>
                </a:solidFill>
                <a:latin typeface="宋体" panose="02010600030101010101" pitchFamily="2" charset="-122"/>
              </a:rPr>
              <a:t>在学生</a:t>
            </a:r>
            <a:r>
              <a:rPr lang="zh-CN" altLang="zh-CN" sz="2400" dirty="0">
                <a:solidFill>
                  <a:schemeClr val="tx1"/>
                </a:solidFill>
                <a:latin typeface="宋体" panose="02010600030101010101" pitchFamily="2" charset="-122"/>
              </a:rPr>
              <a:t>成绩表中，依据考试成绩计算成绩的等级。计算规则：</a:t>
            </a:r>
            <a:r>
              <a:rPr lang="en-US" altLang="zh-CN" sz="2400" dirty="0">
                <a:solidFill>
                  <a:schemeClr val="tx1"/>
                </a:solidFill>
                <a:latin typeface="宋体" panose="02010600030101010101" pitchFamily="2" charset="-122"/>
              </a:rPr>
              <a:t>60</a:t>
            </a:r>
            <a:r>
              <a:rPr lang="zh-CN" altLang="zh-CN" sz="2400" dirty="0">
                <a:solidFill>
                  <a:schemeClr val="tx1"/>
                </a:solidFill>
                <a:latin typeface="宋体" panose="02010600030101010101" pitchFamily="2" charset="-122"/>
              </a:rPr>
              <a:t>分以下为不及格，</a:t>
            </a:r>
            <a:r>
              <a:rPr lang="en-US" altLang="zh-CN" sz="2400" dirty="0">
                <a:solidFill>
                  <a:schemeClr val="tx1"/>
                </a:solidFill>
                <a:latin typeface="宋体" panose="02010600030101010101" pitchFamily="2" charset="-122"/>
              </a:rPr>
              <a:t>60</a:t>
            </a:r>
            <a:r>
              <a:rPr lang="zh-CN" altLang="zh-CN" sz="2400" dirty="0">
                <a:solidFill>
                  <a:schemeClr val="tx1"/>
                </a:solidFill>
                <a:latin typeface="宋体" panose="02010600030101010101" pitchFamily="2" charset="-122"/>
              </a:rPr>
              <a:t>分至</a:t>
            </a:r>
            <a:r>
              <a:rPr lang="en-US" altLang="zh-CN" sz="2400" dirty="0">
                <a:solidFill>
                  <a:schemeClr val="tx1"/>
                </a:solidFill>
                <a:latin typeface="宋体" panose="02010600030101010101" pitchFamily="2" charset="-122"/>
              </a:rPr>
              <a:t>75</a:t>
            </a:r>
            <a:r>
              <a:rPr lang="zh-CN" altLang="zh-CN" sz="2400" dirty="0">
                <a:solidFill>
                  <a:schemeClr val="tx1"/>
                </a:solidFill>
                <a:latin typeface="宋体" panose="02010600030101010101" pitchFamily="2" charset="-122"/>
              </a:rPr>
              <a:t>分以下为及格，</a:t>
            </a:r>
            <a:r>
              <a:rPr lang="en-US" altLang="zh-CN" sz="2400" dirty="0">
                <a:solidFill>
                  <a:schemeClr val="tx1"/>
                </a:solidFill>
                <a:latin typeface="宋体" panose="02010600030101010101" pitchFamily="2" charset="-122"/>
              </a:rPr>
              <a:t>75</a:t>
            </a:r>
            <a:r>
              <a:rPr lang="zh-CN" altLang="zh-CN" sz="2400" dirty="0">
                <a:solidFill>
                  <a:schemeClr val="tx1"/>
                </a:solidFill>
                <a:latin typeface="宋体" panose="02010600030101010101" pitchFamily="2" charset="-122"/>
              </a:rPr>
              <a:t>分至</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分以下为良好，</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分以上（含</a:t>
            </a:r>
            <a:r>
              <a:rPr lang="en-US" altLang="zh-CN" sz="2400" dirty="0">
                <a:solidFill>
                  <a:schemeClr val="tx1"/>
                </a:solidFill>
                <a:latin typeface="宋体" panose="02010600030101010101" pitchFamily="2" charset="-122"/>
              </a:rPr>
              <a:t>90</a:t>
            </a:r>
            <a:r>
              <a:rPr lang="zh-CN" altLang="zh-CN" sz="2400" dirty="0">
                <a:solidFill>
                  <a:schemeClr val="tx1"/>
                </a:solidFill>
                <a:latin typeface="宋体" panose="02010600030101010101" pitchFamily="2" charset="-122"/>
              </a:rPr>
              <a:t>分）为优秀</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a:spcBef>
                <a:spcPts val="600"/>
              </a:spcBef>
            </a:pPr>
            <a:r>
              <a:rPr lang="zh-CN" altLang="zh-CN" sz="2800" dirty="0" smtClean="0">
                <a:solidFill>
                  <a:srgbClr val="C00000"/>
                </a:solidFill>
                <a:latin typeface="华文隶书" panose="02010800040101010101" pitchFamily="2" charset="-122"/>
                <a:ea typeface="华文隶书" panose="02010800040101010101" pitchFamily="2" charset="-122"/>
              </a:rPr>
              <a:t>方法：</a:t>
            </a:r>
            <a:endParaRPr lang="zh-CN" altLang="zh-CN" sz="2800" dirty="0">
              <a:solidFill>
                <a:srgbClr val="C00000"/>
              </a:solidFill>
              <a:latin typeface="华文隶书" panose="02010800040101010101" pitchFamily="2" charset="-122"/>
              <a:ea typeface="华文隶书" panose="02010800040101010101" pitchFamily="2" charset="-122"/>
            </a:endParaRPr>
          </a:p>
          <a:p>
            <a:pPr marL="612140" lvl="0" indent="-457200">
              <a:buFont typeface="+mj-lt"/>
              <a:buAutoNum type="alphaLcParenR"/>
            </a:pPr>
            <a:r>
              <a:rPr lang="zh-CN" altLang="zh-CN" sz="2400" dirty="0">
                <a:solidFill>
                  <a:schemeClr val="tx1"/>
                </a:solidFill>
                <a:latin typeface="宋体" panose="02010600030101010101" pitchFamily="2" charset="-122"/>
              </a:rPr>
              <a:t>在一个空区域（如</a:t>
            </a:r>
            <a:r>
              <a:rPr lang="en-US" altLang="zh-CN" sz="2400" dirty="0">
                <a:solidFill>
                  <a:schemeClr val="tx1"/>
                </a:solidFill>
                <a:latin typeface="宋体" panose="02010600030101010101" pitchFamily="2" charset="-122"/>
              </a:rPr>
              <a:t>I1</a:t>
            </a:r>
            <a:r>
              <a:rPr lang="zh-CN" altLang="zh-CN"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K5</a:t>
            </a:r>
            <a:r>
              <a:rPr lang="zh-CN" altLang="zh-CN" sz="2400" dirty="0">
                <a:solidFill>
                  <a:schemeClr val="tx1"/>
                </a:solidFill>
                <a:latin typeface="宋体" panose="02010600030101010101" pitchFamily="2" charset="-122"/>
              </a:rPr>
              <a:t>）中建立分数段标准</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612140" lvl="0" indent="-457200">
              <a:buFont typeface="+mj-lt"/>
              <a:buAutoNum type="alphaLcParenR"/>
            </a:pPr>
            <a:r>
              <a:rPr lang="zh-CN" altLang="zh-CN" sz="2400" dirty="0" smtClean="0">
                <a:solidFill>
                  <a:schemeClr val="tx1"/>
                </a:solidFill>
                <a:latin typeface="宋体" panose="02010600030101010101" pitchFamily="2" charset="-122"/>
              </a:rPr>
              <a:t>在</a:t>
            </a:r>
            <a:r>
              <a:rPr lang="en-US" altLang="zh-CN" sz="2400" dirty="0">
                <a:solidFill>
                  <a:schemeClr val="tx1"/>
                </a:solidFill>
                <a:latin typeface="宋体" panose="02010600030101010101" pitchFamily="2" charset="-122"/>
              </a:rPr>
              <a:t>F2</a:t>
            </a:r>
            <a:r>
              <a:rPr lang="zh-CN" altLang="zh-CN" sz="2400" dirty="0">
                <a:solidFill>
                  <a:schemeClr val="tx1"/>
                </a:solidFill>
                <a:latin typeface="宋体" panose="02010600030101010101" pitchFamily="2" charset="-122"/>
              </a:rPr>
              <a:t>单元格中键入函数“</a:t>
            </a:r>
            <a:r>
              <a:rPr lang="en-US" altLang="zh-CN" sz="2400" dirty="0">
                <a:solidFill>
                  <a:schemeClr val="tx1"/>
                </a:solidFill>
                <a:latin typeface="宋体" panose="02010600030101010101" pitchFamily="2" charset="-122"/>
              </a:rPr>
              <a:t>=VLOOKUP(E2,$J$2:$K$5,2)</a:t>
            </a:r>
            <a:r>
              <a:rPr lang="zh-CN" altLang="zh-CN" sz="2400" dirty="0">
                <a:solidFill>
                  <a:schemeClr val="tx1"/>
                </a:solidFill>
                <a:latin typeface="宋体" panose="02010600030101010101" pitchFamily="2" charset="-122"/>
              </a:rPr>
              <a:t>”</a:t>
            </a:r>
            <a:r>
              <a:rPr lang="zh-CN" altLang="zh-CN" sz="2400" dirty="0" smtClean="0">
                <a:solidFill>
                  <a:schemeClr val="tx1"/>
                </a:solidFill>
                <a:latin typeface="宋体" panose="02010600030101010101" pitchFamily="2" charset="-122"/>
              </a:rPr>
              <a:t>；</a:t>
            </a:r>
            <a:endParaRPr lang="en-US" altLang="zh-CN" sz="2400" dirty="0" smtClean="0">
              <a:solidFill>
                <a:schemeClr val="tx1"/>
              </a:solidFill>
              <a:latin typeface="宋体" panose="02010600030101010101" pitchFamily="2" charset="-122"/>
            </a:endParaRPr>
          </a:p>
          <a:p>
            <a:pPr marL="612140" lvl="0" indent="-457200">
              <a:buFont typeface="+mj-lt"/>
              <a:buAutoNum type="alphaLcParenR"/>
            </a:pPr>
            <a:r>
              <a:rPr lang="zh-CN" altLang="zh-CN" sz="2400" dirty="0" smtClean="0">
                <a:solidFill>
                  <a:schemeClr val="tx1"/>
                </a:solidFill>
                <a:latin typeface="宋体" panose="02010600030101010101" pitchFamily="2" charset="-122"/>
              </a:rPr>
              <a:t>将</a:t>
            </a:r>
            <a:r>
              <a:rPr lang="zh-CN" altLang="zh-CN" sz="2400" dirty="0">
                <a:solidFill>
                  <a:schemeClr val="tx1"/>
                </a:solidFill>
                <a:latin typeface="宋体" panose="02010600030101010101" pitchFamily="2" charset="-122"/>
              </a:rPr>
              <a:t>公式向下复制，即可完成所有学生按考试成绩自动计算成绩等级。</a:t>
            </a:r>
            <a:endParaRPr lang="zh-CN" altLang="zh-CN" sz="2400" dirty="0">
              <a:solidFill>
                <a:schemeClr val="tx1"/>
              </a:solidFill>
              <a:latin typeface="宋体" panose="02010600030101010101" pitchFamily="2" charset="-122"/>
            </a:endParaRPr>
          </a:p>
        </p:txBody>
      </p:sp>
      <p:pic>
        <p:nvPicPr>
          <p:cNvPr id="109570"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t="22633" r="17456" b="28526"/>
          <a:stretch>
            <a:fillRect/>
          </a:stretch>
        </p:blipFill>
        <p:spPr bwMode="auto">
          <a:xfrm>
            <a:off x="2015716" y="3645024"/>
            <a:ext cx="7056276" cy="314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B0BA5E2D-C45F-4A99-A510-3A2F319AD1F5}"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a:solidFill>
                  <a:srgbClr val="C00000"/>
                </a:solidFill>
                <a:latin typeface="华文新魏" panose="02010800040101010101" pitchFamily="2" charset="-122"/>
                <a:ea typeface="华文新魏" panose="02010800040101010101" pitchFamily="2" charset="-122"/>
              </a:rPr>
              <a:t>几个常用函数及使用方法</a:t>
            </a:r>
            <a:r>
              <a:rPr lang="zh-CN" altLang="en-US" sz="3600">
                <a:solidFill>
                  <a:srgbClr val="C00000"/>
                </a:solidFill>
                <a:latin typeface="华文新魏" panose="02010800040101010101" pitchFamily="2" charset="-122"/>
                <a:ea typeface="华文新魏" panose="02010800040101010101" pitchFamily="2" charset="-122"/>
              </a:rPr>
              <a:t>：</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00100"/>
            <a:ext cx="8858250" cy="4770537"/>
          </a:xfrm>
          <a:prstGeom prst="rect">
            <a:avLst/>
          </a:prstGeom>
          <a:noFill/>
        </p:spPr>
        <p:txBody>
          <a:bodyPr>
            <a:spAutoFit/>
          </a:bodyPr>
          <a:lstStyle/>
          <a:p>
            <a:pPr>
              <a:lnSpc>
                <a:spcPct val="150000"/>
              </a:lnSpc>
              <a:spcAft>
                <a:spcPts val="600"/>
              </a:spcAft>
              <a:defRPr/>
            </a:pPr>
            <a:r>
              <a:rPr lang="zh-CN" altLang="en-US" sz="2800" dirty="0" smtClean="0">
                <a:solidFill>
                  <a:srgbClr val="C00000"/>
                </a:solidFill>
                <a:latin typeface="宋体" panose="02010600030101010101" pitchFamily="2" charset="-122"/>
              </a:rPr>
              <a:t>⑿ </a:t>
            </a:r>
            <a:r>
              <a:rPr lang="zh-CN" altLang="zh-CN" sz="2800" dirty="0" smtClean="0">
                <a:solidFill>
                  <a:srgbClr val="C00000"/>
                </a:solidFill>
                <a:latin typeface="宋体" panose="02010600030101010101" pitchFamily="2" charset="-122"/>
              </a:rPr>
              <a:t>取舍</a:t>
            </a:r>
            <a:r>
              <a:rPr lang="zh-CN" altLang="zh-CN" sz="2800" dirty="0">
                <a:solidFill>
                  <a:srgbClr val="C00000"/>
                </a:solidFill>
                <a:latin typeface="宋体" panose="02010600030101010101" pitchFamily="2" charset="-122"/>
              </a:rPr>
              <a:t>函数</a:t>
            </a:r>
            <a:r>
              <a:rPr lang="en-US" altLang="zh-CN" sz="2800" dirty="0" smtClean="0">
                <a:solidFill>
                  <a:srgbClr val="C00000"/>
                </a:solidFill>
                <a:latin typeface="宋体" panose="02010600030101010101" pitchFamily="2" charset="-122"/>
              </a:rPr>
              <a:t>ROUND</a:t>
            </a:r>
            <a:endParaRPr lang="zh-CN" altLang="zh-CN" sz="2800" dirty="0">
              <a:solidFill>
                <a:srgbClr val="C00000"/>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类型</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数学与</a:t>
            </a:r>
            <a:r>
              <a:rPr lang="zh-CN" altLang="zh-CN" sz="2400" dirty="0" smtClean="0">
                <a:solidFill>
                  <a:schemeClr val="tx1"/>
                </a:solidFill>
                <a:latin typeface="宋体" panose="02010600030101010101" pitchFamily="2" charset="-122"/>
              </a:rPr>
              <a:t>三角函数</a:t>
            </a:r>
            <a:endParaRPr lang="zh-CN" altLang="zh-CN" sz="2400" dirty="0">
              <a:solidFill>
                <a:schemeClr val="tx1"/>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功能</a:t>
            </a:r>
            <a:r>
              <a:rPr lang="zh-CN" altLang="zh-CN" sz="2400" dirty="0" smtClean="0">
                <a:solidFill>
                  <a:srgbClr val="008000"/>
                </a:solidFill>
                <a:latin typeface="宋体" panose="02010600030101010101" pitchFamily="2" charset="-122"/>
              </a:rPr>
              <a:t>：</a:t>
            </a:r>
            <a:r>
              <a:rPr lang="zh-CN" altLang="zh-CN" sz="2400" dirty="0">
                <a:solidFill>
                  <a:schemeClr val="tx1"/>
                </a:solidFill>
                <a:latin typeface="宋体" panose="02010600030101010101" pitchFamily="2" charset="-122"/>
              </a:rPr>
              <a:t>按指定的小数位数对数值进行四舍五入</a:t>
            </a:r>
            <a:r>
              <a:rPr lang="zh-CN" altLang="zh-CN" sz="2400" dirty="0" smtClean="0">
                <a:solidFill>
                  <a:schemeClr val="tx1"/>
                </a:solidFill>
                <a:latin typeface="宋体" panose="02010600030101010101" pitchFamily="2" charset="-122"/>
              </a:rPr>
              <a:t>。</a:t>
            </a:r>
            <a:endParaRPr lang="zh-CN" altLang="zh-CN" sz="2400" dirty="0">
              <a:solidFill>
                <a:schemeClr val="tx1"/>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语法格式</a:t>
            </a:r>
            <a:r>
              <a:rPr lang="zh-CN" altLang="zh-CN" sz="2400" dirty="0" smtClean="0">
                <a:solidFill>
                  <a:srgbClr val="008000"/>
                </a:solidFill>
                <a:latin typeface="宋体" panose="02010600030101010101" pitchFamily="2" charset="-122"/>
              </a:rPr>
              <a:t>：</a:t>
            </a:r>
            <a:r>
              <a:rPr lang="en-US" altLang="zh-CN" sz="2400" dirty="0" smtClean="0">
                <a:solidFill>
                  <a:srgbClr val="0000FF"/>
                </a:solidFill>
                <a:latin typeface="宋体" panose="02010600030101010101" pitchFamily="2" charset="-122"/>
              </a:rPr>
              <a:t>ROUND </a:t>
            </a:r>
            <a:r>
              <a:rPr lang="en-US" altLang="zh-CN" sz="2400" dirty="0">
                <a:solidFill>
                  <a:srgbClr val="0000FF"/>
                </a:solidFill>
                <a:latin typeface="宋体" panose="02010600030101010101" pitchFamily="2" charset="-122"/>
              </a:rPr>
              <a:t>(</a:t>
            </a:r>
            <a:r>
              <a:rPr lang="en-US" altLang="zh-CN" sz="2400" dirty="0" err="1">
                <a:solidFill>
                  <a:srgbClr val="0000FF"/>
                </a:solidFill>
                <a:latin typeface="宋体" panose="02010600030101010101" pitchFamily="2" charset="-122"/>
              </a:rPr>
              <a:t>number,n</a:t>
            </a:r>
            <a:r>
              <a:rPr lang="en-US" altLang="zh-CN" sz="2400" dirty="0" smtClean="0">
                <a:solidFill>
                  <a:srgbClr val="0000FF"/>
                </a:solidFill>
                <a:latin typeface="宋体" panose="02010600030101010101" pitchFamily="2" charset="-122"/>
              </a:rPr>
              <a:t>)</a:t>
            </a:r>
            <a:endParaRPr lang="zh-CN" altLang="zh-CN" sz="2400" dirty="0">
              <a:solidFill>
                <a:srgbClr val="0000FF"/>
              </a:solidFill>
              <a:latin typeface="宋体" panose="02010600030101010101" pitchFamily="2" charset="-122"/>
            </a:endParaRPr>
          </a:p>
          <a:p>
            <a:pPr marL="179705">
              <a:lnSpc>
                <a:spcPct val="150000"/>
              </a:lnSpc>
              <a:defRPr/>
            </a:pPr>
            <a:r>
              <a:rPr lang="zh-CN" altLang="zh-CN" sz="2400" dirty="0">
                <a:solidFill>
                  <a:srgbClr val="008000"/>
                </a:solidFill>
                <a:latin typeface="宋体" panose="02010600030101010101" pitchFamily="2" charset="-122"/>
              </a:rPr>
              <a:t>说明</a:t>
            </a:r>
            <a:r>
              <a:rPr lang="zh-CN" altLang="zh-CN" sz="2400" dirty="0" smtClean="0">
                <a:solidFill>
                  <a:srgbClr val="008000"/>
                </a:solidFill>
                <a:latin typeface="宋体" panose="02010600030101010101" pitchFamily="2" charset="-122"/>
              </a:rPr>
              <a:t>：</a:t>
            </a:r>
            <a:r>
              <a:rPr lang="en-US" altLang="zh-CN" sz="2400" b="0" dirty="0" smtClean="0">
                <a:solidFill>
                  <a:schemeClr val="tx1"/>
                </a:solidFill>
                <a:latin typeface="宋体" panose="02010600030101010101" pitchFamily="2" charset="-122"/>
              </a:rPr>
              <a:t>number -- </a:t>
            </a:r>
            <a:r>
              <a:rPr lang="zh-CN" altLang="zh-CN" sz="2400" b="0" dirty="0" smtClean="0">
                <a:solidFill>
                  <a:schemeClr val="tx1"/>
                </a:solidFill>
                <a:latin typeface="宋体" panose="02010600030101010101" pitchFamily="2" charset="-122"/>
              </a:rPr>
              <a:t>指定</a:t>
            </a:r>
            <a:r>
              <a:rPr lang="zh-CN" altLang="zh-CN" sz="2400" b="0" dirty="0">
                <a:solidFill>
                  <a:schemeClr val="tx1"/>
                </a:solidFill>
                <a:latin typeface="宋体" panose="02010600030101010101" pitchFamily="2" charset="-122"/>
              </a:rPr>
              <a:t>要进行取舍的数值</a:t>
            </a:r>
            <a:r>
              <a:rPr lang="zh-CN" altLang="zh-CN" sz="2400" b="0" dirty="0" smtClean="0">
                <a:solidFill>
                  <a:schemeClr val="tx1"/>
                </a:solidFill>
                <a:latin typeface="宋体" panose="02010600030101010101" pitchFamily="2" charset="-122"/>
              </a:rPr>
              <a:t>；</a:t>
            </a:r>
            <a:endParaRPr lang="en-US" altLang="zh-CN" sz="2400" b="0" dirty="0" smtClean="0">
              <a:solidFill>
                <a:schemeClr val="tx1"/>
              </a:solidFill>
              <a:latin typeface="宋体" panose="02010600030101010101" pitchFamily="2" charset="-122"/>
            </a:endParaRPr>
          </a:p>
          <a:p>
            <a:pPr marL="179705">
              <a:lnSpc>
                <a:spcPct val="150000"/>
              </a:lnSpc>
              <a:defRPr/>
            </a:pPr>
            <a:r>
              <a:rPr lang="en-US" altLang="zh-CN" sz="2400" b="0" dirty="0">
                <a:solidFill>
                  <a:schemeClr val="tx1"/>
                </a:solidFill>
                <a:latin typeface="宋体" panose="02010600030101010101" pitchFamily="2" charset="-122"/>
              </a:rPr>
              <a:t> </a:t>
            </a:r>
            <a:r>
              <a:rPr lang="en-US" altLang="zh-CN" sz="2400" b="0" dirty="0" smtClean="0">
                <a:solidFill>
                  <a:schemeClr val="tx1"/>
                </a:solidFill>
                <a:latin typeface="宋体" panose="02010600030101010101" pitchFamily="2" charset="-122"/>
              </a:rPr>
              <a:t>         n -- </a:t>
            </a:r>
            <a:r>
              <a:rPr lang="zh-CN" altLang="zh-CN" sz="2400" b="0" dirty="0" smtClean="0">
                <a:solidFill>
                  <a:schemeClr val="tx1"/>
                </a:solidFill>
                <a:latin typeface="宋体" panose="02010600030101010101" pitchFamily="2" charset="-122"/>
              </a:rPr>
              <a:t>指定</a:t>
            </a:r>
            <a:r>
              <a:rPr lang="zh-CN" altLang="zh-CN" sz="2400" b="0" dirty="0">
                <a:solidFill>
                  <a:schemeClr val="tx1"/>
                </a:solidFill>
                <a:latin typeface="宋体" panose="02010600030101010101" pitchFamily="2" charset="-122"/>
              </a:rPr>
              <a:t>要保留的小数位数。</a:t>
            </a:r>
            <a:endParaRPr lang="zh-CN" altLang="zh-CN" sz="2400" b="0" dirty="0">
              <a:solidFill>
                <a:schemeClr val="tx1"/>
              </a:solidFill>
              <a:latin typeface="宋体" panose="02010600030101010101" pitchFamily="2" charset="-122"/>
            </a:endParaRPr>
          </a:p>
          <a:p>
            <a:pPr>
              <a:lnSpc>
                <a:spcPct val="150000"/>
              </a:lnSpc>
              <a:spcBef>
                <a:spcPts val="600"/>
              </a:spcBef>
              <a:spcAft>
                <a:spcPts val="600"/>
              </a:spcAft>
              <a:defRPr/>
            </a:pPr>
            <a:r>
              <a:rPr lang="en-US" altLang="zh-CN" sz="2400" dirty="0" smtClean="0">
                <a:solidFill>
                  <a:srgbClr val="C00000"/>
                </a:solidFill>
                <a:latin typeface="+mn-ea"/>
                <a:ea typeface="+mn-ea"/>
              </a:rPr>
              <a:t>    【</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4-21 】</a:t>
            </a:r>
            <a:r>
              <a:rPr lang="zh-CN" altLang="zh-CN" sz="2400" dirty="0">
                <a:solidFill>
                  <a:schemeClr val="tx1"/>
                </a:solidFill>
                <a:latin typeface="+mn-ea"/>
                <a:ea typeface="+mn-ea"/>
              </a:rPr>
              <a:t>假设单元格</a:t>
            </a:r>
            <a:r>
              <a:rPr lang="en-US" altLang="zh-CN" sz="2400" dirty="0">
                <a:solidFill>
                  <a:schemeClr val="tx1"/>
                </a:solidFill>
                <a:latin typeface="+mn-ea"/>
                <a:ea typeface="+mn-ea"/>
              </a:rPr>
              <a:t>E4</a:t>
            </a:r>
            <a:r>
              <a:rPr lang="zh-CN" altLang="zh-CN" sz="2400" dirty="0">
                <a:solidFill>
                  <a:schemeClr val="tx1"/>
                </a:solidFill>
                <a:latin typeface="+mn-ea"/>
                <a:ea typeface="+mn-ea"/>
              </a:rPr>
              <a:t>的值为</a:t>
            </a:r>
            <a:r>
              <a:rPr lang="en-US" altLang="zh-CN" sz="2400" dirty="0">
                <a:solidFill>
                  <a:schemeClr val="tx1"/>
                </a:solidFill>
                <a:latin typeface="+mn-ea"/>
                <a:ea typeface="+mn-ea"/>
              </a:rPr>
              <a:t>56.1</a:t>
            </a:r>
            <a:r>
              <a:rPr lang="zh-CN" altLang="zh-CN" sz="2400" dirty="0">
                <a:solidFill>
                  <a:schemeClr val="tx1"/>
                </a:solidFill>
                <a:latin typeface="+mn-ea"/>
                <a:ea typeface="+mn-ea"/>
              </a:rPr>
              <a:t>，要求对其四舍五入取整。则</a:t>
            </a:r>
            <a:r>
              <a:rPr lang="en-US" altLang="zh-CN" sz="2400" dirty="0">
                <a:solidFill>
                  <a:schemeClr val="tx1"/>
                </a:solidFill>
                <a:latin typeface="+mn-ea"/>
                <a:ea typeface="+mn-ea"/>
              </a:rPr>
              <a:t>ROUND</a:t>
            </a:r>
            <a:r>
              <a:rPr lang="zh-CN" altLang="zh-CN" sz="2400" dirty="0">
                <a:solidFill>
                  <a:schemeClr val="tx1"/>
                </a:solidFill>
                <a:latin typeface="+mn-ea"/>
                <a:ea typeface="+mn-ea"/>
              </a:rPr>
              <a:t>函数的表达应为</a:t>
            </a:r>
            <a:r>
              <a:rPr lang="zh-CN" altLang="zh-CN" sz="2400" dirty="0" smtClean="0">
                <a:solidFill>
                  <a:schemeClr val="tx1"/>
                </a:solidFill>
                <a:latin typeface="+mn-ea"/>
                <a:ea typeface="+mn-ea"/>
              </a:rPr>
              <a:t>：</a:t>
            </a:r>
            <a:r>
              <a:rPr lang="en-US" altLang="zh-CN" sz="2400" dirty="0" smtClean="0">
                <a:solidFill>
                  <a:schemeClr val="tx1"/>
                </a:solidFill>
                <a:latin typeface="+mn-ea"/>
                <a:ea typeface="+mn-ea"/>
              </a:rPr>
              <a:t>__________</a:t>
            </a:r>
            <a:r>
              <a:rPr lang="zh-CN" altLang="zh-CN" sz="2400" dirty="0" smtClean="0">
                <a:solidFill>
                  <a:srgbClr val="008000"/>
                </a:solidFill>
                <a:latin typeface="+mn-ea"/>
                <a:ea typeface="+mn-ea"/>
              </a:rPr>
              <a:t>。</a:t>
            </a:r>
            <a:endParaRPr lang="en-US" altLang="zh-CN" sz="2400" dirty="0">
              <a:solidFill>
                <a:srgbClr val="008000"/>
              </a:solidFill>
              <a:latin typeface="+mn-ea"/>
              <a:ea typeface="+mn-ea"/>
            </a:endParaRPr>
          </a:p>
        </p:txBody>
      </p:sp>
      <p:sp>
        <p:nvSpPr>
          <p:cNvPr id="3" name="矩形 2"/>
          <p:cNvSpPr/>
          <p:nvPr/>
        </p:nvSpPr>
        <p:spPr>
          <a:xfrm>
            <a:off x="4572000" y="5009834"/>
            <a:ext cx="1895071" cy="461665"/>
          </a:xfrm>
          <a:prstGeom prst="rect">
            <a:avLst/>
          </a:prstGeom>
          <a:solidFill>
            <a:srgbClr val="FFFFCC"/>
          </a:solidFill>
          <a:ln>
            <a:solidFill>
              <a:srgbClr val="FF3399"/>
            </a:solidFill>
          </a:ln>
        </p:spPr>
        <p:txBody>
          <a:bodyPr wrap="none">
            <a:spAutoFit/>
          </a:bodyPr>
          <a:lstStyle/>
          <a:p>
            <a:r>
              <a:rPr lang="en-US" altLang="zh-CN" sz="2400" dirty="0">
                <a:solidFill>
                  <a:srgbClr val="008000"/>
                </a:solidFill>
                <a:latin typeface="+mn-ea"/>
              </a:rPr>
              <a:t>ROUND(E4,0)</a:t>
            </a:r>
            <a:endParaRPr lang="zh-CN" altLang="en-US" sz="2400" dirty="0"/>
          </a:p>
        </p:txBody>
      </p:sp>
      <p:sp>
        <p:nvSpPr>
          <p:cNvPr id="4" name="日期占位符 3"/>
          <p:cNvSpPr>
            <a:spLocks noGrp="1"/>
          </p:cNvSpPr>
          <p:nvPr>
            <p:ph type="dt" sz="half" idx="10"/>
          </p:nvPr>
        </p:nvSpPr>
        <p:spPr/>
        <p:txBody>
          <a:bodyPr/>
          <a:lstStyle/>
          <a:p>
            <a:pPr>
              <a:defRPr/>
            </a:pPr>
            <a:fld id="{7B1B58BD-54C5-4618-BD1E-0305B416E43F}"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8" name="Rectangle 3"/>
          <p:cNvSpPr>
            <a:spLocks noChangeArrowheads="1"/>
          </p:cNvSpPr>
          <p:nvPr/>
        </p:nvSpPr>
        <p:spPr bwMode="auto">
          <a:xfrm>
            <a:off x="250825" y="4437063"/>
            <a:ext cx="85661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C00000"/>
                </a:solidFill>
              </a:rPr>
              <a:t>操作步骤：</a:t>
            </a:r>
            <a:r>
              <a:rPr lang="zh-CN" altLang="en-US" sz="2400">
                <a:solidFill>
                  <a:schemeClr val="tx1"/>
                </a:solidFill>
              </a:rPr>
              <a:t>①</a:t>
            </a:r>
            <a:r>
              <a:rPr lang="zh-CN" altLang="en-US" sz="2400">
                <a:solidFill>
                  <a:srgbClr val="C00000"/>
                </a:solidFill>
              </a:rPr>
              <a:t>   </a:t>
            </a:r>
            <a:r>
              <a:rPr lang="zh-CN" altLang="zh-CN" sz="2400">
                <a:solidFill>
                  <a:schemeClr val="tx1"/>
                </a:solidFill>
              </a:rPr>
              <a:t>建立空白文档；</a:t>
            </a:r>
            <a:endParaRPr lang="zh-CN" altLang="zh-CN" sz="2400">
              <a:solidFill>
                <a:schemeClr val="tx1"/>
              </a:solidFill>
            </a:endParaRPr>
          </a:p>
          <a:p>
            <a:r>
              <a:rPr lang="en-US" altLang="zh-CN" sz="2400">
                <a:solidFill>
                  <a:schemeClr val="tx1"/>
                </a:solidFill>
              </a:rPr>
              <a:t>                     ②  </a:t>
            </a:r>
            <a:r>
              <a:rPr lang="zh-CN" altLang="zh-CN" sz="2400">
                <a:solidFill>
                  <a:schemeClr val="tx1"/>
                </a:solidFill>
              </a:rPr>
              <a:t>输入和编辑文档内容；</a:t>
            </a:r>
            <a:r>
              <a:rPr lang="en-US" altLang="zh-CN" sz="2400">
                <a:solidFill>
                  <a:schemeClr val="tx1"/>
                </a:solidFill>
              </a:rPr>
              <a:t>        </a:t>
            </a:r>
            <a:r>
              <a:rPr lang="zh-CN" altLang="en-US" sz="2400">
                <a:solidFill>
                  <a:schemeClr val="tx1"/>
                </a:solidFill>
              </a:rPr>
              <a:t>（</a:t>
            </a:r>
            <a:r>
              <a:rPr lang="zh-CN" altLang="en-US" sz="2400">
                <a:solidFill>
                  <a:srgbClr val="FF6600"/>
                </a:solidFill>
              </a:rPr>
              <a:t>内容</a:t>
            </a:r>
            <a:r>
              <a:rPr lang="zh-CN" altLang="en-US" sz="2400">
                <a:solidFill>
                  <a:schemeClr val="tx1"/>
                </a:solidFill>
              </a:rPr>
              <a:t>处理）</a:t>
            </a:r>
            <a:endParaRPr lang="en-US" altLang="zh-CN" sz="2400">
              <a:solidFill>
                <a:schemeClr val="tx1"/>
              </a:solidFill>
            </a:endParaRPr>
          </a:p>
          <a:p>
            <a:r>
              <a:rPr lang="zh-CN" altLang="en-US" sz="2400">
                <a:solidFill>
                  <a:schemeClr val="tx1"/>
                </a:solidFill>
              </a:rPr>
              <a:t>                     ③  设置和编排文档格式；        （</a:t>
            </a:r>
            <a:r>
              <a:rPr lang="zh-CN" altLang="en-US" sz="2400">
                <a:solidFill>
                  <a:srgbClr val="FF6600"/>
                </a:solidFill>
              </a:rPr>
              <a:t>格式</a:t>
            </a:r>
            <a:r>
              <a:rPr lang="zh-CN" altLang="en-US" sz="2400">
                <a:solidFill>
                  <a:schemeClr val="tx1"/>
                </a:solidFill>
              </a:rPr>
              <a:t>处理）</a:t>
            </a:r>
            <a:endParaRPr lang="en-US" altLang="zh-CN" sz="2400">
              <a:solidFill>
                <a:schemeClr val="tx1"/>
              </a:solidFill>
            </a:endParaRPr>
          </a:p>
          <a:p>
            <a:r>
              <a:rPr lang="en-US" altLang="zh-CN" sz="2400">
                <a:solidFill>
                  <a:schemeClr val="tx1"/>
                </a:solidFill>
              </a:rPr>
              <a:t>                     ④  </a:t>
            </a:r>
            <a:r>
              <a:rPr lang="zh-CN" altLang="zh-CN" sz="2400">
                <a:solidFill>
                  <a:schemeClr val="tx1"/>
                </a:solidFill>
              </a:rPr>
              <a:t>插入其他对象（图片、</a:t>
            </a:r>
            <a:r>
              <a:rPr lang="zh-CN" altLang="en-US" sz="2400">
                <a:solidFill>
                  <a:schemeClr val="tx1"/>
                </a:solidFill>
              </a:rPr>
              <a:t>剪贴画、</a:t>
            </a:r>
            <a:r>
              <a:rPr lang="zh-CN" altLang="zh-CN" sz="2400">
                <a:solidFill>
                  <a:schemeClr val="tx1"/>
                </a:solidFill>
              </a:rPr>
              <a:t>表格等）；</a:t>
            </a:r>
            <a:endParaRPr lang="zh-CN" altLang="zh-CN" sz="2400">
              <a:solidFill>
                <a:schemeClr val="tx1"/>
              </a:solidFill>
            </a:endParaRPr>
          </a:p>
          <a:p>
            <a:r>
              <a:rPr lang="en-US" altLang="zh-CN" sz="2400">
                <a:solidFill>
                  <a:schemeClr val="tx1"/>
                </a:solidFill>
              </a:rPr>
              <a:t>                     ⑤  </a:t>
            </a:r>
            <a:r>
              <a:rPr lang="zh-CN" altLang="zh-CN" sz="2400">
                <a:solidFill>
                  <a:schemeClr val="tx1"/>
                </a:solidFill>
              </a:rPr>
              <a:t>保存文档。</a:t>
            </a:r>
            <a:endParaRPr lang="en-US" altLang="zh-CN" sz="2400">
              <a:solidFill>
                <a:schemeClr val="tx1"/>
              </a:solidFill>
              <a:latin typeface="新宋体" panose="02010609030101010101" pitchFamily="49" charset="-122"/>
              <a:ea typeface="新宋体" panose="02010609030101010101" pitchFamily="49" charset="-122"/>
            </a:endParaRPr>
          </a:p>
        </p:txBody>
      </p:sp>
      <p:sp>
        <p:nvSpPr>
          <p:cNvPr id="16389"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eaLnBrk="1" hangingPunct="1"/>
            <a:r>
              <a:rPr lang="zh-CN" altLang="en-US" sz="4000" dirty="0">
                <a:solidFill>
                  <a:srgbClr val="C00000"/>
                </a:solidFill>
                <a:latin typeface="华文新魏" panose="02010800040101010101" pitchFamily="2" charset="-122"/>
                <a:ea typeface="华文新魏" panose="02010800040101010101" pitchFamily="2" charset="-122"/>
              </a:rPr>
              <a:t>示例：</a:t>
            </a:r>
            <a:r>
              <a:rPr lang="zh-CN" altLang="en-US" sz="4000" dirty="0">
                <a:solidFill>
                  <a:srgbClr val="008000"/>
                </a:solidFill>
                <a:latin typeface="华文新魏" panose="02010800040101010101" pitchFamily="2" charset="-122"/>
                <a:ea typeface="华文新魏" panose="02010800040101010101" pitchFamily="2" charset="-122"/>
              </a:rPr>
              <a:t>编制如下文档</a:t>
            </a:r>
            <a:endParaRPr lang="zh-CN" altLang="en-US" sz="4000" dirty="0">
              <a:solidFill>
                <a:srgbClr val="008000"/>
              </a:solidFill>
              <a:latin typeface="华文新魏" panose="02010800040101010101" pitchFamily="2" charset="-122"/>
              <a:ea typeface="华文新魏" panose="02010800040101010101" pitchFamily="2" charset="-122"/>
            </a:endParaRPr>
          </a:p>
        </p:txBody>
      </p:sp>
      <p:pic>
        <p:nvPicPr>
          <p:cNvPr id="16390" name="图片 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981075"/>
            <a:ext cx="7596187"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AutoShape 5"/>
          <p:cNvSpPr>
            <a:spLocks noChangeArrowheads="1"/>
          </p:cNvSpPr>
          <p:nvPr/>
        </p:nvSpPr>
        <p:spPr bwMode="auto">
          <a:xfrm>
            <a:off x="5111750" y="539750"/>
            <a:ext cx="2808288" cy="765175"/>
          </a:xfrm>
          <a:prstGeom prst="wedgeRectCallout">
            <a:avLst>
              <a:gd name="adj1" fmla="val -64065"/>
              <a:gd name="adj2" fmla="val 91949"/>
            </a:avLst>
          </a:prstGeom>
          <a:solidFill>
            <a:srgbClr val="FFFFCC"/>
          </a:solidFill>
          <a:ln w="9525">
            <a:solidFill>
              <a:schemeClr val="tx1"/>
            </a:solidFill>
            <a:miter lim="800000"/>
          </a:ln>
        </p:spPr>
        <p:txBody>
          <a:bodyPr/>
          <a:lstStyle/>
          <a:p>
            <a:pPr algn="ctr"/>
            <a:r>
              <a:rPr lang="zh-CN" altLang="en-US" sz="2000">
                <a:solidFill>
                  <a:schemeClr val="tx1"/>
                </a:solidFill>
              </a:rPr>
              <a:t>楷体，小二号，</a:t>
            </a:r>
            <a:endParaRPr lang="zh-CN" altLang="en-US" sz="2000">
              <a:solidFill>
                <a:schemeClr val="tx1"/>
              </a:solidFill>
            </a:endParaRPr>
          </a:p>
          <a:p>
            <a:pPr algn="ctr"/>
            <a:r>
              <a:rPr lang="zh-CN" altLang="en-US" sz="2000">
                <a:solidFill>
                  <a:schemeClr val="tx1"/>
                </a:solidFill>
              </a:rPr>
              <a:t>加粗，宽</a:t>
            </a:r>
            <a:r>
              <a:rPr lang="en-US" altLang="zh-CN" sz="2000">
                <a:solidFill>
                  <a:schemeClr val="tx1"/>
                </a:solidFill>
              </a:rPr>
              <a:t>2</a:t>
            </a:r>
            <a:r>
              <a:rPr lang="zh-CN" altLang="en-US" sz="2000">
                <a:solidFill>
                  <a:schemeClr val="tx1"/>
                </a:solidFill>
              </a:rPr>
              <a:t>磅，居中</a:t>
            </a:r>
            <a:endParaRPr lang="zh-CN" altLang="en-US" sz="2000">
              <a:solidFill>
                <a:schemeClr val="tx1"/>
              </a:solidFill>
            </a:endParaRPr>
          </a:p>
        </p:txBody>
      </p:sp>
      <p:sp>
        <p:nvSpPr>
          <p:cNvPr id="16392" name="AutoShape 6"/>
          <p:cNvSpPr>
            <a:spLocks noChangeArrowheads="1"/>
          </p:cNvSpPr>
          <p:nvPr/>
        </p:nvSpPr>
        <p:spPr bwMode="auto">
          <a:xfrm>
            <a:off x="6011863" y="1736725"/>
            <a:ext cx="2016125" cy="431800"/>
          </a:xfrm>
          <a:prstGeom prst="wedgeRectCallout">
            <a:avLst>
              <a:gd name="adj1" fmla="val -106144"/>
              <a:gd name="adj2" fmla="val 194852"/>
            </a:avLst>
          </a:prstGeom>
          <a:gradFill rotWithShape="1">
            <a:gsLst>
              <a:gs pos="0">
                <a:srgbClr val="FFCC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solidFill>
                  <a:srgbClr val="000099"/>
                </a:solidFill>
                <a:ea typeface="华文新魏" panose="02010800040101010101" pitchFamily="2" charset="-122"/>
              </a:rPr>
              <a:t>插入剪贴画</a:t>
            </a:r>
            <a:endParaRPr lang="zh-CN" altLang="en-US">
              <a:solidFill>
                <a:srgbClr val="000099"/>
              </a:solidFill>
              <a:ea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19A74FB-239B-4874-A7A1-16A495E1EF21}"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FD92424-0C98-4760-A99A-CB63331887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3600" dirty="0">
                <a:solidFill>
                  <a:srgbClr val="C00000"/>
                </a:solidFill>
                <a:latin typeface="华文新魏" panose="02010800040101010101" pitchFamily="2" charset="-122"/>
                <a:ea typeface="华文新魏" panose="02010800040101010101" pitchFamily="2" charset="-122"/>
              </a:rPr>
              <a:t>几</a:t>
            </a:r>
            <a:r>
              <a:rPr lang="zh-CN" altLang="zh-CN" sz="3600" dirty="0" smtClean="0">
                <a:solidFill>
                  <a:srgbClr val="C00000"/>
                </a:solidFill>
                <a:latin typeface="华文新魏" panose="02010800040101010101" pitchFamily="2" charset="-122"/>
                <a:ea typeface="华文新魏" panose="02010800040101010101" pitchFamily="2" charset="-122"/>
              </a:rPr>
              <a:t>个</a:t>
            </a:r>
            <a:r>
              <a:rPr lang="zh-CN" altLang="en-US" sz="3600" dirty="0" smtClean="0">
                <a:solidFill>
                  <a:srgbClr val="C00000"/>
                </a:solidFill>
                <a:latin typeface="华文新魏" panose="02010800040101010101" pitchFamily="2" charset="-122"/>
                <a:ea typeface="华文新魏" panose="02010800040101010101" pitchFamily="2" charset="-122"/>
              </a:rPr>
              <a:t>文本</a:t>
            </a:r>
            <a:r>
              <a:rPr lang="zh-CN" altLang="zh-CN" sz="3600" dirty="0" smtClean="0">
                <a:solidFill>
                  <a:srgbClr val="C00000"/>
                </a:solidFill>
                <a:latin typeface="华文新魏" panose="02010800040101010101" pitchFamily="2" charset="-122"/>
                <a:ea typeface="华文新魏" panose="02010800040101010101" pitchFamily="2" charset="-122"/>
              </a:rPr>
              <a:t>函数</a:t>
            </a:r>
            <a:r>
              <a:rPr lang="zh-CN" altLang="en-US" sz="3600" dirty="0" smtClean="0">
                <a:solidFill>
                  <a:srgbClr val="C00000"/>
                </a:solidFill>
                <a:latin typeface="华文新魏" panose="02010800040101010101" pitchFamily="2" charset="-122"/>
                <a:ea typeface="华文新魏" panose="02010800040101010101" pitchFamily="2" charset="-122"/>
              </a:rPr>
              <a:t>的</a:t>
            </a:r>
            <a:r>
              <a:rPr lang="zh-CN" altLang="zh-CN" sz="3600" dirty="0" smtClean="0">
                <a:solidFill>
                  <a:srgbClr val="C00000"/>
                </a:solidFill>
                <a:latin typeface="华文新魏" panose="02010800040101010101" pitchFamily="2" charset="-122"/>
                <a:ea typeface="华文新魏" panose="02010800040101010101" pitchFamily="2" charset="-122"/>
              </a:rPr>
              <a:t>使用</a:t>
            </a:r>
            <a:r>
              <a:rPr lang="zh-CN" altLang="zh-CN" sz="3600" dirty="0">
                <a:solidFill>
                  <a:srgbClr val="C00000"/>
                </a:solidFill>
                <a:latin typeface="华文新魏" panose="02010800040101010101" pitchFamily="2" charset="-122"/>
                <a:ea typeface="华文新魏" panose="02010800040101010101" pitchFamily="2" charset="-122"/>
              </a:rPr>
              <a:t>方法</a:t>
            </a:r>
            <a:r>
              <a:rPr lang="zh-CN" altLang="en-US" sz="3600" dirty="0">
                <a:solidFill>
                  <a:srgbClr val="C00000"/>
                </a:solidFill>
                <a:latin typeface="华文新魏" panose="02010800040101010101" pitchFamily="2" charset="-122"/>
                <a:ea typeface="华文新魏" panose="02010800040101010101" pitchFamily="2" charset="-122"/>
              </a:rPr>
              <a:t>：</a:t>
            </a:r>
            <a:endParaRPr lang="zh-CN" altLang="en-US" sz="3600" dirty="0">
              <a:solidFill>
                <a:srgbClr val="C00000"/>
              </a:solidFill>
              <a:latin typeface="华文新魏" panose="02010800040101010101" pitchFamily="2" charset="-122"/>
              <a:ea typeface="华文新魏" panose="02010800040101010101" pitchFamily="2" charset="-122"/>
            </a:endParaRPr>
          </a:p>
        </p:txBody>
      </p:sp>
      <p:sp>
        <p:nvSpPr>
          <p:cNvPr id="2" name="TextBox 1"/>
          <p:cNvSpPr txBox="1"/>
          <p:nvPr/>
        </p:nvSpPr>
        <p:spPr>
          <a:xfrm>
            <a:off x="142875" y="889164"/>
            <a:ext cx="8858250" cy="4196020"/>
          </a:xfrm>
          <a:prstGeom prst="rect">
            <a:avLst/>
          </a:prstGeom>
          <a:noFill/>
        </p:spPr>
        <p:txBody>
          <a:bodyPr>
            <a:spAutoFit/>
          </a:bodyPr>
          <a:lstStyle/>
          <a:p>
            <a:pPr>
              <a:lnSpc>
                <a:spcPts val="3700"/>
              </a:lnSpc>
              <a:spcAft>
                <a:spcPts val="600"/>
              </a:spcAft>
              <a:defRPr/>
            </a:pPr>
            <a:r>
              <a:rPr lang="zh-CN" altLang="en-US" sz="2400" dirty="0" smtClean="0">
                <a:solidFill>
                  <a:srgbClr val="C00000"/>
                </a:solidFill>
                <a:latin typeface="宋体" panose="02010600030101010101" pitchFamily="2" charset="-122"/>
              </a:rPr>
              <a:t>⒀ </a:t>
            </a:r>
            <a:r>
              <a:rPr lang="zh-CN" altLang="zh-CN" sz="2400" dirty="0">
                <a:solidFill>
                  <a:srgbClr val="C00000"/>
                </a:solidFill>
                <a:latin typeface="宋体" panose="02010600030101010101" pitchFamily="2" charset="-122"/>
              </a:rPr>
              <a:t>取左函数</a:t>
            </a:r>
            <a:r>
              <a:rPr lang="en-US" altLang="zh-CN" sz="2400" dirty="0" smtClean="0">
                <a:solidFill>
                  <a:srgbClr val="C00000"/>
                </a:solidFill>
                <a:latin typeface="宋体" panose="02010600030101010101" pitchFamily="2" charset="-122"/>
              </a:rPr>
              <a:t>LEFT</a:t>
            </a:r>
            <a:r>
              <a:rPr lang="en-US" altLang="zh-CN" sz="2400" dirty="0">
                <a:solidFill>
                  <a:srgbClr val="C00000"/>
                </a:solidFill>
                <a:latin typeface="宋体" panose="02010600030101010101" pitchFamily="2" charset="-122"/>
              </a:rPr>
              <a:t> </a:t>
            </a:r>
            <a:r>
              <a:rPr lang="en-US" altLang="zh-CN" sz="2400" dirty="0" smtClean="0">
                <a:solidFill>
                  <a:srgbClr val="C00000"/>
                </a:solidFill>
                <a:latin typeface="宋体" panose="02010600030101010101" pitchFamily="2" charset="-122"/>
              </a:rPr>
              <a:t>       </a:t>
            </a:r>
            <a:r>
              <a:rPr lang="zh-CN" altLang="zh-CN" sz="2400" dirty="0" smtClean="0">
                <a:solidFill>
                  <a:srgbClr val="008000"/>
                </a:solidFill>
                <a:latin typeface="宋体" panose="02010600030101010101" pitchFamily="2" charset="-122"/>
              </a:rPr>
              <a:t>语法</a:t>
            </a:r>
            <a:r>
              <a:rPr lang="zh-CN" altLang="zh-CN" sz="2400" dirty="0">
                <a:solidFill>
                  <a:srgbClr val="008000"/>
                </a:solidFill>
                <a:latin typeface="宋体" panose="02010600030101010101" pitchFamily="2" charset="-122"/>
              </a:rPr>
              <a:t>格式</a:t>
            </a:r>
            <a:r>
              <a:rPr lang="zh-CN" altLang="zh-CN" sz="2400" dirty="0" smtClean="0">
                <a:solidFill>
                  <a:srgbClr val="008000"/>
                </a:solidFill>
                <a:latin typeface="宋体" panose="02010600030101010101" pitchFamily="2" charset="-122"/>
              </a:rPr>
              <a:t>：</a:t>
            </a:r>
            <a:r>
              <a:rPr lang="en-US" altLang="zh-CN" sz="2400" dirty="0">
                <a:solidFill>
                  <a:srgbClr val="0000FF"/>
                </a:solidFill>
                <a:latin typeface="宋体" panose="02010600030101010101" pitchFamily="2" charset="-122"/>
              </a:rPr>
              <a:t>LEFT (</a:t>
            </a:r>
            <a:r>
              <a:rPr lang="en-US" altLang="zh-CN" sz="2400" dirty="0" err="1" smtClean="0">
                <a:solidFill>
                  <a:srgbClr val="0000FF"/>
                </a:solidFill>
                <a:latin typeface="宋体" panose="02010600030101010101" pitchFamily="2" charset="-122"/>
              </a:rPr>
              <a:t>text,n</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⒁ </a:t>
            </a:r>
            <a:r>
              <a:rPr lang="zh-CN" altLang="zh-CN" sz="2400" dirty="0">
                <a:solidFill>
                  <a:srgbClr val="C00000"/>
                </a:solidFill>
                <a:latin typeface="宋体" panose="02010600030101010101" pitchFamily="2" charset="-122"/>
              </a:rPr>
              <a:t>取右函数</a:t>
            </a:r>
            <a:r>
              <a:rPr lang="en-US" altLang="zh-CN" sz="2400" dirty="0" smtClean="0">
                <a:solidFill>
                  <a:srgbClr val="C00000"/>
                </a:solidFill>
                <a:latin typeface="宋体" panose="02010600030101010101" pitchFamily="2" charset="-122"/>
              </a:rPr>
              <a:t>RIGHT       </a:t>
            </a:r>
            <a:r>
              <a:rPr lang="en-US" altLang="zh-CN" sz="2400" dirty="0" smtClean="0">
                <a:solidFill>
                  <a:srgbClr val="008000"/>
                </a:solidFill>
                <a:latin typeface="宋体" panose="02010600030101010101" pitchFamily="2" charset="-122"/>
              </a:rPr>
              <a:t>          </a:t>
            </a:r>
            <a:r>
              <a:rPr lang="en-US" altLang="zh-CN" sz="2400" dirty="0" err="1" smtClean="0">
                <a:solidFill>
                  <a:srgbClr val="0000FF"/>
                </a:solidFill>
                <a:latin typeface="宋体" panose="02010600030101010101" pitchFamily="2" charset="-122"/>
              </a:rPr>
              <a:t>RIGHT</a:t>
            </a:r>
            <a:r>
              <a:rPr lang="en-US" altLang="zh-CN" sz="2400" dirty="0" smtClean="0">
                <a:solidFill>
                  <a:srgbClr val="0000FF"/>
                </a:solidFill>
                <a:latin typeface="宋体" panose="02010600030101010101" pitchFamily="2" charset="-122"/>
              </a:rPr>
              <a:t> </a:t>
            </a:r>
            <a:r>
              <a:rPr lang="en-US" altLang="zh-CN" sz="2400" dirty="0">
                <a:solidFill>
                  <a:srgbClr val="0000FF"/>
                </a:solidFill>
                <a:latin typeface="宋体" panose="02010600030101010101" pitchFamily="2" charset="-122"/>
              </a:rPr>
              <a:t>(</a:t>
            </a:r>
            <a:r>
              <a:rPr lang="en-US" altLang="zh-CN" sz="2400" dirty="0" err="1">
                <a:solidFill>
                  <a:srgbClr val="0000FF"/>
                </a:solidFill>
                <a:latin typeface="宋体" panose="02010600030101010101" pitchFamily="2" charset="-122"/>
              </a:rPr>
              <a:t>text,n</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⒂ </a:t>
            </a:r>
            <a:r>
              <a:rPr lang="zh-CN" altLang="zh-CN" sz="2400" dirty="0">
                <a:solidFill>
                  <a:srgbClr val="C00000"/>
                </a:solidFill>
                <a:latin typeface="宋体" panose="02010600030101010101" pitchFamily="2" charset="-122"/>
              </a:rPr>
              <a:t>截取中间字符函数</a:t>
            </a:r>
            <a:r>
              <a:rPr lang="en-US" altLang="zh-CN" sz="2400" dirty="0" smtClean="0">
                <a:solidFill>
                  <a:srgbClr val="C00000"/>
                </a:solidFill>
                <a:latin typeface="宋体" panose="02010600030101010101" pitchFamily="2" charset="-122"/>
              </a:rPr>
              <a:t>MID          </a:t>
            </a:r>
            <a:r>
              <a:rPr lang="en-US" altLang="zh-CN" sz="2400" dirty="0">
                <a:solidFill>
                  <a:srgbClr val="0000FF"/>
                </a:solidFill>
                <a:latin typeface="宋体" panose="02010600030101010101" pitchFamily="2" charset="-122"/>
              </a:rPr>
              <a:t> </a:t>
            </a:r>
            <a:r>
              <a:rPr lang="en-US" altLang="zh-CN" sz="2400" dirty="0" err="1">
                <a:solidFill>
                  <a:srgbClr val="0000FF"/>
                </a:solidFill>
                <a:latin typeface="宋体" panose="02010600030101010101" pitchFamily="2" charset="-122"/>
              </a:rPr>
              <a:t>MID</a:t>
            </a:r>
            <a:r>
              <a:rPr lang="en-US" altLang="zh-CN" sz="2400" dirty="0">
                <a:solidFill>
                  <a:srgbClr val="0000FF"/>
                </a:solidFill>
                <a:latin typeface="宋体" panose="02010600030101010101" pitchFamily="2" charset="-122"/>
              </a:rPr>
              <a:t> (</a:t>
            </a:r>
            <a:r>
              <a:rPr lang="en-US" altLang="zh-CN" sz="2400" dirty="0" err="1">
                <a:solidFill>
                  <a:srgbClr val="0000FF"/>
                </a:solidFill>
                <a:latin typeface="宋体" panose="02010600030101010101" pitchFamily="2" charset="-122"/>
              </a:rPr>
              <a:t>text,n,p</a:t>
            </a:r>
            <a:r>
              <a:rPr lang="en-US" altLang="zh-CN"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ts val="3700"/>
              </a:lnSpc>
              <a:spcAft>
                <a:spcPts val="600"/>
              </a:spcAft>
              <a:defRPr/>
            </a:pPr>
            <a:r>
              <a:rPr lang="en-US" altLang="zh-CN" sz="2400" dirty="0" smtClean="0">
                <a:solidFill>
                  <a:srgbClr val="C00000"/>
                </a:solidFill>
                <a:latin typeface="宋体" panose="02010600030101010101" pitchFamily="2" charset="-122"/>
              </a:rPr>
              <a:t>⒃ </a:t>
            </a:r>
            <a:r>
              <a:rPr lang="zh-CN" altLang="zh-CN" sz="2400" dirty="0">
                <a:solidFill>
                  <a:srgbClr val="C00000"/>
                </a:solidFill>
                <a:latin typeface="宋体" panose="02010600030101010101" pitchFamily="2" charset="-122"/>
              </a:rPr>
              <a:t>计算文本长度函数</a:t>
            </a:r>
            <a:r>
              <a:rPr lang="en-US" altLang="zh-CN" sz="2400" dirty="0">
                <a:solidFill>
                  <a:srgbClr val="C00000"/>
                </a:solidFill>
                <a:latin typeface="宋体" panose="02010600030101010101" pitchFamily="2" charset="-122"/>
              </a:rPr>
              <a:t>LEN</a:t>
            </a:r>
            <a:endParaRPr lang="zh-CN" altLang="zh-CN" sz="2400" dirty="0">
              <a:solidFill>
                <a:srgbClr val="C00000"/>
              </a:solidFill>
              <a:latin typeface="宋体" panose="02010600030101010101" pitchFamily="2" charset="-122"/>
            </a:endParaRPr>
          </a:p>
          <a:p>
            <a:pPr marL="179705">
              <a:lnSpc>
                <a:spcPts val="3700"/>
              </a:lnSpc>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4-22 】</a:t>
            </a:r>
            <a:r>
              <a:rPr lang="zh-CN" altLang="zh-CN" sz="2400" dirty="0">
                <a:solidFill>
                  <a:schemeClr val="tx1"/>
                </a:solidFill>
                <a:latin typeface="宋体" panose="02010600030101010101" pitchFamily="2" charset="-122"/>
              </a:rPr>
              <a:t>假设</a:t>
            </a:r>
            <a:r>
              <a:rPr lang="en-US" altLang="zh-CN" sz="2400" dirty="0">
                <a:solidFill>
                  <a:schemeClr val="tx1"/>
                </a:solidFill>
                <a:latin typeface="宋体" panose="02010600030101010101" pitchFamily="2" charset="-122"/>
              </a:rPr>
              <a:t>A1</a:t>
            </a:r>
            <a:r>
              <a:rPr lang="zh-CN" altLang="zh-CN" sz="2400" dirty="0">
                <a:solidFill>
                  <a:schemeClr val="tx1"/>
                </a:solidFill>
                <a:latin typeface="宋体" panose="02010600030101010101" pitchFamily="2" charset="-122"/>
              </a:rPr>
              <a:t>单元格中的文本为“中山大学新华学院”，</a:t>
            </a:r>
            <a:r>
              <a:rPr lang="en-US" altLang="zh-CN" sz="2400" dirty="0">
                <a:solidFill>
                  <a:schemeClr val="tx1"/>
                </a:solidFill>
                <a:latin typeface="宋体" panose="02010600030101010101" pitchFamily="2" charset="-122"/>
              </a:rPr>
              <a:t>A2</a:t>
            </a:r>
            <a:r>
              <a:rPr lang="zh-CN" altLang="zh-CN" sz="2400" dirty="0">
                <a:solidFill>
                  <a:schemeClr val="tx1"/>
                </a:solidFill>
                <a:latin typeface="宋体" panose="02010600030101010101" pitchFamily="2" charset="-122"/>
              </a:rPr>
              <a:t>单元格中的文本为“《大学计算机基础教程》资料”，现希望</a:t>
            </a:r>
            <a:r>
              <a:rPr lang="en-US" altLang="zh-CN" sz="2400" dirty="0">
                <a:solidFill>
                  <a:schemeClr val="tx1"/>
                </a:solidFill>
                <a:latin typeface="宋体" panose="02010600030101010101" pitchFamily="2" charset="-122"/>
              </a:rPr>
              <a:t>A3</a:t>
            </a:r>
            <a:r>
              <a:rPr lang="zh-CN" altLang="zh-CN" sz="2400" dirty="0">
                <a:solidFill>
                  <a:schemeClr val="tx1"/>
                </a:solidFill>
                <a:latin typeface="宋体" panose="02010600030101010101" pitchFamily="2" charset="-122"/>
              </a:rPr>
              <a:t>单元格中显示“新华学院《大学计算机教程》”，则应在</a:t>
            </a:r>
            <a:r>
              <a:rPr lang="en-US" altLang="zh-CN" sz="2400" dirty="0">
                <a:solidFill>
                  <a:schemeClr val="tx1"/>
                </a:solidFill>
                <a:latin typeface="宋体" panose="02010600030101010101" pitchFamily="2" charset="-122"/>
              </a:rPr>
              <a:t>A3</a:t>
            </a:r>
            <a:r>
              <a:rPr lang="zh-CN" altLang="zh-CN" sz="2400" dirty="0">
                <a:solidFill>
                  <a:schemeClr val="tx1"/>
                </a:solidFill>
                <a:latin typeface="宋体" panose="02010600030101010101" pitchFamily="2" charset="-122"/>
              </a:rPr>
              <a:t>单元格中输入公式</a:t>
            </a:r>
            <a:r>
              <a:rPr lang="zh-CN" altLang="zh-CN" sz="2400" dirty="0" smtClean="0">
                <a:solidFill>
                  <a:schemeClr val="tx1"/>
                </a:solidFill>
                <a:latin typeface="宋体" panose="02010600030101010101" pitchFamily="2" charset="-122"/>
              </a:rPr>
              <a:t>：</a:t>
            </a:r>
            <a:endParaRPr lang="en-US" altLang="zh-CN" sz="2400" dirty="0">
              <a:solidFill>
                <a:srgbClr val="008000"/>
              </a:solidFill>
              <a:latin typeface="宋体" panose="02010600030101010101" pitchFamily="2" charset="-122"/>
            </a:endParaRPr>
          </a:p>
        </p:txBody>
      </p:sp>
      <p:sp>
        <p:nvSpPr>
          <p:cNvPr id="3" name="矩形 2"/>
          <p:cNvSpPr/>
          <p:nvPr/>
        </p:nvSpPr>
        <p:spPr>
          <a:xfrm>
            <a:off x="2535641" y="5019563"/>
            <a:ext cx="6248827" cy="461665"/>
          </a:xfrm>
          <a:prstGeom prst="rect">
            <a:avLst/>
          </a:prstGeom>
          <a:solidFill>
            <a:srgbClr val="FFFFCC"/>
          </a:solidFill>
          <a:ln>
            <a:solidFill>
              <a:srgbClr val="FF3399"/>
            </a:solidFill>
          </a:ln>
        </p:spPr>
        <p:txBody>
          <a:bodyPr wrap="none">
            <a:spAutoFit/>
          </a:bodyPr>
          <a:lstStyle/>
          <a:p>
            <a:r>
              <a:rPr lang="en-US" altLang="zh-CN" sz="2400" dirty="0" smtClean="0">
                <a:solidFill>
                  <a:srgbClr val="008000"/>
                </a:solidFill>
                <a:latin typeface="+mn-ea"/>
              </a:rPr>
              <a:t>right(A1,4</a:t>
            </a:r>
            <a:r>
              <a:rPr lang="en-US" altLang="zh-CN" sz="2400" dirty="0">
                <a:solidFill>
                  <a:srgbClr val="008000"/>
                </a:solidFill>
                <a:latin typeface="+mn-ea"/>
              </a:rPr>
              <a:t>) &amp; left(A2,6) &amp; mid(a2,9,3)</a:t>
            </a:r>
            <a:endParaRPr lang="zh-CN" altLang="en-US" sz="2400" dirty="0">
              <a:solidFill>
                <a:srgbClr val="008000"/>
              </a:solidFill>
              <a:latin typeface="+mn-ea"/>
            </a:endParaRPr>
          </a:p>
        </p:txBody>
      </p:sp>
      <p:sp>
        <p:nvSpPr>
          <p:cNvPr id="4" name="矩形 3"/>
          <p:cNvSpPr/>
          <p:nvPr/>
        </p:nvSpPr>
        <p:spPr>
          <a:xfrm>
            <a:off x="453590" y="5667635"/>
            <a:ext cx="7682806" cy="461665"/>
          </a:xfrm>
          <a:prstGeom prst="rect">
            <a:avLst/>
          </a:prstGeom>
        </p:spPr>
        <p:txBody>
          <a:bodyPr wrap="square">
            <a:spAutoFit/>
          </a:bodyPr>
          <a:lstStyle/>
          <a:p>
            <a:r>
              <a:rPr lang="zh-CN" altLang="zh-CN" sz="2400" i="1" dirty="0">
                <a:solidFill>
                  <a:schemeClr val="tx1"/>
                </a:solidFill>
                <a:latin typeface="宋体" panose="02010600030101010101" pitchFamily="2" charset="-122"/>
              </a:rPr>
              <a:t>若在</a:t>
            </a:r>
            <a:r>
              <a:rPr lang="en-US" altLang="zh-CN" sz="2400" i="1" dirty="0">
                <a:solidFill>
                  <a:schemeClr val="tx1"/>
                </a:solidFill>
                <a:latin typeface="宋体" panose="02010600030101010101" pitchFamily="2" charset="-122"/>
              </a:rPr>
              <a:t>A4</a:t>
            </a:r>
            <a:r>
              <a:rPr lang="zh-CN" altLang="zh-CN" sz="2400" i="1" dirty="0">
                <a:solidFill>
                  <a:schemeClr val="tx1"/>
                </a:solidFill>
                <a:latin typeface="宋体" panose="02010600030101010101" pitchFamily="2" charset="-122"/>
              </a:rPr>
              <a:t>单元格中输入</a:t>
            </a:r>
            <a:r>
              <a:rPr lang="zh-CN" altLang="zh-CN" sz="2400" i="1" dirty="0" smtClean="0">
                <a:solidFill>
                  <a:schemeClr val="tx1"/>
                </a:solidFill>
                <a:latin typeface="宋体" panose="02010600030101010101" pitchFamily="2" charset="-122"/>
              </a:rPr>
              <a:t>公式：</a:t>
            </a:r>
            <a:r>
              <a:rPr lang="en-US" altLang="zh-CN" sz="2400" i="1" dirty="0" smtClean="0">
                <a:solidFill>
                  <a:schemeClr val="tx1"/>
                </a:solidFill>
                <a:latin typeface="宋体" panose="02010600030101010101" pitchFamily="2" charset="-122"/>
              </a:rPr>
              <a:t>=</a:t>
            </a:r>
            <a:r>
              <a:rPr lang="en-US" altLang="zh-CN" sz="2400" i="1" dirty="0" err="1">
                <a:solidFill>
                  <a:schemeClr val="tx1"/>
                </a:solidFill>
                <a:latin typeface="宋体" panose="02010600030101010101" pitchFamily="2" charset="-122"/>
              </a:rPr>
              <a:t>len</a:t>
            </a:r>
            <a:r>
              <a:rPr lang="en-US" altLang="zh-CN" sz="2400" i="1" dirty="0">
                <a:solidFill>
                  <a:schemeClr val="tx1"/>
                </a:solidFill>
                <a:latin typeface="宋体" panose="02010600030101010101" pitchFamily="2" charset="-122"/>
              </a:rPr>
              <a:t>(A3</a:t>
            </a:r>
            <a:r>
              <a:rPr lang="en-US" altLang="zh-CN" sz="2400" i="1" dirty="0" smtClean="0">
                <a:solidFill>
                  <a:schemeClr val="tx1"/>
                </a:solidFill>
                <a:latin typeface="宋体" panose="02010600030101010101" pitchFamily="2" charset="-122"/>
              </a:rPr>
              <a:t>)</a:t>
            </a:r>
            <a:r>
              <a:rPr lang="zh-CN" altLang="zh-CN" sz="2400" i="1" dirty="0" smtClean="0">
                <a:solidFill>
                  <a:schemeClr val="tx1"/>
                </a:solidFill>
                <a:latin typeface="宋体" panose="02010600030101010101" pitchFamily="2" charset="-122"/>
              </a:rPr>
              <a:t>，</a:t>
            </a:r>
            <a:r>
              <a:rPr lang="zh-CN" altLang="zh-CN" sz="2400" i="1" dirty="0">
                <a:solidFill>
                  <a:schemeClr val="tx1"/>
                </a:solidFill>
                <a:latin typeface="宋体" panose="02010600030101010101" pitchFamily="2" charset="-122"/>
              </a:rPr>
              <a:t>则计算结果</a:t>
            </a:r>
            <a:r>
              <a:rPr lang="zh-CN" altLang="zh-CN" sz="2400" i="1" dirty="0" smtClean="0">
                <a:solidFill>
                  <a:schemeClr val="tx1"/>
                </a:solidFill>
                <a:latin typeface="宋体" panose="02010600030101010101" pitchFamily="2" charset="-122"/>
              </a:rPr>
              <a:t>为</a:t>
            </a:r>
            <a:r>
              <a:rPr lang="en-US" altLang="zh-CN" sz="2400" i="1" dirty="0" smtClean="0">
                <a:solidFill>
                  <a:schemeClr val="tx1"/>
                </a:solidFill>
                <a:latin typeface="宋体" panose="02010600030101010101" pitchFamily="2" charset="-122"/>
              </a:rPr>
              <a:t>?</a:t>
            </a:r>
            <a:endParaRPr lang="zh-CN" altLang="en-US" sz="2400" i="1" dirty="0">
              <a:solidFill>
                <a:schemeClr val="tx1"/>
              </a:solidFill>
              <a:latin typeface="宋体" panose="02010600030101010101" pitchFamily="2" charset="-122"/>
            </a:endParaRPr>
          </a:p>
        </p:txBody>
      </p:sp>
      <p:sp>
        <p:nvSpPr>
          <p:cNvPr id="6" name="矩形 5"/>
          <p:cNvSpPr/>
          <p:nvPr/>
        </p:nvSpPr>
        <p:spPr>
          <a:xfrm>
            <a:off x="8018397" y="5667635"/>
            <a:ext cx="659823" cy="461665"/>
          </a:xfrm>
          <a:prstGeom prst="rect">
            <a:avLst/>
          </a:prstGeom>
          <a:solidFill>
            <a:srgbClr val="FFFFCC"/>
          </a:solidFill>
          <a:ln>
            <a:solidFill>
              <a:srgbClr val="FF3399"/>
            </a:solidFill>
          </a:ln>
        </p:spPr>
        <p:txBody>
          <a:bodyPr wrap="square">
            <a:spAutoFit/>
          </a:bodyPr>
          <a:lstStyle/>
          <a:p>
            <a:r>
              <a:rPr lang="en-US" altLang="zh-CN" sz="2400" dirty="0" smtClean="0">
                <a:solidFill>
                  <a:srgbClr val="008000"/>
                </a:solidFill>
                <a:latin typeface="+mn-ea"/>
              </a:rPr>
              <a:t>13</a:t>
            </a:r>
            <a:endParaRPr lang="zh-CN" altLang="en-US" sz="2400" dirty="0">
              <a:solidFill>
                <a:srgbClr val="008000"/>
              </a:solidFill>
              <a:latin typeface="+mn-ea"/>
            </a:endParaRPr>
          </a:p>
        </p:txBody>
      </p:sp>
      <p:sp>
        <p:nvSpPr>
          <p:cNvPr id="5" name="日期占位符 4"/>
          <p:cNvSpPr>
            <a:spLocks noGrp="1"/>
          </p:cNvSpPr>
          <p:nvPr>
            <p:ph type="dt" sz="half" idx="10"/>
          </p:nvPr>
        </p:nvSpPr>
        <p:spPr/>
        <p:txBody>
          <a:bodyPr/>
          <a:lstStyle/>
          <a:p>
            <a:pPr>
              <a:defRPr/>
            </a:pPr>
            <a:fld id="{E5BCE5F5-A3DB-41F3-8DD1-3181BE49DDE8}" type="datetime1">
              <a:rPr lang="zh-CN" altLang="en-US" smtClean="0"/>
            </a:fld>
            <a:endParaRPr lang="zh-CN" altLang="zh-CN"/>
          </a:p>
        </p:txBody>
      </p:sp>
      <p:sp>
        <p:nvSpPr>
          <p:cNvPr id="7" name="页脚占位符 6"/>
          <p:cNvSpPr>
            <a:spLocks noGrp="1"/>
          </p:cNvSpPr>
          <p:nvPr>
            <p:ph type="ftr" sz="quarter" idx="11"/>
          </p:nvPr>
        </p:nvSpPr>
        <p:spPr/>
        <p:txBody>
          <a:bodyPr/>
          <a:lstStyle/>
          <a:p>
            <a:pPr>
              <a:defRPr/>
            </a:pPr>
            <a:endParaRPr lang="zh-CN" altLang="zh-CN"/>
          </a:p>
        </p:txBody>
      </p:sp>
      <p:sp>
        <p:nvSpPr>
          <p:cNvPr id="8" name="灯片编号占位符 7"/>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2" name="TextBox 1"/>
          <p:cNvSpPr txBox="1"/>
          <p:nvPr/>
        </p:nvSpPr>
        <p:spPr>
          <a:xfrm>
            <a:off x="0" y="836613"/>
            <a:ext cx="9144000" cy="1016000"/>
          </a:xfrm>
          <a:prstGeom prst="rect">
            <a:avLst/>
          </a:prstGeom>
          <a:solidFill>
            <a:schemeClr val="accent2">
              <a:lumMod val="20000"/>
              <a:lumOff val="80000"/>
            </a:schemeClr>
          </a:solidFill>
        </p:spPr>
        <p:txBody>
          <a:bodyPr>
            <a:spAutoFit/>
          </a:bodyPr>
          <a:lstStyle/>
          <a:p>
            <a:pPr indent="612140">
              <a:defRPr/>
            </a:pPr>
            <a:r>
              <a:rPr lang="en-US" altLang="zh-CN" sz="2000" dirty="0">
                <a:solidFill>
                  <a:schemeClr val="tx1"/>
                </a:solidFill>
                <a:latin typeface="宋体" panose="02010600030101010101" pitchFamily="2" charset="-122"/>
              </a:rPr>
              <a:t>Excel</a:t>
            </a:r>
            <a:r>
              <a:rPr lang="zh-CN" altLang="zh-CN" sz="2000" dirty="0">
                <a:solidFill>
                  <a:schemeClr val="tx1"/>
                </a:solidFill>
                <a:latin typeface="宋体" panose="02010600030101010101" pitchFamily="2" charset="-122"/>
              </a:rPr>
              <a:t>之所以具有很强的计算能力，除了因为具有上述丰富的函数功能外，一个很重要的因素是，</a:t>
            </a:r>
            <a:r>
              <a:rPr lang="en-US" altLang="zh-CN" sz="2000" dirty="0">
                <a:solidFill>
                  <a:schemeClr val="tx1"/>
                </a:solidFill>
                <a:latin typeface="宋体" panose="02010600030101010101" pitchFamily="2" charset="-122"/>
              </a:rPr>
              <a:t>Excel</a:t>
            </a:r>
            <a:r>
              <a:rPr lang="zh-CN" altLang="zh-CN" sz="2000" dirty="0">
                <a:solidFill>
                  <a:schemeClr val="tx1"/>
                </a:solidFill>
                <a:latin typeface="宋体" panose="02010600030101010101" pitchFamily="2" charset="-122"/>
              </a:rPr>
              <a:t>提供了功能强大的数据分析环境和工具，包括：数据的排序、筛选和分类汇总等。</a:t>
            </a:r>
            <a:endParaRPr lang="zh-CN" altLang="zh-CN" sz="2000" dirty="0">
              <a:solidFill>
                <a:schemeClr val="tx1"/>
              </a:solidFill>
              <a:latin typeface="宋体" panose="02010600030101010101" pitchFamily="2" charset="-122"/>
            </a:endParaRPr>
          </a:p>
        </p:txBody>
      </p:sp>
      <p:sp>
        <p:nvSpPr>
          <p:cNvPr id="3" name="TextBox 2"/>
          <p:cNvSpPr txBox="1"/>
          <p:nvPr/>
        </p:nvSpPr>
        <p:spPr>
          <a:xfrm>
            <a:off x="107950" y="1881188"/>
            <a:ext cx="8928100" cy="4708525"/>
          </a:xfrm>
          <a:prstGeom prst="rect">
            <a:avLst/>
          </a:prstGeom>
          <a:noFill/>
        </p:spPr>
        <p:txBody>
          <a:bodyPr>
            <a:spAutoFit/>
          </a:bodyPr>
          <a:lstStyle/>
          <a:p>
            <a:pPr>
              <a:spcAft>
                <a:spcPts val="600"/>
              </a:spcAft>
              <a:defRPr/>
            </a:pPr>
            <a:r>
              <a:rPr lang="zh-CN" altLang="zh-CN" sz="2800" dirty="0">
                <a:solidFill>
                  <a:srgbClr val="FF0000"/>
                </a:solidFill>
                <a:latin typeface="宋体" panose="02010600030101010101" pitchFamily="2" charset="-122"/>
              </a:rPr>
              <a:t>⒈</a:t>
            </a:r>
            <a:r>
              <a:rPr lang="en-US" altLang="zh-CN" sz="2800" dirty="0">
                <a:solidFill>
                  <a:srgbClr val="FF0000"/>
                </a:solidFill>
                <a:latin typeface="宋体" panose="02010600030101010101" pitchFamily="2" charset="-122"/>
              </a:rPr>
              <a:t> </a:t>
            </a:r>
            <a:r>
              <a:rPr lang="zh-CN" altLang="zh-CN" sz="2800" dirty="0">
                <a:solidFill>
                  <a:srgbClr val="FF0000"/>
                </a:solidFill>
                <a:latin typeface="宋体" panose="02010600030101010101" pitchFamily="2" charset="-122"/>
              </a:rPr>
              <a:t>记录的排序</a:t>
            </a:r>
            <a:endParaRPr lang="zh-CN" altLang="zh-CN" sz="2800" dirty="0">
              <a:solidFill>
                <a:schemeClr val="tx1"/>
              </a:solidFill>
              <a:latin typeface="宋体" panose="02010600030101010101" pitchFamily="2" charset="-122"/>
            </a:endParaRPr>
          </a:p>
          <a:p>
            <a:pPr marL="179705">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简单排序</a:t>
            </a:r>
            <a:endParaRPr lang="zh-CN" altLang="zh-CN" sz="2400" dirty="0">
              <a:solidFill>
                <a:srgbClr val="008000"/>
              </a:solidFill>
              <a:latin typeface="宋体" panose="02010600030101010101" pitchFamily="2" charset="-122"/>
            </a:endParaRPr>
          </a:p>
          <a:p>
            <a:pPr indent="504190">
              <a:lnSpc>
                <a:spcPct val="150000"/>
              </a:lnSpc>
              <a:spcBef>
                <a:spcPts val="0"/>
              </a:spcBef>
              <a:spcAft>
                <a:spcPts val="0"/>
              </a:spcAft>
              <a:defRPr/>
            </a:pPr>
            <a:r>
              <a:rPr lang="zh-CN" altLang="zh-CN" sz="2000" b="0" dirty="0">
                <a:solidFill>
                  <a:schemeClr val="tx1"/>
                </a:solidFill>
                <a:latin typeface="+mn-ea"/>
                <a:ea typeface="+mn-ea"/>
              </a:rPr>
              <a:t>按某一列或数据的顺序对整个数据表或数据区域排序。将单元格放在排序列的任意位置对连续的数据区域均有效，若某些行不参加排序（例如总计行），可预先插入空行将其与连续的数据区域隔开，排序后再删除该行即可。</a:t>
            </a:r>
            <a:endParaRPr lang="en-US" altLang="zh-CN" sz="2000" b="0" dirty="0">
              <a:solidFill>
                <a:schemeClr val="tx1"/>
              </a:solidFill>
              <a:latin typeface="+mn-ea"/>
              <a:ea typeface="+mn-ea"/>
            </a:endParaRPr>
          </a:p>
          <a:p>
            <a:pPr marL="107950">
              <a:lnSpc>
                <a:spcPct val="150000"/>
              </a:lnSpc>
              <a:defRPr/>
            </a:pPr>
            <a:r>
              <a:rPr lang="en-US" altLang="zh-CN" dirty="0">
                <a:solidFill>
                  <a:srgbClr val="C00000"/>
                </a:solidFill>
                <a:latin typeface="+mn-ea"/>
                <a:ea typeface="+mn-ea"/>
              </a:rPr>
              <a:t>Excel</a:t>
            </a:r>
            <a:r>
              <a:rPr lang="zh-CN" altLang="zh-CN" dirty="0">
                <a:solidFill>
                  <a:srgbClr val="C00000"/>
                </a:solidFill>
                <a:latin typeface="+mn-ea"/>
                <a:ea typeface="+mn-ea"/>
              </a:rPr>
              <a:t>排序规则：</a:t>
            </a:r>
            <a:endParaRPr lang="zh-CN" altLang="zh-CN" dirty="0">
              <a:solidFill>
                <a:srgbClr val="C00000"/>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文本：</a:t>
            </a:r>
            <a:r>
              <a:rPr lang="zh-CN" altLang="zh-CN" sz="2000" b="0" dirty="0">
                <a:solidFill>
                  <a:schemeClr val="tx1"/>
                </a:solidFill>
                <a:latin typeface="+mn-ea"/>
                <a:ea typeface="+mn-ea"/>
              </a:rPr>
              <a:t>按照首字拼音第一个字母顺序排序。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数字：</a:t>
            </a:r>
            <a:r>
              <a:rPr lang="zh-CN" altLang="zh-CN" sz="2000" b="0" dirty="0">
                <a:solidFill>
                  <a:schemeClr val="tx1"/>
                </a:solidFill>
                <a:latin typeface="+mn-ea"/>
                <a:ea typeface="+mn-ea"/>
              </a:rPr>
              <a:t>按照从最小的负数到最大的正数顺序排序。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日期：</a:t>
            </a:r>
            <a:r>
              <a:rPr lang="zh-CN" altLang="zh-CN" sz="2000" b="0" dirty="0">
                <a:solidFill>
                  <a:schemeClr val="tx1"/>
                </a:solidFill>
                <a:latin typeface="+mn-ea"/>
                <a:ea typeface="+mn-ea"/>
              </a:rPr>
              <a:t>按照从最早的日期到最晚的日期顺序排序。</a:t>
            </a:r>
            <a:endParaRPr lang="zh-CN" altLang="zh-CN" sz="2000" b="0" dirty="0">
              <a:solidFill>
                <a:schemeClr val="tx1"/>
              </a:solidFill>
              <a:latin typeface="+mn-ea"/>
              <a:ea typeface="+mn-ea"/>
            </a:endParaRPr>
          </a:p>
          <a:p>
            <a:pPr marL="702945" indent="-342900">
              <a:lnSpc>
                <a:spcPct val="150000"/>
              </a:lnSpc>
              <a:buClr>
                <a:srgbClr val="FF6600"/>
              </a:buClr>
              <a:buFont typeface="Arial" panose="020B0604020202020204" pitchFamily="34" charset="0"/>
              <a:buChar char="•"/>
              <a:defRPr/>
            </a:pPr>
            <a:r>
              <a:rPr lang="zh-CN" altLang="zh-CN" sz="2000" dirty="0">
                <a:solidFill>
                  <a:srgbClr val="FF6600"/>
                </a:solidFill>
                <a:latin typeface="+mn-ea"/>
                <a:ea typeface="+mn-ea"/>
              </a:rPr>
              <a:t>逻辑：</a:t>
            </a:r>
            <a:r>
              <a:rPr lang="zh-CN" altLang="zh-CN" sz="2000" b="0" dirty="0">
                <a:solidFill>
                  <a:schemeClr val="tx1"/>
                </a:solidFill>
                <a:latin typeface="+mn-ea"/>
                <a:ea typeface="+mn-ea"/>
              </a:rPr>
              <a:t>在逻辑值中，按照</a:t>
            </a:r>
            <a:r>
              <a:rPr lang="en-US" altLang="zh-CN" sz="2000" b="0" dirty="0">
                <a:solidFill>
                  <a:schemeClr val="tx1"/>
                </a:solidFill>
                <a:latin typeface="+mn-ea"/>
                <a:ea typeface="+mn-ea"/>
              </a:rPr>
              <a:t>FALSE</a:t>
            </a:r>
            <a:r>
              <a:rPr lang="zh-CN" altLang="zh-CN" sz="2000" b="0" dirty="0">
                <a:solidFill>
                  <a:schemeClr val="tx1"/>
                </a:solidFill>
                <a:latin typeface="+mn-ea"/>
                <a:ea typeface="+mn-ea"/>
              </a:rPr>
              <a:t>在前、</a:t>
            </a:r>
            <a:r>
              <a:rPr lang="en-US" altLang="zh-CN" sz="2000" b="0" dirty="0">
                <a:solidFill>
                  <a:schemeClr val="tx1"/>
                </a:solidFill>
                <a:latin typeface="+mn-ea"/>
                <a:ea typeface="+mn-ea"/>
              </a:rPr>
              <a:t>TRUE</a:t>
            </a:r>
            <a:r>
              <a:rPr lang="zh-CN" altLang="zh-CN" sz="2000" b="0" dirty="0">
                <a:solidFill>
                  <a:schemeClr val="tx1"/>
                </a:solidFill>
                <a:latin typeface="+mn-ea"/>
                <a:ea typeface="+mn-ea"/>
              </a:rPr>
              <a:t>在后的顺序排序。</a:t>
            </a:r>
            <a:endParaRPr lang="zh-CN" altLang="zh-CN" sz="2000" b="0" dirty="0">
              <a:solidFill>
                <a:schemeClr val="tx1"/>
              </a:solidFill>
              <a:latin typeface="+mn-ea"/>
              <a:ea typeface="+mn-ea"/>
            </a:endParaRPr>
          </a:p>
        </p:txBody>
      </p:sp>
      <p:sp>
        <p:nvSpPr>
          <p:cNvPr id="4" name="日期占位符 3"/>
          <p:cNvSpPr>
            <a:spLocks noGrp="1"/>
          </p:cNvSpPr>
          <p:nvPr>
            <p:ph type="dt" sz="half" idx="10"/>
          </p:nvPr>
        </p:nvSpPr>
        <p:spPr/>
        <p:txBody>
          <a:bodyPr/>
          <a:lstStyle/>
          <a:p>
            <a:pPr>
              <a:defRPr/>
            </a:pPr>
            <a:fld id="{DA59C924-A204-48B7-870D-6957ABF3D341}" type="datetime1">
              <a:rPr lang="zh-CN" altLang="en-US" smtClean="0"/>
            </a:fld>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107950" y="836613"/>
            <a:ext cx="8928100" cy="5756275"/>
          </a:xfrm>
          <a:prstGeom prst="rect">
            <a:avLst/>
          </a:prstGeom>
          <a:noFill/>
        </p:spPr>
        <p:txBody>
          <a:bodyPr>
            <a:spAutoFit/>
          </a:bodyPr>
          <a:lstStyle/>
          <a:p>
            <a:pPr>
              <a:spcAft>
                <a:spcPts val="600"/>
              </a:spcAft>
              <a:defRPr/>
            </a:pPr>
            <a:r>
              <a:rPr lang="zh-CN" altLang="zh-CN" sz="2800" dirty="0">
                <a:solidFill>
                  <a:srgbClr val="C00000"/>
                </a:solidFill>
                <a:latin typeface="宋体" panose="02010600030101010101" pitchFamily="2" charset="-122"/>
              </a:rPr>
              <a:t>⒈</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记录的排序</a:t>
            </a:r>
            <a:endParaRPr lang="zh-CN" altLang="zh-CN" sz="2800" dirty="0">
              <a:solidFill>
                <a:srgbClr val="C00000"/>
              </a:solidFill>
              <a:latin typeface="宋体" panose="02010600030101010101" pitchFamily="2" charset="-122"/>
            </a:endParaRPr>
          </a:p>
          <a:p>
            <a:pPr marL="179705">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zh-CN" sz="2400" dirty="0">
                <a:solidFill>
                  <a:srgbClr val="008000"/>
                </a:solidFill>
                <a:latin typeface="宋体" panose="02010600030101010101" pitchFamily="2" charset="-122"/>
              </a:rPr>
              <a:t>自定义排序</a:t>
            </a:r>
            <a:endParaRPr lang="zh-CN" altLang="zh-CN" sz="2400" dirty="0">
              <a:solidFill>
                <a:srgbClr val="008000"/>
              </a:solidFill>
              <a:latin typeface="宋体" panose="02010600030101010101" pitchFamily="2" charset="-122"/>
            </a:endParaRPr>
          </a:p>
          <a:p>
            <a:pPr indent="575945">
              <a:spcBef>
                <a:spcPts val="0"/>
              </a:spcBef>
              <a:spcAft>
                <a:spcPts val="600"/>
              </a:spcAft>
              <a:defRPr/>
            </a:pPr>
            <a:r>
              <a:rPr lang="zh-CN" altLang="zh-CN" b="0" dirty="0">
                <a:solidFill>
                  <a:schemeClr val="tx1"/>
                </a:solidFill>
                <a:latin typeface="+mn-ea"/>
                <a:ea typeface="+mn-ea"/>
              </a:rPr>
              <a:t>自定义排序即按指定条件排序。方法是，选中数据区域后，在“数据”选项卡的“排序和筛选”功能组中单击“排序”按钮，在弹出的“排序条件”对话框中根据需要进行下述选择即可。</a:t>
            </a:r>
            <a:endParaRPr lang="zh-CN"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多条件排序</a:t>
            </a:r>
            <a:r>
              <a:rPr lang="zh-CN" altLang="en-US" dirty="0">
                <a:solidFill>
                  <a:srgbClr val="008000"/>
                </a:solidFill>
                <a:latin typeface="+mn-ea"/>
                <a:ea typeface="+mn-ea"/>
              </a:rPr>
              <a:t>：</a:t>
            </a:r>
            <a:r>
              <a:rPr lang="zh-CN" altLang="zh-CN" b="0" dirty="0">
                <a:solidFill>
                  <a:schemeClr val="tx1"/>
                </a:solidFill>
                <a:latin typeface="+mn-ea"/>
                <a:ea typeface="+mn-ea"/>
              </a:rPr>
              <a:t>是将某几个条件（即某几列）同时作为关键字进行排序的方法。第一条件为主关键字条件，当该条件相同时，按其下面的次要关键字条件依次完成多条件排序。</a:t>
            </a:r>
            <a:endParaRPr lang="en-US"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按笔划排序</a:t>
            </a:r>
            <a:r>
              <a:rPr lang="zh-CN" altLang="en-US" dirty="0">
                <a:solidFill>
                  <a:srgbClr val="008000"/>
                </a:solidFill>
                <a:latin typeface="+mn-ea"/>
                <a:ea typeface="+mn-ea"/>
              </a:rPr>
              <a:t>：</a:t>
            </a:r>
            <a:r>
              <a:rPr lang="zh-CN" altLang="zh-CN" b="0" dirty="0">
                <a:solidFill>
                  <a:schemeClr val="tx1"/>
                </a:solidFill>
                <a:latin typeface="+mn-ea"/>
                <a:ea typeface="+mn-ea"/>
              </a:rPr>
              <a:t>对中文名称习惯按汉字笔划排序，可在“排序条件“对话框的”选项“菜单中选择“笔划排序”选项</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31800" indent="-342900">
              <a:spcAft>
                <a:spcPts val="600"/>
              </a:spcAft>
              <a:buClr>
                <a:srgbClr val="FF6600"/>
              </a:buClr>
              <a:buSzPct val="75000"/>
              <a:buFont typeface="Wingdings" panose="05000000000000000000" pitchFamily="2" charset="2"/>
              <a:buChar char="n"/>
              <a:defRPr/>
            </a:pPr>
            <a:r>
              <a:rPr lang="zh-CN" altLang="zh-CN" dirty="0">
                <a:solidFill>
                  <a:srgbClr val="008000"/>
                </a:solidFill>
                <a:latin typeface="+mn-ea"/>
                <a:ea typeface="+mn-ea"/>
              </a:rPr>
              <a:t>按行排序</a:t>
            </a:r>
            <a:r>
              <a:rPr lang="zh-CN" altLang="en-US" dirty="0">
                <a:solidFill>
                  <a:srgbClr val="008000"/>
                </a:solidFill>
                <a:latin typeface="+mn-ea"/>
                <a:ea typeface="+mn-ea"/>
              </a:rPr>
              <a:t>：</a:t>
            </a:r>
            <a:r>
              <a:rPr lang="zh-CN" altLang="zh-CN" b="0" dirty="0">
                <a:solidFill>
                  <a:schemeClr val="tx1"/>
                </a:solidFill>
                <a:latin typeface="+mn-ea"/>
                <a:ea typeface="+mn-ea"/>
              </a:rPr>
              <a:t>所谓“按行排序”是按活动单元格所在的行作为排序条件行，左右横向比较依次排序</a:t>
            </a:r>
            <a:r>
              <a:rPr lang="zh-CN" altLang="en-US" b="0" dirty="0">
                <a:solidFill>
                  <a:schemeClr val="tx1"/>
                </a:solidFill>
                <a:latin typeface="+mn-ea"/>
                <a:ea typeface="+mn-ea"/>
              </a:rPr>
              <a:t>。</a:t>
            </a:r>
            <a:endParaRPr lang="en-US" altLang="zh-CN" b="0" dirty="0">
              <a:solidFill>
                <a:schemeClr val="tx1"/>
              </a:solidFill>
              <a:latin typeface="+mn-ea"/>
              <a:ea typeface="+mn-ea"/>
            </a:endParaRPr>
          </a:p>
          <a:p>
            <a:pPr marL="431800" indent="-342900">
              <a:buClr>
                <a:srgbClr val="FF6600"/>
              </a:buClr>
              <a:buSzPct val="75000"/>
              <a:buFont typeface="Wingdings" panose="05000000000000000000" pitchFamily="2" charset="2"/>
              <a:buChar char="n"/>
              <a:defRPr/>
            </a:pPr>
            <a:r>
              <a:rPr lang="zh-CN" altLang="zh-CN" dirty="0">
                <a:solidFill>
                  <a:srgbClr val="008000"/>
                </a:solidFill>
                <a:latin typeface="+mn-ea"/>
                <a:ea typeface="+mn-ea"/>
              </a:rPr>
              <a:t>按颜色或图标排序</a:t>
            </a:r>
            <a:r>
              <a:rPr lang="zh-CN" altLang="en-US" dirty="0">
                <a:solidFill>
                  <a:srgbClr val="008000"/>
                </a:solidFill>
                <a:latin typeface="+mn-ea"/>
                <a:ea typeface="+mn-ea"/>
              </a:rPr>
              <a:t>：</a:t>
            </a:r>
            <a:r>
              <a:rPr lang="zh-CN" altLang="zh-CN" b="0" dirty="0">
                <a:solidFill>
                  <a:schemeClr val="tx1"/>
                </a:solidFill>
                <a:latin typeface="+mn-ea"/>
                <a:ea typeface="+mn-ea"/>
              </a:rPr>
              <a:t>自定义排序不仅可以按条件关键字的值，还可以根据单元格颜色、字体颜色或单元格图标排序，可结合条件格式使用</a:t>
            </a:r>
            <a:r>
              <a:rPr lang="zh-CN" altLang="en-US" b="0" dirty="0">
                <a:solidFill>
                  <a:schemeClr val="tx1"/>
                </a:solidFill>
                <a:latin typeface="+mn-ea"/>
                <a:ea typeface="+mn-ea"/>
              </a:rPr>
              <a:t>。</a:t>
            </a:r>
            <a:endParaRPr lang="zh-CN" altLang="zh-CN" b="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2A4DAFBC-47DE-43E3-8E8E-A6D8DEFC514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多条件排序应用实例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215900" y="873125"/>
            <a:ext cx="8712200" cy="5655394"/>
          </a:xfrm>
          <a:prstGeom prst="rect">
            <a:avLst/>
          </a:prstGeom>
          <a:noFill/>
        </p:spPr>
        <p:txBody>
          <a:bodyPr>
            <a:spAutoFit/>
          </a:bodyPr>
          <a:lstStyle/>
          <a:p>
            <a:pPr>
              <a:lnSpc>
                <a:spcPts val="3500"/>
              </a:lnSpc>
              <a:spcBef>
                <a:spcPts val="600"/>
              </a:spcBef>
              <a:spcAft>
                <a:spcPts val="1200"/>
              </a:spcAft>
              <a:defRPr/>
            </a:pPr>
            <a:r>
              <a:rPr lang="zh-CN" altLang="zh-CN" sz="2400" dirty="0" smtClean="0">
                <a:solidFill>
                  <a:srgbClr val="C00000"/>
                </a:solidFill>
                <a:latin typeface="宋体" panose="02010600030101010101" pitchFamily="2" charset="-122"/>
                <a:ea typeface="华文宋体" panose="02010600040101010101" pitchFamily="2" charset="-122"/>
              </a:rPr>
              <a:t>【</a:t>
            </a:r>
            <a:r>
              <a:rPr lang="zh-CN" altLang="zh-CN" sz="2400" dirty="0" smtClean="0">
                <a:solidFill>
                  <a:srgbClr val="C00000"/>
                </a:solidFill>
                <a:latin typeface="宋体" panose="02010600030101010101" pitchFamily="2" charset="-122"/>
              </a:rPr>
              <a:t>例</a:t>
            </a:r>
            <a:r>
              <a:rPr lang="en-US" altLang="zh-CN" sz="2400" dirty="0" smtClean="0">
                <a:solidFill>
                  <a:srgbClr val="C00000"/>
                </a:solidFill>
                <a:latin typeface="宋体" panose="02010600030101010101" pitchFamily="2" charset="-122"/>
              </a:rPr>
              <a:t>4-23 </a:t>
            </a:r>
            <a:r>
              <a:rPr lang="en-US" altLang="zh-CN" sz="2400" dirty="0">
                <a:solidFill>
                  <a:srgbClr val="C00000"/>
                </a:solidFill>
                <a:latin typeface="华文宋体" panose="02010600040101010101" pitchFamily="2" charset="-122"/>
                <a:ea typeface="华文宋体" panose="02010600040101010101" pitchFamily="2" charset="-122"/>
              </a:rPr>
              <a:t>】</a:t>
            </a:r>
            <a:r>
              <a:rPr lang="zh-CN" altLang="zh-CN" sz="2400" dirty="0">
                <a:solidFill>
                  <a:srgbClr val="008000"/>
                </a:solidFill>
                <a:latin typeface="宋体" panose="02010600030101010101" pitchFamily="2" charset="-122"/>
              </a:rPr>
              <a:t>某大学的英语系需要对高考录取成绩进行综合排名，假设排序规则：首先考虑的是总分，如果总分相同则看英语成绩，如果英语成绩相同则再看语文成绩。</a:t>
            </a:r>
            <a:endParaRPr lang="zh-CN" altLang="zh-CN" sz="2400" dirty="0">
              <a:solidFill>
                <a:srgbClr val="008000"/>
              </a:solidFill>
              <a:latin typeface="宋体" panose="02010600030101010101" pitchFamily="2" charset="-122"/>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选定成绩表区域，单击“数据”选项卡的“排序和筛选”</a:t>
            </a:r>
            <a:r>
              <a:rPr lang="en-US" altLang="zh-CN" sz="2400" dirty="0">
                <a:solidFill>
                  <a:schemeClr val="tx1"/>
                </a:solidFill>
                <a:latin typeface="+mn-ea"/>
                <a:ea typeface="+mn-ea"/>
              </a:rPr>
              <a:t>/</a:t>
            </a:r>
            <a:r>
              <a:rPr lang="zh-CN" altLang="zh-CN" sz="2400" dirty="0">
                <a:solidFill>
                  <a:schemeClr val="tx1"/>
                </a:solidFill>
                <a:latin typeface="+mn-ea"/>
                <a:ea typeface="+mn-ea"/>
              </a:rPr>
              <a:t>“排序”命令，打开“排序条件”对话框；</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在“排序条件”对话框的“主要关键字”下拉列表中选定“总分”，“排序依据”为“数值”，“次序”为“降序”；</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单击“添加条件”按钮，在“次要关键字”排序条件行，选定“英语”，“排序依据”为“数值”，“次序”为“降序”；</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继续单击“添加条件”按钮，在“次要关键字”排序条件行，选定“语文”，“排序依据”为“数值”，“次序”为“降序”，如果需要，可以重复添加多个次要关键字；</a:t>
            </a:r>
            <a:endParaRPr lang="zh-CN" altLang="zh-CN" sz="2400" dirty="0">
              <a:solidFill>
                <a:schemeClr val="tx1"/>
              </a:solidFill>
              <a:latin typeface="+mn-ea"/>
              <a:ea typeface="+mn-ea"/>
            </a:endParaRPr>
          </a:p>
          <a:p>
            <a:pPr marL="546100" indent="-457200">
              <a:spcAft>
                <a:spcPts val="0"/>
              </a:spcAft>
              <a:buClr>
                <a:srgbClr val="FF6600"/>
              </a:buClr>
              <a:buSzPct val="100000"/>
              <a:buFont typeface="+mj-lt"/>
              <a:buAutoNum type="alphaLcParenR"/>
              <a:defRPr/>
            </a:pPr>
            <a:r>
              <a:rPr lang="zh-CN" altLang="zh-CN" sz="2400" dirty="0">
                <a:solidFill>
                  <a:schemeClr val="tx1"/>
                </a:solidFill>
                <a:latin typeface="+mn-ea"/>
                <a:ea typeface="+mn-ea"/>
              </a:rPr>
              <a:t>单击“确定”按钮，即可完成多条件的排序操作。</a:t>
            </a:r>
            <a:endParaRPr lang="zh-CN" altLang="zh-CN" sz="24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E4314E86-7C5A-4678-98E7-D7BF33E73C8A}"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71438" y="873125"/>
            <a:ext cx="9037637" cy="5586413"/>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⒉</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a:t>
            </a:r>
            <a:r>
              <a:rPr lang="zh-CN" altLang="en-US" sz="2800" dirty="0">
                <a:solidFill>
                  <a:srgbClr val="C00000"/>
                </a:solidFill>
                <a:latin typeface="宋体" panose="02010600030101010101" pitchFamily="2" charset="-122"/>
              </a:rPr>
              <a:t>筛选</a:t>
            </a:r>
            <a:endParaRPr lang="en-US" altLang="zh-CN" sz="2800" dirty="0">
              <a:solidFill>
                <a:srgbClr val="C00000"/>
              </a:solidFill>
              <a:latin typeface="宋体" panose="02010600030101010101" pitchFamily="2" charset="-122"/>
            </a:endParaRPr>
          </a:p>
          <a:p>
            <a:pPr marL="179705">
              <a:defRPr/>
            </a:pPr>
            <a:r>
              <a:rPr lang="zh-CN" altLang="zh-CN" sz="2400" dirty="0">
                <a:solidFill>
                  <a:srgbClr val="008000"/>
                </a:solidFill>
                <a:latin typeface="宋体" panose="02010600030101010101" pitchFamily="2" charset="-122"/>
              </a:rPr>
              <a:t>⑴</a:t>
            </a:r>
            <a:r>
              <a:rPr lang="en-US" altLang="zh-CN" sz="2400" dirty="0">
                <a:solidFill>
                  <a:srgbClr val="008000"/>
                </a:solidFill>
                <a:latin typeface="宋体" panose="02010600030101010101" pitchFamily="2" charset="-122"/>
              </a:rPr>
              <a:t> </a:t>
            </a:r>
            <a:r>
              <a:rPr lang="zh-CN" altLang="en-US" sz="2400" dirty="0">
                <a:solidFill>
                  <a:srgbClr val="008000"/>
                </a:solidFill>
                <a:latin typeface="宋体" panose="02010600030101010101" pitchFamily="2" charset="-122"/>
              </a:rPr>
              <a:t>自动筛选</a:t>
            </a:r>
            <a:r>
              <a:rPr lang="en-US" altLang="zh-CN" sz="2400" dirty="0">
                <a:solidFill>
                  <a:srgbClr val="008000"/>
                </a:solidFill>
                <a:latin typeface="宋体" panose="02010600030101010101" pitchFamily="2" charset="-122"/>
              </a:rPr>
              <a:t> -- </a:t>
            </a:r>
            <a:r>
              <a:rPr lang="zh-CN" altLang="zh-CN" sz="2400" dirty="0">
                <a:solidFill>
                  <a:srgbClr val="008000"/>
                </a:solidFill>
                <a:latin typeface="宋体" panose="02010600030101010101" pitchFamily="2" charset="-122"/>
              </a:rPr>
              <a:t>按单一条件进行的数据筛选</a:t>
            </a:r>
            <a:r>
              <a:rPr lang="zh-CN" altLang="zh-CN" sz="2000" b="0" dirty="0">
                <a:solidFill>
                  <a:schemeClr val="tx1"/>
                </a:solidFill>
                <a:latin typeface="宋体" panose="02010600030101010101" pitchFamily="2" charset="-122"/>
              </a:rPr>
              <a:t>。</a:t>
            </a:r>
            <a:endParaRPr lang="zh-CN" altLang="zh-CN" sz="2000" b="0" dirty="0">
              <a:solidFill>
                <a:schemeClr val="tx1"/>
              </a:solidFill>
              <a:latin typeface="宋体" panose="02010600030101010101" pitchFamily="2" charset="-122"/>
            </a:endParaRPr>
          </a:p>
          <a:p>
            <a:pPr>
              <a:lnSpc>
                <a:spcPct val="150000"/>
              </a:lnSpc>
              <a:defRPr/>
            </a:pPr>
            <a:r>
              <a:rPr lang="en-US" altLang="zh-CN" sz="2400" dirty="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4-24】</a:t>
            </a:r>
            <a:r>
              <a:rPr lang="zh-CN" altLang="zh-CN" sz="2400" dirty="0">
                <a:solidFill>
                  <a:srgbClr val="008000"/>
                </a:solidFill>
                <a:latin typeface="+mn-ea"/>
                <a:ea typeface="+mn-ea"/>
              </a:rPr>
              <a:t>在工资表中，筛选出实际收入低于</a:t>
            </a:r>
            <a:r>
              <a:rPr lang="en-US" altLang="zh-CN" sz="2400" dirty="0">
                <a:solidFill>
                  <a:srgbClr val="008000"/>
                </a:solidFill>
                <a:latin typeface="+mn-ea"/>
                <a:ea typeface="+mn-ea"/>
              </a:rPr>
              <a:t>5500</a:t>
            </a:r>
            <a:r>
              <a:rPr lang="zh-CN" altLang="zh-CN" sz="2400" dirty="0">
                <a:solidFill>
                  <a:srgbClr val="008000"/>
                </a:solidFill>
                <a:latin typeface="+mn-ea"/>
                <a:ea typeface="+mn-ea"/>
              </a:rPr>
              <a:t>元的职工记录</a:t>
            </a:r>
            <a:endParaRPr lang="en-US" altLang="zh-CN" sz="2400" dirty="0">
              <a:solidFill>
                <a:srgbClr val="008000"/>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单击工资表中任一单元格，以此选定数据清单；</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选择 “数据”</a:t>
            </a:r>
            <a:r>
              <a:rPr lang="en-US" altLang="zh-CN" dirty="0">
                <a:solidFill>
                  <a:schemeClr val="tx1"/>
                </a:solidFill>
                <a:latin typeface="+mn-ea"/>
                <a:ea typeface="+mn-ea"/>
              </a:rPr>
              <a:t>/</a:t>
            </a:r>
            <a:r>
              <a:rPr lang="zh-CN" altLang="zh-CN" dirty="0">
                <a:solidFill>
                  <a:schemeClr val="tx1"/>
                </a:solidFill>
                <a:latin typeface="+mn-ea"/>
                <a:ea typeface="+mn-ea"/>
              </a:rPr>
              <a:t>“排序和筛选”</a:t>
            </a:r>
            <a:r>
              <a:rPr lang="en-US" altLang="zh-CN" dirty="0">
                <a:solidFill>
                  <a:schemeClr val="tx1"/>
                </a:solidFill>
                <a:latin typeface="+mn-ea"/>
                <a:ea typeface="+mn-ea"/>
              </a:rPr>
              <a:t>/</a:t>
            </a:r>
            <a:r>
              <a:rPr lang="zh-CN" altLang="zh-CN" dirty="0">
                <a:solidFill>
                  <a:schemeClr val="tx1"/>
                </a:solidFill>
                <a:latin typeface="+mn-ea"/>
                <a:ea typeface="+mn-ea"/>
              </a:rPr>
              <a:t>“筛选”命令，各字段名右边出现下拉箭头；</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单击“基本工资”字段名右边的下拉箭头，在弹出的快捷菜单中选择“数字筛选”的“小于”选项，在弹出的“自定义自动筛选方式”对话框中，设置“实际收入”小于</a:t>
            </a:r>
            <a:r>
              <a:rPr lang="en-US" altLang="zh-CN" dirty="0">
                <a:solidFill>
                  <a:schemeClr val="tx1"/>
                </a:solidFill>
                <a:latin typeface="+mn-ea"/>
                <a:ea typeface="+mn-ea"/>
              </a:rPr>
              <a:t>5500</a:t>
            </a:r>
            <a:r>
              <a:rPr lang="zh-CN" altLang="zh-CN" dirty="0">
                <a:solidFill>
                  <a:schemeClr val="tx1"/>
                </a:solidFill>
                <a:latin typeface="+mn-ea"/>
                <a:ea typeface="+mn-ea"/>
              </a:rPr>
              <a:t>；</a:t>
            </a:r>
            <a:endParaRPr lang="zh-CN" altLang="zh-CN" dirty="0">
              <a:solidFill>
                <a:schemeClr val="tx1"/>
              </a:solidFill>
              <a:latin typeface="+mn-ea"/>
              <a:ea typeface="+mn-ea"/>
            </a:endParaRPr>
          </a:p>
          <a:p>
            <a:pPr marL="720090" indent="-457200">
              <a:lnSpc>
                <a:spcPct val="150000"/>
              </a:lnSpc>
              <a:buClr>
                <a:srgbClr val="FF6600"/>
              </a:buClr>
              <a:buFont typeface="+mj-lt"/>
              <a:buAutoNum type="alphaLcParenR"/>
              <a:defRPr/>
            </a:pPr>
            <a:r>
              <a:rPr lang="zh-CN" altLang="zh-CN" dirty="0">
                <a:solidFill>
                  <a:schemeClr val="tx1"/>
                </a:solidFill>
                <a:latin typeface="+mn-ea"/>
                <a:ea typeface="+mn-ea"/>
              </a:rPr>
              <a:t>单击“确定”按钮，就筛选出了所有满足“实际收入”小于</a:t>
            </a:r>
            <a:r>
              <a:rPr lang="en-US" altLang="zh-CN" dirty="0">
                <a:solidFill>
                  <a:schemeClr val="tx1"/>
                </a:solidFill>
                <a:latin typeface="+mn-ea"/>
                <a:ea typeface="+mn-ea"/>
              </a:rPr>
              <a:t>5 500</a:t>
            </a:r>
            <a:r>
              <a:rPr lang="zh-CN" altLang="zh-CN" dirty="0">
                <a:solidFill>
                  <a:schemeClr val="tx1"/>
                </a:solidFill>
                <a:latin typeface="+mn-ea"/>
                <a:ea typeface="+mn-ea"/>
              </a:rPr>
              <a:t>元条件的记录。</a:t>
            </a:r>
            <a:endParaRPr lang="zh-CN" altLang="zh-CN"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5F5329D4-A8E0-4D8A-B9D4-165C1A9F79B0}"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新魏" panose="02010800040101010101" pitchFamily="2" charset="-122"/>
                <a:ea typeface="华文新魏" panose="02010800040101010101" pitchFamily="2" charset="-122"/>
              </a:rPr>
              <a:t>【</a:t>
            </a:r>
            <a:r>
              <a:rPr lang="zh-CN" altLang="en-US" sz="3600" dirty="0" smtClean="0">
                <a:solidFill>
                  <a:srgbClr val="C00000"/>
                </a:solidFill>
                <a:latin typeface="华文新魏" panose="02010800040101010101" pitchFamily="2" charset="-122"/>
                <a:ea typeface="华文新魏" panose="02010800040101010101" pitchFamily="2" charset="-122"/>
              </a:rPr>
              <a:t>例</a:t>
            </a:r>
            <a:r>
              <a:rPr lang="en-US" altLang="zh-CN" sz="3600" dirty="0" smtClean="0">
                <a:solidFill>
                  <a:srgbClr val="C00000"/>
                </a:solidFill>
                <a:latin typeface="华文新魏" panose="02010800040101010101" pitchFamily="2" charset="-122"/>
                <a:ea typeface="华文新魏" panose="02010800040101010101" pitchFamily="2" charset="-122"/>
              </a:rPr>
              <a:t>4-24】</a:t>
            </a:r>
            <a:r>
              <a:rPr lang="zh-CN" altLang="en-US" sz="3600" dirty="0">
                <a:solidFill>
                  <a:srgbClr val="C00000"/>
                </a:solidFill>
                <a:latin typeface="华文新魏" panose="02010800040101010101" pitchFamily="2" charset="-122"/>
                <a:ea typeface="华文新魏" panose="02010800040101010101" pitchFamily="2" charset="-122"/>
              </a:rPr>
              <a:t>执行结果</a:t>
            </a:r>
            <a:endParaRPr lang="zh-CN" altLang="en-US" sz="3600" dirty="0">
              <a:solidFill>
                <a:srgbClr val="C00000"/>
              </a:solidFill>
              <a:latin typeface="华文新魏" panose="02010800040101010101" pitchFamily="2" charset="-122"/>
              <a:ea typeface="华文新魏" panose="02010800040101010101" pitchFamily="2" charset="-122"/>
            </a:endParaRPr>
          </a:p>
        </p:txBody>
      </p:sp>
      <p:pic>
        <p:nvPicPr>
          <p:cNvPr id="95235" name="图片 1"/>
          <p:cNvPicPr>
            <a:picLocks noChangeAspect="1" noChangeArrowheads="1"/>
          </p:cNvPicPr>
          <p:nvPr/>
        </p:nvPicPr>
        <p:blipFill>
          <a:blip r:embed="rId1">
            <a:extLst>
              <a:ext uri="{28A0092B-C50C-407E-A947-70E740481C1C}">
                <a14:useLocalDpi xmlns:a14="http://schemas.microsoft.com/office/drawing/2010/main" val="0"/>
              </a:ext>
            </a:extLst>
          </a:blip>
          <a:srcRect t="4008"/>
          <a:stretch>
            <a:fillRect/>
          </a:stretch>
        </p:blipFill>
        <p:spPr bwMode="auto">
          <a:xfrm>
            <a:off x="250825" y="981075"/>
            <a:ext cx="86423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52400"/>
            <a:ext cx="40687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3" y="4905375"/>
            <a:ext cx="7513637"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25"/>
          <p:cNvSpPr>
            <a:spLocks noChangeArrowheads="1"/>
          </p:cNvSpPr>
          <p:nvPr/>
        </p:nvSpPr>
        <p:spPr bwMode="auto">
          <a:xfrm>
            <a:off x="2016125" y="1449388"/>
            <a:ext cx="1936750" cy="581025"/>
          </a:xfrm>
          <a:prstGeom prst="wedgeRoundRectCallout">
            <a:avLst>
              <a:gd name="adj1" fmla="val 96738"/>
              <a:gd name="adj2" fmla="val -168598"/>
              <a:gd name="adj3" fmla="val 16667"/>
            </a:avLst>
          </a:prstGeom>
          <a:solidFill>
            <a:srgbClr val="FFFFCC"/>
          </a:solidFill>
          <a:ln w="9525">
            <a:solidFill>
              <a:srgbClr val="FF3399"/>
            </a:solidFill>
            <a:miter lim="800000"/>
          </a:ln>
        </p:spPr>
        <p:txBody>
          <a:bodyPr/>
          <a:lstStyle/>
          <a:p>
            <a:pPr algn="just">
              <a:defRPr/>
            </a:pPr>
            <a:r>
              <a:rPr lang="en-US" altLang="zh-CN" sz="1600" dirty="0">
                <a:solidFill>
                  <a:schemeClr val="tx1"/>
                </a:solidFill>
                <a:latin typeface="+mn-ea"/>
                <a:ea typeface="+mn-ea"/>
              </a:rPr>
              <a:t>“</a:t>
            </a:r>
            <a:r>
              <a:rPr lang="zh-CN" altLang="en-US" sz="1600" dirty="0">
                <a:solidFill>
                  <a:schemeClr val="tx1"/>
                </a:solidFill>
                <a:latin typeface="+mn-ea"/>
                <a:ea typeface="+mn-ea"/>
              </a:rPr>
              <a:t>自定义自动筛选方式”对话框</a:t>
            </a:r>
            <a:endParaRPr lang="zh-CN" sz="16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138B95E1-A0B0-4CC1-AA99-6DBB6F857C1A}" type="datetime1">
              <a:rPr lang="zh-CN" altLang="en-US" smtClean="0"/>
            </a:fld>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关于</a:t>
            </a:r>
            <a:r>
              <a:rPr lang="en-US" altLang="zh-CN" sz="3600">
                <a:solidFill>
                  <a:srgbClr val="C00000"/>
                </a:solidFill>
                <a:latin typeface="华文新魏" panose="02010800040101010101" pitchFamily="2" charset="-122"/>
                <a:ea typeface="华文新魏" panose="02010800040101010101" pitchFamily="2" charset="-122"/>
              </a:rPr>
              <a:t>And</a:t>
            </a:r>
            <a:r>
              <a:rPr lang="zh-CN" altLang="en-US" sz="3600">
                <a:solidFill>
                  <a:srgbClr val="C00000"/>
                </a:solidFill>
                <a:latin typeface="华文新魏" panose="02010800040101010101" pitchFamily="2" charset="-122"/>
                <a:ea typeface="华文新魏" panose="02010800040101010101" pitchFamily="2" charset="-122"/>
              </a:rPr>
              <a:t>、</a:t>
            </a:r>
            <a:r>
              <a:rPr lang="en-US" altLang="zh-CN" sz="3600">
                <a:solidFill>
                  <a:srgbClr val="C00000"/>
                </a:solidFill>
                <a:latin typeface="华文新魏" panose="02010800040101010101" pitchFamily="2" charset="-122"/>
                <a:ea typeface="华文新魏" panose="02010800040101010101" pitchFamily="2" charset="-122"/>
              </a:rPr>
              <a:t>Or</a:t>
            </a:r>
            <a:r>
              <a:rPr lang="zh-CN" altLang="en-US" sz="3600">
                <a:solidFill>
                  <a:srgbClr val="C00000"/>
                </a:solidFill>
                <a:latin typeface="华文新魏" panose="02010800040101010101" pitchFamily="2" charset="-122"/>
                <a:ea typeface="华文新魏" panose="02010800040101010101" pitchFamily="2" charset="-122"/>
              </a:rPr>
              <a:t>运算</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4" name="TextBox 3"/>
          <p:cNvSpPr txBox="1"/>
          <p:nvPr/>
        </p:nvSpPr>
        <p:spPr>
          <a:xfrm>
            <a:off x="125413" y="2492375"/>
            <a:ext cx="8893175" cy="1277938"/>
          </a:xfrm>
          <a:prstGeom prst="rect">
            <a:avLst/>
          </a:prstGeom>
          <a:noFill/>
        </p:spPr>
        <p:txBody>
          <a:bodyPr>
            <a:spAutoFit/>
          </a:bodyPr>
          <a:lstStyle/>
          <a:p>
            <a:pPr>
              <a:lnSpc>
                <a:spcPct val="150000"/>
              </a:lnSpc>
              <a:defRPr/>
            </a:pPr>
            <a:r>
              <a:rPr lang="zh-CN" altLang="en-US" i="1" dirty="0">
                <a:solidFill>
                  <a:srgbClr val="C00000"/>
                </a:solidFill>
                <a:latin typeface="+mn-ea"/>
                <a:ea typeface="+mn-ea"/>
              </a:rPr>
              <a:t>思考：</a:t>
            </a:r>
            <a:endParaRPr lang="en-US" altLang="zh-CN" i="1" dirty="0">
              <a:solidFill>
                <a:srgbClr val="C00000"/>
              </a:solidFill>
              <a:latin typeface="+mn-ea"/>
              <a:ea typeface="+mn-ea"/>
            </a:endParaRPr>
          </a:p>
          <a:p>
            <a:pPr marL="342900" indent="-342900">
              <a:spcAft>
                <a:spcPts val="1200"/>
              </a:spcAft>
              <a:buSzPct val="85000"/>
              <a:buFontTx/>
              <a:buBlip>
                <a:blip r:embed="rId1"/>
              </a:buBlip>
              <a:defRPr/>
            </a:pPr>
            <a:r>
              <a:rPr lang="zh-CN" altLang="zh-CN" i="1" dirty="0">
                <a:solidFill>
                  <a:schemeClr val="tx1"/>
                </a:solidFill>
                <a:latin typeface="+mn-ea"/>
                <a:ea typeface="+mn-ea"/>
              </a:rPr>
              <a:t>如果要在同一列上进行多条件筛选，比如要筛选“实际收入”小于</a:t>
            </a:r>
            <a:r>
              <a:rPr lang="en-US" altLang="zh-CN" i="1" dirty="0">
                <a:solidFill>
                  <a:schemeClr val="tx1"/>
                </a:solidFill>
                <a:latin typeface="+mn-ea"/>
                <a:ea typeface="+mn-ea"/>
              </a:rPr>
              <a:t>5500</a:t>
            </a:r>
            <a:r>
              <a:rPr lang="zh-CN" altLang="zh-CN" i="1" dirty="0">
                <a:solidFill>
                  <a:schemeClr val="tx1"/>
                </a:solidFill>
                <a:latin typeface="+mn-ea"/>
                <a:ea typeface="+mn-ea"/>
              </a:rPr>
              <a:t>元同时又大于等于</a:t>
            </a:r>
            <a:r>
              <a:rPr lang="en-US" altLang="zh-CN" i="1" dirty="0">
                <a:solidFill>
                  <a:schemeClr val="tx1"/>
                </a:solidFill>
                <a:latin typeface="+mn-ea"/>
                <a:ea typeface="+mn-ea"/>
              </a:rPr>
              <a:t>5000</a:t>
            </a:r>
            <a:r>
              <a:rPr lang="zh-CN" altLang="zh-CN" i="1" dirty="0">
                <a:solidFill>
                  <a:schemeClr val="tx1"/>
                </a:solidFill>
                <a:latin typeface="+mn-ea"/>
                <a:ea typeface="+mn-ea"/>
              </a:rPr>
              <a:t>元的记录，</a:t>
            </a:r>
            <a:r>
              <a:rPr lang="zh-CN" altLang="en-US" i="1" dirty="0">
                <a:solidFill>
                  <a:schemeClr val="tx1"/>
                </a:solidFill>
                <a:latin typeface="+mn-ea"/>
                <a:ea typeface="+mn-ea"/>
              </a:rPr>
              <a:t>应如何设置筛选条件？</a:t>
            </a:r>
            <a:endParaRPr lang="zh-CN" altLang="en-US" i="1" dirty="0">
              <a:solidFill>
                <a:schemeClr val="tx1"/>
              </a:solidFill>
              <a:latin typeface="+mn-ea"/>
              <a:ea typeface="+mn-ea"/>
            </a:endParaRPr>
          </a:p>
        </p:txBody>
      </p:sp>
      <p:sp>
        <p:nvSpPr>
          <p:cNvPr id="5" name="Rectangle 3"/>
          <p:cNvSpPr txBox="1">
            <a:spLocks noChangeArrowheads="1"/>
          </p:cNvSpPr>
          <p:nvPr/>
        </p:nvSpPr>
        <p:spPr>
          <a:xfrm>
            <a:off x="323850" y="836613"/>
            <a:ext cx="8569325" cy="1836737"/>
          </a:xfrm>
          <a:prstGeom prst="rect">
            <a:avLst/>
          </a:prstGeom>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a:buFontTx/>
              <a:buNone/>
              <a:defRPr/>
            </a:pPr>
            <a:r>
              <a:rPr lang="en-US" altLang="zh-CN" sz="2200" kern="0" dirty="0" smtClean="0">
                <a:latin typeface="宋体" panose="02010600030101010101" pitchFamily="2" charset="-122"/>
                <a:ea typeface="宋体" panose="02010600030101010101" pitchFamily="2" charset="-122"/>
              </a:rPr>
              <a:t>   </a:t>
            </a:r>
            <a:r>
              <a:rPr lang="en-US" altLang="zh-CN" sz="2200" kern="0" dirty="0" smtClean="0">
                <a:solidFill>
                  <a:srgbClr val="0000FF"/>
                </a:solidFill>
                <a:latin typeface="宋体" panose="02010600030101010101" pitchFamily="2" charset="-122"/>
                <a:ea typeface="宋体" panose="02010600030101010101" pitchFamily="2" charset="-122"/>
              </a:rPr>
              <a:t>a  And  b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均为真值时，经过</a:t>
            </a:r>
            <a:r>
              <a:rPr lang="en-US" altLang="zh-CN" sz="2200" kern="0" dirty="0" smtClean="0">
                <a:solidFill>
                  <a:srgbClr val="008000"/>
                </a:solidFill>
                <a:latin typeface="宋体" panose="02010600030101010101" pitchFamily="2" charset="-122"/>
                <a:ea typeface="宋体" panose="02010600030101010101" pitchFamily="2" charset="-122"/>
              </a:rPr>
              <a:t>And</a:t>
            </a:r>
            <a:r>
              <a:rPr lang="zh-CN" altLang="en-US" sz="2200" kern="0" dirty="0" smtClean="0">
                <a:solidFill>
                  <a:srgbClr val="008000"/>
                </a:solidFill>
                <a:latin typeface="宋体" panose="02010600030101010101" pitchFamily="2" charset="-122"/>
                <a:ea typeface="宋体" panose="02010600030101010101" pitchFamily="2" charset="-122"/>
              </a:rPr>
              <a:t>运算</a:t>
            </a:r>
            <a:r>
              <a:rPr lang="zh-CN" altLang="en-US" sz="2200" kern="0" dirty="0">
                <a:solidFill>
                  <a:srgbClr val="008000"/>
                </a:solidFill>
                <a:latin typeface="宋体" panose="02010600030101010101" pitchFamily="2" charset="-122"/>
                <a:ea typeface="宋体" panose="02010600030101010101" pitchFamily="2" charset="-122"/>
              </a:rPr>
              <a:t>后得到真值；</a:t>
            </a:r>
            <a:endParaRPr lang="zh-CN" altLang="en-US" sz="2200" kern="0" dirty="0" smtClean="0">
              <a:solidFill>
                <a:srgbClr val="008000"/>
              </a:solidFill>
              <a:latin typeface="宋体" panose="02010600030101010101" pitchFamily="2" charset="-122"/>
              <a:ea typeface="宋体" panose="02010600030101010101" pitchFamily="2" charset="-122"/>
            </a:endParaRPr>
          </a:p>
          <a:p>
            <a:pPr>
              <a:spcAft>
                <a:spcPts val="600"/>
              </a:spcAft>
              <a:buFontTx/>
              <a:buNone/>
              <a:defRPr/>
            </a:pPr>
            <a:r>
              <a:rPr lang="zh-CN" altLang="en-US" sz="2200" kern="0" dirty="0" smtClean="0">
                <a:solidFill>
                  <a:srgbClr val="008000"/>
                </a:solidFill>
                <a:latin typeface="宋体" panose="02010600030101010101" pitchFamily="2" charset="-122"/>
                <a:ea typeface="宋体" panose="02010600030101010101" pitchFamily="2" charset="-122"/>
              </a:rPr>
              <a:t>                 否则（其中有一个假值）为假值。</a:t>
            </a:r>
            <a:endParaRPr lang="zh-CN" altLang="en-US" sz="2200" kern="0" dirty="0" smtClean="0">
              <a:solidFill>
                <a:srgbClr val="008000"/>
              </a:solidFill>
              <a:latin typeface="宋体" panose="02010600030101010101" pitchFamily="2" charset="-122"/>
              <a:ea typeface="宋体" panose="02010600030101010101" pitchFamily="2" charset="-122"/>
            </a:endParaRPr>
          </a:p>
          <a:p>
            <a:pPr>
              <a:buFontTx/>
              <a:buNone/>
              <a:defRPr/>
            </a:pPr>
            <a:r>
              <a:rPr lang="zh-CN" altLang="en-US" sz="2200" kern="0" dirty="0" smtClean="0">
                <a:latin typeface="宋体" panose="02010600030101010101" pitchFamily="2" charset="-122"/>
                <a:ea typeface="宋体" panose="02010600030101010101" pitchFamily="2" charset="-122"/>
              </a:rPr>
              <a:t>   </a:t>
            </a:r>
            <a:r>
              <a:rPr lang="en-US" altLang="zh-CN" sz="2200" kern="0" dirty="0" smtClean="0">
                <a:solidFill>
                  <a:srgbClr val="0000FF"/>
                </a:solidFill>
                <a:latin typeface="宋体" panose="02010600030101010101" pitchFamily="2" charset="-122"/>
                <a:ea typeface="宋体" panose="02010600030101010101" pitchFamily="2" charset="-122"/>
              </a:rPr>
              <a:t>a  Or   b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只要有一个真值，经过</a:t>
            </a:r>
            <a:r>
              <a:rPr lang="en-US" altLang="zh-CN" sz="2200" kern="0" dirty="0" smtClean="0">
                <a:solidFill>
                  <a:srgbClr val="008000"/>
                </a:solidFill>
                <a:latin typeface="宋体" panose="02010600030101010101" pitchFamily="2" charset="-122"/>
                <a:ea typeface="宋体" panose="02010600030101010101" pitchFamily="2" charset="-122"/>
              </a:rPr>
              <a:t>Or</a:t>
            </a:r>
            <a:r>
              <a:rPr lang="zh-CN" altLang="en-US" sz="2200" kern="0" dirty="0" smtClean="0">
                <a:solidFill>
                  <a:srgbClr val="008000"/>
                </a:solidFill>
                <a:latin typeface="宋体" panose="02010600030101010101" pitchFamily="2" charset="-122"/>
                <a:ea typeface="宋体" panose="02010600030101010101" pitchFamily="2" charset="-122"/>
              </a:rPr>
              <a:t>运算后得到真</a:t>
            </a:r>
            <a:endParaRPr lang="en-US" altLang="zh-CN" sz="2200" kern="0" dirty="0" smtClean="0">
              <a:solidFill>
                <a:srgbClr val="008000"/>
              </a:solidFill>
              <a:latin typeface="宋体" panose="02010600030101010101" pitchFamily="2" charset="-122"/>
              <a:ea typeface="宋体" panose="02010600030101010101" pitchFamily="2" charset="-122"/>
            </a:endParaRPr>
          </a:p>
          <a:p>
            <a:pPr>
              <a:buFontTx/>
              <a:buNone/>
              <a:defRPr/>
            </a:pPr>
            <a:r>
              <a:rPr lang="en-US" altLang="zh-CN" sz="2200" kern="0" dirty="0">
                <a:solidFill>
                  <a:srgbClr val="008000"/>
                </a:solidFill>
                <a:latin typeface="宋体" panose="02010600030101010101" pitchFamily="2" charset="-122"/>
                <a:ea typeface="宋体" panose="02010600030101010101" pitchFamily="2" charset="-122"/>
              </a:rPr>
              <a:t> </a:t>
            </a:r>
            <a:r>
              <a:rPr lang="en-US" altLang="zh-CN" sz="2200" kern="0" dirty="0" smtClean="0">
                <a:solidFill>
                  <a:srgbClr val="008000"/>
                </a:solidFill>
                <a:latin typeface="宋体" panose="02010600030101010101" pitchFamily="2" charset="-122"/>
                <a:ea typeface="宋体" panose="02010600030101010101" pitchFamily="2" charset="-122"/>
              </a:rPr>
              <a:t>                </a:t>
            </a:r>
            <a:r>
              <a:rPr lang="zh-CN" altLang="en-US" sz="2200" kern="0" dirty="0" smtClean="0">
                <a:solidFill>
                  <a:srgbClr val="008000"/>
                </a:solidFill>
                <a:latin typeface="宋体" panose="02010600030101010101" pitchFamily="2" charset="-122"/>
                <a:ea typeface="宋体" panose="02010600030101010101" pitchFamily="2" charset="-122"/>
              </a:rPr>
              <a:t>值； </a:t>
            </a:r>
            <a:r>
              <a:rPr lang="en-US" altLang="zh-CN" sz="2200" kern="0" dirty="0" smtClean="0">
                <a:solidFill>
                  <a:srgbClr val="008000"/>
                </a:solidFill>
                <a:latin typeface="宋体" panose="02010600030101010101" pitchFamily="2" charset="-122"/>
                <a:ea typeface="宋体" panose="02010600030101010101" pitchFamily="2" charset="-122"/>
              </a:rPr>
              <a:t>a </a:t>
            </a:r>
            <a:r>
              <a:rPr lang="zh-CN" altLang="en-US" sz="2200" kern="0" dirty="0" smtClean="0">
                <a:solidFill>
                  <a:srgbClr val="008000"/>
                </a:solidFill>
                <a:latin typeface="宋体" panose="02010600030101010101" pitchFamily="2" charset="-122"/>
                <a:ea typeface="宋体" panose="02010600030101010101" pitchFamily="2" charset="-122"/>
              </a:rPr>
              <a:t>和</a:t>
            </a:r>
            <a:r>
              <a:rPr lang="en-US" altLang="zh-CN" sz="2200" kern="0" dirty="0" smtClean="0">
                <a:solidFill>
                  <a:srgbClr val="008000"/>
                </a:solidFill>
                <a:latin typeface="宋体" panose="02010600030101010101" pitchFamily="2" charset="-122"/>
                <a:ea typeface="宋体" panose="02010600030101010101" pitchFamily="2" charset="-122"/>
              </a:rPr>
              <a:t>b</a:t>
            </a:r>
            <a:r>
              <a:rPr lang="zh-CN" altLang="en-US" sz="2200" kern="0" dirty="0" smtClean="0">
                <a:solidFill>
                  <a:srgbClr val="008000"/>
                </a:solidFill>
                <a:latin typeface="宋体" panose="02010600030101010101" pitchFamily="2" charset="-122"/>
                <a:ea typeface="宋体" panose="02010600030101010101" pitchFamily="2" charset="-122"/>
              </a:rPr>
              <a:t>同时为假值时， </a:t>
            </a:r>
            <a:r>
              <a:rPr lang="en-US" altLang="zh-CN" sz="2200" kern="0" dirty="0" smtClean="0">
                <a:solidFill>
                  <a:srgbClr val="008000"/>
                </a:solidFill>
                <a:latin typeface="宋体" panose="02010600030101010101" pitchFamily="2" charset="-122"/>
                <a:ea typeface="宋体" panose="02010600030101010101" pitchFamily="2" charset="-122"/>
              </a:rPr>
              <a:t>Or</a:t>
            </a:r>
            <a:r>
              <a:rPr lang="zh-CN" altLang="en-US" sz="2200" kern="0" dirty="0" smtClean="0">
                <a:solidFill>
                  <a:srgbClr val="008000"/>
                </a:solidFill>
                <a:latin typeface="宋体" panose="02010600030101010101" pitchFamily="2" charset="-122"/>
                <a:ea typeface="宋体" panose="02010600030101010101" pitchFamily="2" charset="-122"/>
              </a:rPr>
              <a:t>运算后为假值。</a:t>
            </a:r>
            <a:endParaRPr lang="zh-CN" altLang="en-US" sz="2200" kern="0" dirty="0" smtClean="0">
              <a:solidFill>
                <a:srgbClr val="008000"/>
              </a:solidFill>
              <a:latin typeface="宋体" panose="02010600030101010101" pitchFamily="2" charset="-122"/>
              <a:ea typeface="宋体" panose="02010600030101010101" pitchFamily="2" charset="-122"/>
            </a:endParaRPr>
          </a:p>
        </p:txBody>
      </p:sp>
      <p:sp>
        <p:nvSpPr>
          <p:cNvPr id="2" name="TextBox 1"/>
          <p:cNvSpPr txBox="1"/>
          <p:nvPr/>
        </p:nvSpPr>
        <p:spPr>
          <a:xfrm>
            <a:off x="719138" y="3824288"/>
            <a:ext cx="5365750" cy="785812"/>
          </a:xfrm>
          <a:prstGeom prst="rect">
            <a:avLst/>
          </a:prstGeom>
          <a:noFill/>
        </p:spPr>
        <p:txBody>
          <a:bodyPr wrap="none">
            <a:spAutoFit/>
          </a:bodyPr>
          <a:lstStyle/>
          <a:p>
            <a:pPr>
              <a:spcAft>
                <a:spcPts val="600"/>
              </a:spcAft>
              <a:buClr>
                <a:schemeClr val="tx1"/>
              </a:buClr>
              <a:buFontTx/>
              <a:buChar char=" "/>
              <a:defRPr/>
            </a:pPr>
            <a:r>
              <a:rPr lang="zh-CN" altLang="en-US" sz="2000" dirty="0">
                <a:solidFill>
                  <a:srgbClr val="0000FF"/>
                </a:solidFill>
                <a:latin typeface="+mn-ea"/>
                <a:ea typeface="+mn-ea"/>
              </a:rPr>
              <a:t> </a:t>
            </a:r>
            <a:r>
              <a:rPr lang="en-US" altLang="zh-CN" sz="2000" dirty="0">
                <a:solidFill>
                  <a:srgbClr val="0000FF"/>
                </a:solidFill>
                <a:latin typeface="+mn-ea"/>
                <a:ea typeface="+mn-ea"/>
              </a:rPr>
              <a:t>A.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&gt;=5000 or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&lt;=5500</a:t>
            </a:r>
            <a:endParaRPr lang="en-US" altLang="zh-CN" sz="2000" dirty="0">
              <a:solidFill>
                <a:srgbClr val="0000FF"/>
              </a:solidFill>
              <a:latin typeface="+mn-ea"/>
              <a:ea typeface="+mn-ea"/>
            </a:endParaRPr>
          </a:p>
          <a:p>
            <a:pPr>
              <a:buClr>
                <a:schemeClr val="tx1"/>
              </a:buClr>
              <a:buFontTx/>
              <a:buChar char=" "/>
              <a:defRPr/>
            </a:pPr>
            <a:r>
              <a:rPr lang="en-US" altLang="zh-CN" sz="2000" dirty="0">
                <a:solidFill>
                  <a:srgbClr val="0000FF"/>
                </a:solidFill>
                <a:latin typeface="+mn-ea"/>
                <a:ea typeface="+mn-ea"/>
              </a:rPr>
              <a:t> B.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&gt;=5000 and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&lt;=5500</a:t>
            </a:r>
            <a:endParaRPr lang="zh-CN" altLang="en-US" sz="2000" dirty="0">
              <a:solidFill>
                <a:srgbClr val="0000FF"/>
              </a:solidFill>
              <a:latin typeface="+mn-ea"/>
              <a:ea typeface="+mn-ea"/>
            </a:endParaRPr>
          </a:p>
        </p:txBody>
      </p:sp>
      <p:sp>
        <p:nvSpPr>
          <p:cNvPr id="7" name="TextBox 6"/>
          <p:cNvSpPr txBox="1"/>
          <p:nvPr/>
        </p:nvSpPr>
        <p:spPr>
          <a:xfrm>
            <a:off x="107950" y="4724400"/>
            <a:ext cx="8893175" cy="769938"/>
          </a:xfrm>
          <a:prstGeom prst="rect">
            <a:avLst/>
          </a:prstGeom>
          <a:noFill/>
        </p:spPr>
        <p:txBody>
          <a:bodyPr>
            <a:spAutoFit/>
          </a:bodyPr>
          <a:lstStyle/>
          <a:p>
            <a:pPr marL="342900" indent="-342900">
              <a:spcBef>
                <a:spcPts val="600"/>
              </a:spcBef>
              <a:spcAft>
                <a:spcPts val="1200"/>
              </a:spcAft>
              <a:buSzPct val="85000"/>
              <a:buFontTx/>
              <a:buBlip>
                <a:blip r:embed="rId1"/>
              </a:buBlip>
              <a:defRPr/>
            </a:pPr>
            <a:r>
              <a:rPr lang="zh-CN" altLang="zh-CN" i="1" dirty="0">
                <a:solidFill>
                  <a:schemeClr val="tx1"/>
                </a:solidFill>
                <a:latin typeface="+mn-ea"/>
                <a:ea typeface="+mn-ea"/>
              </a:rPr>
              <a:t>如果要筛选“实际收入”小于</a:t>
            </a:r>
            <a:r>
              <a:rPr lang="en-US" altLang="zh-CN" i="1" dirty="0">
                <a:solidFill>
                  <a:schemeClr val="tx1"/>
                </a:solidFill>
                <a:latin typeface="+mn-ea"/>
                <a:ea typeface="+mn-ea"/>
              </a:rPr>
              <a:t>5000</a:t>
            </a:r>
            <a:r>
              <a:rPr lang="zh-CN" altLang="zh-CN" i="1" dirty="0">
                <a:solidFill>
                  <a:schemeClr val="tx1"/>
                </a:solidFill>
                <a:latin typeface="+mn-ea"/>
                <a:ea typeface="+mn-ea"/>
              </a:rPr>
              <a:t>元</a:t>
            </a:r>
            <a:r>
              <a:rPr lang="zh-CN" altLang="en-US" i="1" dirty="0">
                <a:solidFill>
                  <a:schemeClr val="tx1"/>
                </a:solidFill>
                <a:latin typeface="+mn-ea"/>
                <a:ea typeface="+mn-ea"/>
              </a:rPr>
              <a:t>和</a:t>
            </a:r>
            <a:r>
              <a:rPr lang="zh-CN" altLang="zh-CN" i="1" dirty="0">
                <a:solidFill>
                  <a:schemeClr val="tx1"/>
                </a:solidFill>
                <a:latin typeface="+mn-ea"/>
                <a:ea typeface="+mn-ea"/>
              </a:rPr>
              <a:t>大于</a:t>
            </a:r>
            <a:r>
              <a:rPr lang="en-US" altLang="zh-CN" i="1" dirty="0">
                <a:solidFill>
                  <a:schemeClr val="tx1"/>
                </a:solidFill>
                <a:latin typeface="+mn-ea"/>
                <a:ea typeface="+mn-ea"/>
              </a:rPr>
              <a:t>8000</a:t>
            </a:r>
            <a:r>
              <a:rPr lang="zh-CN" altLang="zh-CN" i="1" dirty="0">
                <a:solidFill>
                  <a:schemeClr val="tx1"/>
                </a:solidFill>
                <a:latin typeface="+mn-ea"/>
                <a:ea typeface="+mn-ea"/>
              </a:rPr>
              <a:t>元的记录，</a:t>
            </a:r>
            <a:r>
              <a:rPr lang="zh-CN" altLang="en-US" i="1" dirty="0">
                <a:solidFill>
                  <a:schemeClr val="tx1"/>
                </a:solidFill>
                <a:latin typeface="+mn-ea"/>
                <a:ea typeface="+mn-ea"/>
              </a:rPr>
              <a:t>应如何设置筛选条件？</a:t>
            </a:r>
            <a:endParaRPr lang="zh-CN" altLang="en-US" i="1" dirty="0">
              <a:solidFill>
                <a:schemeClr val="tx1"/>
              </a:solidFill>
              <a:latin typeface="+mn-ea"/>
              <a:ea typeface="+mn-ea"/>
            </a:endParaRPr>
          </a:p>
        </p:txBody>
      </p:sp>
      <p:sp>
        <p:nvSpPr>
          <p:cNvPr id="8" name="TextBox 7"/>
          <p:cNvSpPr txBox="1"/>
          <p:nvPr/>
        </p:nvSpPr>
        <p:spPr>
          <a:xfrm>
            <a:off x="719138" y="5553075"/>
            <a:ext cx="5106987" cy="784225"/>
          </a:xfrm>
          <a:prstGeom prst="rect">
            <a:avLst/>
          </a:prstGeom>
          <a:noFill/>
        </p:spPr>
        <p:txBody>
          <a:bodyPr wrap="none">
            <a:spAutoFit/>
          </a:bodyPr>
          <a:lstStyle/>
          <a:p>
            <a:pPr>
              <a:spcAft>
                <a:spcPts val="600"/>
              </a:spcAft>
              <a:buClr>
                <a:schemeClr val="tx1"/>
              </a:buClr>
              <a:buFontTx/>
              <a:buChar char=" "/>
              <a:defRPr/>
            </a:pPr>
            <a:r>
              <a:rPr lang="zh-CN" altLang="en-US" sz="2000" dirty="0">
                <a:solidFill>
                  <a:srgbClr val="0000FF"/>
                </a:solidFill>
                <a:latin typeface="+mn-ea"/>
                <a:ea typeface="+mn-ea"/>
              </a:rPr>
              <a:t> </a:t>
            </a:r>
            <a:r>
              <a:rPr lang="en-US" altLang="zh-CN" sz="2000" dirty="0">
                <a:solidFill>
                  <a:srgbClr val="0000FF"/>
                </a:solidFill>
                <a:latin typeface="+mn-ea"/>
                <a:ea typeface="+mn-ea"/>
              </a:rPr>
              <a:t>A.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&lt;5000 or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&gt;8000</a:t>
            </a:r>
            <a:endParaRPr lang="en-US" altLang="zh-CN" sz="2000" dirty="0">
              <a:solidFill>
                <a:srgbClr val="0000FF"/>
              </a:solidFill>
              <a:latin typeface="+mn-ea"/>
              <a:ea typeface="+mn-ea"/>
            </a:endParaRPr>
          </a:p>
          <a:p>
            <a:pPr>
              <a:buClr>
                <a:schemeClr val="tx1"/>
              </a:buClr>
              <a:buFontTx/>
              <a:buChar char=" "/>
              <a:defRPr/>
            </a:pPr>
            <a:r>
              <a:rPr lang="en-US" altLang="zh-CN" sz="2000" dirty="0">
                <a:solidFill>
                  <a:srgbClr val="0000FF"/>
                </a:solidFill>
                <a:latin typeface="+mn-ea"/>
                <a:ea typeface="+mn-ea"/>
              </a:rPr>
              <a:t> B.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&lt;5000 and </a:t>
            </a:r>
            <a:r>
              <a:rPr lang="zh-CN" altLang="en-US" sz="2000" dirty="0">
                <a:solidFill>
                  <a:srgbClr val="0000FF"/>
                </a:solidFill>
                <a:latin typeface="+mn-ea"/>
                <a:ea typeface="+mn-ea"/>
              </a:rPr>
              <a:t>实际收入 </a:t>
            </a:r>
            <a:r>
              <a:rPr lang="en-US" altLang="zh-CN" sz="2000" dirty="0">
                <a:solidFill>
                  <a:srgbClr val="0000FF"/>
                </a:solidFill>
                <a:latin typeface="+mn-ea"/>
                <a:ea typeface="+mn-ea"/>
              </a:rPr>
              <a:t>&gt;8000</a:t>
            </a:r>
            <a:endParaRPr lang="zh-CN" altLang="en-US" sz="2000" dirty="0">
              <a:solidFill>
                <a:srgbClr val="0000FF"/>
              </a:solidFill>
              <a:latin typeface="+mn-ea"/>
              <a:ea typeface="+mn-ea"/>
            </a:endParaRPr>
          </a:p>
        </p:txBody>
      </p:sp>
      <p:grpSp>
        <p:nvGrpSpPr>
          <p:cNvPr id="96264" name="Group 4"/>
          <p:cNvGrpSpPr/>
          <p:nvPr/>
        </p:nvGrpSpPr>
        <p:grpSpPr bwMode="auto">
          <a:xfrm>
            <a:off x="7589838" y="5337175"/>
            <a:ext cx="954087" cy="1404938"/>
            <a:chOff x="4205" y="2069"/>
            <a:chExt cx="1079" cy="1776"/>
          </a:xfrm>
        </p:grpSpPr>
        <p:sp>
          <p:nvSpPr>
            <p:cNvPr id="96265" name="Oval 5"/>
            <p:cNvSpPr>
              <a:spLocks noChangeArrowheads="1"/>
            </p:cNvSpPr>
            <p:nvPr/>
          </p:nvSpPr>
          <p:spPr bwMode="auto">
            <a:xfrm>
              <a:off x="4286" y="2069"/>
              <a:ext cx="907" cy="454"/>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solidFill>
                    <a:srgbClr val="0000CC"/>
                  </a:solidFill>
                </a:rPr>
                <a:t>想一想</a:t>
              </a:r>
              <a:endParaRPr kumimoji="1" lang="zh-CN" altLang="en-US" sz="1400">
                <a:solidFill>
                  <a:srgbClr val="0000CC"/>
                </a:solidFill>
              </a:endParaRPr>
            </a:p>
          </p:txBody>
        </p:sp>
        <p:graphicFrame>
          <p:nvGraphicFramePr>
            <p:cNvPr id="96266" name="Object 6"/>
            <p:cNvGraphicFramePr>
              <a:graphicFrameLocks noChangeAspect="1"/>
            </p:cNvGraphicFramePr>
            <p:nvPr/>
          </p:nvGraphicFramePr>
          <p:xfrm>
            <a:off x="4205" y="2342"/>
            <a:ext cx="1079" cy="1503"/>
          </p:xfrm>
          <a:graphic>
            <a:graphicData uri="http://schemas.openxmlformats.org/presentationml/2006/ole">
              <mc:AlternateContent xmlns:mc="http://schemas.openxmlformats.org/markup-compatibility/2006">
                <mc:Choice xmlns:v="urn:schemas-microsoft-com:vml" Requires="v">
                  <p:oleObj spid="_x0000_s96337" name="剪辑" r:id="rId2" imgW="3848100" imgH="5478780" progId="MS_ClipArt_Gallery.2">
                    <p:embed/>
                  </p:oleObj>
                </mc:Choice>
                <mc:Fallback>
                  <p:oleObj name="剪辑" r:id="rId2" imgW="3848100" imgH="5478780" progId="MS_ClipArt_Gallery.2">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 y="2342"/>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日期占位符 2"/>
          <p:cNvSpPr>
            <a:spLocks noGrp="1"/>
          </p:cNvSpPr>
          <p:nvPr>
            <p:ph type="dt" sz="half" idx="10"/>
          </p:nvPr>
        </p:nvSpPr>
        <p:spPr/>
        <p:txBody>
          <a:bodyPr/>
          <a:lstStyle/>
          <a:p>
            <a:pPr>
              <a:defRPr/>
            </a:pPr>
            <a:fld id="{B61D4ADF-E185-4A87-A82F-84BECDB5CA27}" type="datetime1">
              <a:rPr lang="zh-CN" altLang="en-US" smtClean="0"/>
            </a:fld>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73025" y="873125"/>
            <a:ext cx="9036050" cy="5554663"/>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⒉</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记录的</a:t>
            </a:r>
            <a:r>
              <a:rPr lang="zh-CN" altLang="en-US" sz="2800" dirty="0">
                <a:solidFill>
                  <a:srgbClr val="C00000"/>
                </a:solidFill>
                <a:latin typeface="宋体" panose="02010600030101010101" pitchFamily="2" charset="-122"/>
              </a:rPr>
              <a:t>筛选</a:t>
            </a:r>
            <a:endParaRPr lang="en-US" altLang="zh-CN" sz="2800" dirty="0">
              <a:solidFill>
                <a:srgbClr val="C00000"/>
              </a:solidFill>
              <a:latin typeface="宋体" panose="02010600030101010101" pitchFamily="2" charset="-122"/>
            </a:endParaRPr>
          </a:p>
          <a:p>
            <a:pPr marL="179705">
              <a:spcBef>
                <a:spcPts val="600"/>
              </a:spcBef>
              <a:spcAft>
                <a:spcPts val="600"/>
              </a:spcAft>
              <a:defRPr/>
            </a:pPr>
            <a:r>
              <a:rPr lang="zh-CN" altLang="en-US" sz="2400" dirty="0">
                <a:solidFill>
                  <a:srgbClr val="008000"/>
                </a:solidFill>
                <a:latin typeface="宋体" panose="02010600030101010101" pitchFamily="2" charset="-122"/>
              </a:rPr>
              <a:t>⑵</a:t>
            </a:r>
            <a:r>
              <a:rPr lang="en-US" altLang="zh-CN" sz="2400" dirty="0">
                <a:solidFill>
                  <a:srgbClr val="008000"/>
                </a:solidFill>
                <a:latin typeface="宋体" panose="02010600030101010101" pitchFamily="2" charset="-122"/>
              </a:rPr>
              <a:t> </a:t>
            </a:r>
            <a:r>
              <a:rPr lang="zh-CN" altLang="en-US" sz="2400" dirty="0">
                <a:solidFill>
                  <a:srgbClr val="008000"/>
                </a:solidFill>
                <a:latin typeface="宋体" panose="02010600030101010101" pitchFamily="2" charset="-122"/>
              </a:rPr>
              <a:t>高级筛选</a:t>
            </a:r>
            <a:endParaRPr lang="en-US" altLang="zh-CN" sz="2400" dirty="0">
              <a:solidFill>
                <a:srgbClr val="008000"/>
              </a:solidFill>
              <a:latin typeface="宋体" panose="02010600030101010101" pitchFamily="2" charset="-122"/>
            </a:endParaRPr>
          </a:p>
          <a:p>
            <a:pPr indent="575945">
              <a:lnSpc>
                <a:spcPct val="150000"/>
              </a:lnSpc>
              <a:defRPr/>
            </a:pPr>
            <a:r>
              <a:rPr lang="zh-CN" altLang="zh-CN" sz="2400" b="0" dirty="0">
                <a:solidFill>
                  <a:schemeClr val="tx1"/>
                </a:solidFill>
                <a:latin typeface="宋体" panose="02010600030101010101" pitchFamily="2" charset="-122"/>
              </a:rPr>
              <a:t>使用高级筛选之前，需要建立一个条件区域，用来指定必须满足的条件。</a:t>
            </a:r>
            <a:endParaRPr lang="en-US"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条件区域的第</a:t>
            </a:r>
            <a:r>
              <a:rPr lang="en-US" altLang="zh-CN" sz="2400" b="0" dirty="0">
                <a:solidFill>
                  <a:schemeClr val="tx1"/>
                </a:solidFill>
                <a:latin typeface="宋体" panose="02010600030101010101" pitchFamily="2" charset="-122"/>
              </a:rPr>
              <a:t>1</a:t>
            </a:r>
            <a:r>
              <a:rPr lang="zh-CN" altLang="zh-CN" sz="2400" b="0" dirty="0">
                <a:solidFill>
                  <a:schemeClr val="tx1"/>
                </a:solidFill>
                <a:latin typeface="宋体" panose="02010600030101010101" pitchFamily="2" charset="-122"/>
              </a:rPr>
              <a:t>行为条件标题行，条件标题名必须与数据清单的字段名相同；</a:t>
            </a:r>
            <a:endParaRPr lang="en-US"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第</a:t>
            </a:r>
            <a:r>
              <a:rPr lang="en-US" altLang="zh-CN" sz="2400" b="0" dirty="0">
                <a:solidFill>
                  <a:schemeClr val="tx1"/>
                </a:solidFill>
                <a:latin typeface="宋体" panose="02010600030101010101" pitchFamily="2" charset="-122"/>
              </a:rPr>
              <a:t>2</a:t>
            </a:r>
            <a:r>
              <a:rPr lang="zh-CN" altLang="zh-CN" sz="2400" b="0" dirty="0">
                <a:solidFill>
                  <a:schemeClr val="tx1"/>
                </a:solidFill>
                <a:latin typeface="宋体" panose="02010600030101010101" pitchFamily="2" charset="-122"/>
              </a:rPr>
              <a:t>行开始为条件行，同一条件行的条件互为“</a:t>
            </a:r>
            <a:r>
              <a:rPr lang="en-US" altLang="zh-CN" sz="2400" b="0" dirty="0">
                <a:solidFill>
                  <a:schemeClr val="tx1"/>
                </a:solidFill>
                <a:latin typeface="宋体" panose="02010600030101010101" pitchFamily="2" charset="-122"/>
              </a:rPr>
              <a:t>and</a:t>
            </a:r>
            <a:r>
              <a:rPr lang="zh-CN" altLang="zh-CN" sz="2400" b="0" dirty="0">
                <a:solidFill>
                  <a:schemeClr val="tx1"/>
                </a:solidFill>
                <a:latin typeface="宋体" panose="02010600030101010101" pitchFamily="2" charset="-122"/>
              </a:rPr>
              <a:t>”关系，表示必须同时满足的条件；不同条件行的条件互为“</a:t>
            </a:r>
            <a:r>
              <a:rPr lang="en-US" altLang="zh-CN" sz="2400" b="0" dirty="0">
                <a:solidFill>
                  <a:schemeClr val="tx1"/>
                </a:solidFill>
                <a:latin typeface="宋体" panose="02010600030101010101" pitchFamily="2" charset="-122"/>
              </a:rPr>
              <a:t>or</a:t>
            </a:r>
            <a:r>
              <a:rPr lang="zh-CN" altLang="zh-CN" sz="2400" b="0" dirty="0">
                <a:solidFill>
                  <a:schemeClr val="tx1"/>
                </a:solidFill>
                <a:latin typeface="宋体" panose="02010600030101010101" pitchFamily="2" charset="-122"/>
              </a:rPr>
              <a:t>”关系，表示满足任一条件即可。</a:t>
            </a:r>
            <a:endParaRPr lang="zh-CN" altLang="zh-CN" sz="2400" b="0" dirty="0">
              <a:solidFill>
                <a:schemeClr val="tx1"/>
              </a:solidFill>
              <a:latin typeface="宋体" panose="02010600030101010101" pitchFamily="2" charset="-122"/>
            </a:endParaRPr>
          </a:p>
          <a:p>
            <a:pPr marL="431800" indent="-342900">
              <a:lnSpc>
                <a:spcPct val="150000"/>
              </a:lnSpc>
              <a:buClr>
                <a:srgbClr val="FF6600"/>
              </a:buClr>
              <a:buSzPct val="75000"/>
              <a:buFont typeface="Wingdings" panose="05000000000000000000" pitchFamily="2" charset="2"/>
              <a:buChar char="n"/>
              <a:defRPr/>
            </a:pPr>
            <a:r>
              <a:rPr lang="zh-CN" altLang="zh-CN" sz="2400" b="0" dirty="0">
                <a:solidFill>
                  <a:schemeClr val="tx1"/>
                </a:solidFill>
                <a:latin typeface="宋体" panose="02010600030101010101" pitchFamily="2" charset="-122"/>
              </a:rPr>
              <a:t>如果需要查找含有相似的文本记录，可使用通配符“</a:t>
            </a:r>
            <a:r>
              <a:rPr lang="en-US" altLang="zh-CN"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”和“？</a:t>
            </a:r>
            <a:endParaRPr lang="en-US" altLang="zh-CN" sz="2400" b="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F07F5786-E656-4C23-A0E7-3D1F9E7DCF59}"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8775" y="2924175"/>
            <a:ext cx="798195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600">
                <a:solidFill>
                  <a:srgbClr val="C00000"/>
                </a:solidFill>
                <a:latin typeface="华文新魏" panose="02010800040101010101" pitchFamily="2" charset="-122"/>
                <a:ea typeface="华文新魏" panose="02010800040101010101" pitchFamily="2" charset="-122"/>
              </a:rPr>
              <a:t>高级筛选应用实例</a:t>
            </a:r>
            <a:endParaRPr lang="zh-CN" altLang="en-US" sz="3600">
              <a:solidFill>
                <a:srgbClr val="C00000"/>
              </a:solidFill>
              <a:latin typeface="华文新魏" panose="02010800040101010101" pitchFamily="2" charset="-122"/>
              <a:ea typeface="华文新魏" panose="02010800040101010101" pitchFamily="2" charset="-122"/>
            </a:endParaRPr>
          </a:p>
        </p:txBody>
      </p:sp>
      <p:sp>
        <p:nvSpPr>
          <p:cNvPr id="3" name="TextBox 2"/>
          <p:cNvSpPr txBox="1"/>
          <p:nvPr/>
        </p:nvSpPr>
        <p:spPr>
          <a:xfrm>
            <a:off x="71438" y="873125"/>
            <a:ext cx="8929687" cy="2016125"/>
          </a:xfrm>
          <a:prstGeom prst="rect">
            <a:avLst/>
          </a:prstGeom>
          <a:noFill/>
        </p:spPr>
        <p:txBody>
          <a:bodyPr>
            <a:spAutoFit/>
          </a:bodyPr>
          <a:lstStyle/>
          <a:p>
            <a:pPr>
              <a:spcBef>
                <a:spcPts val="600"/>
              </a:spcBef>
              <a:spcAft>
                <a:spcPts val="600"/>
              </a:spcAft>
              <a:defRPr/>
            </a:pPr>
            <a:r>
              <a:rPr lang="en-US" altLang="zh-CN" sz="2400" dirty="0" smtClean="0">
                <a:solidFill>
                  <a:srgbClr val="C00000"/>
                </a:solidFill>
                <a:latin typeface="+mn-ea"/>
                <a:ea typeface="+mn-ea"/>
              </a:rPr>
              <a:t>【</a:t>
            </a:r>
            <a:r>
              <a:rPr lang="zh-CN" altLang="zh-CN" sz="2400" dirty="0" smtClean="0">
                <a:solidFill>
                  <a:srgbClr val="C00000"/>
                </a:solidFill>
                <a:latin typeface="+mn-ea"/>
                <a:ea typeface="+mn-ea"/>
              </a:rPr>
              <a:t>例</a:t>
            </a:r>
            <a:r>
              <a:rPr lang="en-US" altLang="zh-CN" sz="2400" dirty="0" smtClean="0">
                <a:solidFill>
                  <a:srgbClr val="C00000"/>
                </a:solidFill>
                <a:latin typeface="+mn-ea"/>
                <a:ea typeface="+mn-ea"/>
              </a:rPr>
              <a:t>4-25】</a:t>
            </a:r>
            <a:r>
              <a:rPr lang="zh-CN" altLang="zh-CN" sz="2400" dirty="0">
                <a:solidFill>
                  <a:srgbClr val="008000"/>
                </a:solidFill>
                <a:latin typeface="+mn-ea"/>
                <a:ea typeface="+mn-ea"/>
              </a:rPr>
              <a:t>在工资表中筛选出实际收入低于</a:t>
            </a:r>
            <a:r>
              <a:rPr lang="en-US" altLang="zh-CN" sz="2400" dirty="0">
                <a:solidFill>
                  <a:srgbClr val="008000"/>
                </a:solidFill>
                <a:latin typeface="+mn-ea"/>
                <a:ea typeface="+mn-ea"/>
              </a:rPr>
              <a:t>8000</a:t>
            </a:r>
            <a:r>
              <a:rPr lang="zh-CN" altLang="zh-CN" sz="2400" dirty="0">
                <a:solidFill>
                  <a:srgbClr val="008000"/>
                </a:solidFill>
                <a:latin typeface="+mn-ea"/>
                <a:ea typeface="+mn-ea"/>
              </a:rPr>
              <a:t>元的“教授”资料，并将筛选结果在起始单元格地址为</a:t>
            </a:r>
            <a:r>
              <a:rPr lang="en-US" altLang="zh-CN" sz="2400" dirty="0">
                <a:solidFill>
                  <a:srgbClr val="008000"/>
                </a:solidFill>
                <a:latin typeface="+mn-ea"/>
                <a:ea typeface="+mn-ea"/>
              </a:rPr>
              <a:t>B15</a:t>
            </a:r>
            <a:r>
              <a:rPr lang="zh-CN" altLang="zh-CN" sz="2400" dirty="0">
                <a:solidFill>
                  <a:srgbClr val="008000"/>
                </a:solidFill>
                <a:latin typeface="+mn-ea"/>
                <a:ea typeface="+mn-ea"/>
              </a:rPr>
              <a:t>的区域中显示</a:t>
            </a:r>
            <a:r>
              <a:rPr lang="zh-CN" altLang="en-US" sz="2400" dirty="0">
                <a:solidFill>
                  <a:srgbClr val="008000"/>
                </a:solidFill>
                <a:latin typeface="+mn-ea"/>
                <a:ea typeface="+mn-ea"/>
              </a:rPr>
              <a:t>。</a:t>
            </a:r>
            <a:endParaRPr lang="en-US" altLang="zh-CN" sz="2400" dirty="0">
              <a:solidFill>
                <a:srgbClr val="008000"/>
              </a:solidFill>
              <a:latin typeface="+mn-ea"/>
              <a:ea typeface="+mn-ea"/>
            </a:endParaRPr>
          </a:p>
          <a:p>
            <a:pPr marL="575945" indent="-342900">
              <a:lnSpc>
                <a:spcPct val="150000"/>
              </a:lnSpc>
              <a:buClr>
                <a:schemeClr val="tx1"/>
              </a:buClr>
              <a:buFontTx/>
              <a:buBlip>
                <a:blip r:embed="rId2"/>
              </a:buBlip>
              <a:defRPr/>
            </a:pPr>
            <a:r>
              <a:rPr lang="zh-CN" altLang="en-US" sz="2400" dirty="0">
                <a:solidFill>
                  <a:srgbClr val="C00000"/>
                </a:solidFill>
                <a:latin typeface="+mn-ea"/>
                <a:ea typeface="+mn-ea"/>
              </a:rPr>
              <a:t>筛选条件为： </a:t>
            </a:r>
            <a:r>
              <a:rPr lang="en-US" altLang="zh-CN" sz="2400" dirty="0">
                <a:solidFill>
                  <a:srgbClr val="0000FF"/>
                </a:solidFill>
                <a:latin typeface="+mn-ea"/>
                <a:ea typeface="+mn-ea"/>
              </a:rPr>
              <a:t>(</a:t>
            </a:r>
            <a:r>
              <a:rPr lang="zh-CN" altLang="en-US" sz="2400" dirty="0">
                <a:solidFill>
                  <a:srgbClr val="0000FF"/>
                </a:solidFill>
                <a:latin typeface="+mn-ea"/>
                <a:ea typeface="+mn-ea"/>
              </a:rPr>
              <a:t>实际收入＜</a:t>
            </a:r>
            <a:r>
              <a:rPr lang="en-US" altLang="zh-CN" sz="2400" dirty="0">
                <a:solidFill>
                  <a:srgbClr val="0000FF"/>
                </a:solidFill>
                <a:latin typeface="+mn-ea"/>
                <a:ea typeface="+mn-ea"/>
              </a:rPr>
              <a:t>8000 AND </a:t>
            </a:r>
            <a:r>
              <a:rPr lang="zh-CN" altLang="en-US" sz="2400" dirty="0">
                <a:solidFill>
                  <a:srgbClr val="0000FF"/>
                </a:solidFill>
                <a:latin typeface="+mn-ea"/>
                <a:ea typeface="+mn-ea"/>
              </a:rPr>
              <a:t>职称</a:t>
            </a:r>
            <a:r>
              <a:rPr lang="en-US" altLang="zh-CN" sz="2400" dirty="0">
                <a:solidFill>
                  <a:srgbClr val="0000FF"/>
                </a:solidFill>
                <a:latin typeface="+mn-ea"/>
                <a:ea typeface="+mn-ea"/>
              </a:rPr>
              <a:t>=“</a:t>
            </a:r>
            <a:r>
              <a:rPr lang="zh-CN" altLang="en-US" sz="2400" dirty="0">
                <a:solidFill>
                  <a:srgbClr val="0000FF"/>
                </a:solidFill>
                <a:latin typeface="+mn-ea"/>
                <a:ea typeface="+mn-ea"/>
              </a:rPr>
              <a:t>教授</a:t>
            </a:r>
            <a:r>
              <a:rPr lang="en-US" altLang="zh-CN" sz="2400" dirty="0">
                <a:solidFill>
                  <a:srgbClr val="0000FF"/>
                </a:solidFill>
                <a:latin typeface="+mn-ea"/>
                <a:ea typeface="+mn-ea"/>
              </a:rPr>
              <a:t>”</a:t>
            </a:r>
            <a:r>
              <a:rPr lang="zh-CN" altLang="en-US" sz="2400" dirty="0">
                <a:solidFill>
                  <a:srgbClr val="0000FF"/>
                </a:solidFill>
                <a:latin typeface="+mn-ea"/>
                <a:ea typeface="+mn-ea"/>
              </a:rPr>
              <a:t>）</a:t>
            </a:r>
            <a:endParaRPr lang="en-US" altLang="zh-CN" sz="2400" dirty="0">
              <a:solidFill>
                <a:srgbClr val="0000FF"/>
              </a:solidFill>
              <a:latin typeface="+mn-ea"/>
              <a:ea typeface="+mn-ea"/>
            </a:endParaRPr>
          </a:p>
          <a:p>
            <a:pPr marL="575945" indent="-342900">
              <a:lnSpc>
                <a:spcPct val="150000"/>
              </a:lnSpc>
              <a:buClr>
                <a:schemeClr val="tx1"/>
              </a:buClr>
              <a:buFontTx/>
              <a:buBlip>
                <a:blip r:embed="rId2"/>
              </a:buBlip>
              <a:defRPr/>
            </a:pPr>
            <a:r>
              <a:rPr lang="zh-CN" altLang="en-US" sz="2400" dirty="0">
                <a:solidFill>
                  <a:schemeClr val="tx1"/>
                </a:solidFill>
                <a:latin typeface="+mn-ea"/>
                <a:ea typeface="+mn-ea"/>
              </a:rPr>
              <a:t>执行“数据”</a:t>
            </a:r>
            <a:r>
              <a:rPr lang="en-US" altLang="zh-CN" sz="2400" dirty="0">
                <a:solidFill>
                  <a:schemeClr val="tx1"/>
                </a:solidFill>
                <a:latin typeface="+mn-ea"/>
                <a:ea typeface="+mn-ea"/>
              </a:rPr>
              <a:t>/</a:t>
            </a:r>
            <a:r>
              <a:rPr lang="zh-CN" altLang="en-US" sz="2400" dirty="0">
                <a:solidFill>
                  <a:schemeClr val="tx1"/>
                </a:solidFill>
                <a:latin typeface="+mn-ea"/>
                <a:ea typeface="+mn-ea"/>
              </a:rPr>
              <a:t>“排序和筛选”</a:t>
            </a:r>
            <a:r>
              <a:rPr lang="en-US" altLang="zh-CN" sz="2400" dirty="0">
                <a:solidFill>
                  <a:schemeClr val="tx1"/>
                </a:solidFill>
                <a:latin typeface="+mn-ea"/>
                <a:ea typeface="+mn-ea"/>
              </a:rPr>
              <a:t>/“</a:t>
            </a:r>
            <a:r>
              <a:rPr lang="zh-CN" altLang="en-US" sz="2400" dirty="0">
                <a:solidFill>
                  <a:schemeClr val="tx1"/>
                </a:solidFill>
                <a:latin typeface="+mn-ea"/>
                <a:ea typeface="+mn-ea"/>
              </a:rPr>
              <a:t>高级”命令。</a:t>
            </a:r>
            <a:endParaRPr lang="zh-CN" altLang="en-US" sz="2400" dirty="0">
              <a:solidFill>
                <a:schemeClr val="tx1"/>
              </a:solidFill>
              <a:latin typeface="+mn-ea"/>
              <a:ea typeface="+mn-ea"/>
            </a:endParaRPr>
          </a:p>
        </p:txBody>
      </p:sp>
      <p:sp>
        <p:nvSpPr>
          <p:cNvPr id="98309" name="Oval 6"/>
          <p:cNvSpPr>
            <a:spLocks noChangeArrowheads="1"/>
          </p:cNvSpPr>
          <p:nvPr/>
        </p:nvSpPr>
        <p:spPr bwMode="auto">
          <a:xfrm>
            <a:off x="1079500" y="5481638"/>
            <a:ext cx="2447925" cy="468312"/>
          </a:xfrm>
          <a:prstGeom prst="ellipse">
            <a:avLst/>
          </a:prstGeom>
          <a:solidFill>
            <a:srgbClr val="FFCCFF">
              <a:alpha val="0"/>
            </a:srgbClr>
          </a:solidFill>
          <a:ln w="12700">
            <a:solidFill>
              <a:srgbClr val="C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0" name="矩形 3"/>
          <p:cNvSpPr>
            <a:spLocks noChangeArrowheads="1"/>
          </p:cNvSpPr>
          <p:nvPr/>
        </p:nvSpPr>
        <p:spPr bwMode="auto">
          <a:xfrm>
            <a:off x="1368425" y="5984875"/>
            <a:ext cx="6516688" cy="504825"/>
          </a:xfrm>
          <a:prstGeom prst="rect">
            <a:avLst/>
          </a:prstGeom>
          <a:noFill/>
          <a:ln w="19050" algn="ctr">
            <a:solidFill>
              <a:srgbClr val="00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AutoShape 25"/>
          <p:cNvSpPr>
            <a:spLocks noChangeArrowheads="1"/>
          </p:cNvSpPr>
          <p:nvPr/>
        </p:nvSpPr>
        <p:spPr bwMode="auto">
          <a:xfrm>
            <a:off x="4211638" y="4611688"/>
            <a:ext cx="1404937" cy="581025"/>
          </a:xfrm>
          <a:prstGeom prst="wedgeRoundRectCallout">
            <a:avLst>
              <a:gd name="adj1" fmla="val -103510"/>
              <a:gd name="adj2" fmla="val 135082"/>
              <a:gd name="adj3" fmla="val 16667"/>
            </a:avLst>
          </a:prstGeom>
          <a:solidFill>
            <a:srgbClr val="FFFFCC"/>
          </a:solidFill>
          <a:ln w="9525">
            <a:solidFill>
              <a:srgbClr val="FF3399"/>
            </a:solidFill>
            <a:miter lim="800000"/>
          </a:ln>
        </p:spPr>
        <p:txBody>
          <a:bodyPr/>
          <a:lstStyle/>
          <a:p>
            <a:pPr algn="just">
              <a:defRPr/>
            </a:pPr>
            <a:r>
              <a:rPr lang="zh-CN" altLang="en-US" sz="1600" dirty="0">
                <a:solidFill>
                  <a:schemeClr val="tx1"/>
                </a:solidFill>
                <a:latin typeface="+mn-ea"/>
                <a:ea typeface="+mn-ea"/>
              </a:rPr>
              <a:t>条件区域</a:t>
            </a:r>
            <a:endParaRPr lang="en-US" altLang="zh-CN" sz="1600" dirty="0">
              <a:solidFill>
                <a:schemeClr val="tx1"/>
              </a:solidFill>
              <a:latin typeface="+mn-ea"/>
              <a:ea typeface="+mn-ea"/>
            </a:endParaRPr>
          </a:p>
          <a:p>
            <a:pPr algn="just">
              <a:defRPr/>
            </a:pPr>
            <a:r>
              <a:rPr lang="en-US" altLang="zh-CN" sz="1600" dirty="0">
                <a:solidFill>
                  <a:schemeClr val="tx1"/>
                </a:solidFill>
                <a:latin typeface="+mn-ea"/>
                <a:ea typeface="+mn-ea"/>
              </a:rPr>
              <a:t>B13:C14</a:t>
            </a:r>
            <a:endParaRPr lang="zh-CN" sz="1600" dirty="0">
              <a:solidFill>
                <a:schemeClr val="tx1"/>
              </a:solidFill>
              <a:latin typeface="+mn-ea"/>
              <a:ea typeface="+mn-ea"/>
            </a:endParaRPr>
          </a:p>
        </p:txBody>
      </p:sp>
      <p:sp>
        <p:nvSpPr>
          <p:cNvPr id="9" name="AutoShape 25"/>
          <p:cNvSpPr>
            <a:spLocks noChangeArrowheads="1"/>
          </p:cNvSpPr>
          <p:nvPr/>
        </p:nvSpPr>
        <p:spPr bwMode="auto">
          <a:xfrm>
            <a:off x="7764463" y="5300663"/>
            <a:ext cx="1150937" cy="414337"/>
          </a:xfrm>
          <a:prstGeom prst="wedgeRoundRectCallout">
            <a:avLst>
              <a:gd name="adj1" fmla="val -70170"/>
              <a:gd name="adj2" fmla="val 117779"/>
              <a:gd name="adj3" fmla="val 16667"/>
            </a:avLst>
          </a:prstGeom>
          <a:solidFill>
            <a:srgbClr val="FFFFCC"/>
          </a:solidFill>
          <a:ln w="9525">
            <a:solidFill>
              <a:srgbClr val="FF3399"/>
            </a:solidFill>
            <a:miter lim="800000"/>
          </a:ln>
        </p:spPr>
        <p:txBody>
          <a:bodyPr/>
          <a:lstStyle/>
          <a:p>
            <a:pPr algn="just">
              <a:defRPr/>
            </a:pPr>
            <a:r>
              <a:rPr lang="zh-CN" altLang="en-US" sz="1600" dirty="0">
                <a:solidFill>
                  <a:schemeClr val="tx1"/>
                </a:solidFill>
                <a:latin typeface="+mn-ea"/>
                <a:ea typeface="+mn-ea"/>
              </a:rPr>
              <a:t>筛选结果</a:t>
            </a:r>
            <a:endParaRPr lang="zh-CN" sz="1600" dirty="0">
              <a:solidFill>
                <a:schemeClr val="tx1"/>
              </a:solidFill>
              <a:latin typeface="+mn-ea"/>
              <a:ea typeface="+mn-ea"/>
            </a:endParaRPr>
          </a:p>
        </p:txBody>
      </p:sp>
      <p:sp>
        <p:nvSpPr>
          <p:cNvPr id="2" name="日期占位符 1"/>
          <p:cNvSpPr>
            <a:spLocks noGrp="1"/>
          </p:cNvSpPr>
          <p:nvPr>
            <p:ph type="dt" sz="half" idx="10"/>
          </p:nvPr>
        </p:nvSpPr>
        <p:spPr/>
        <p:txBody>
          <a:bodyPr/>
          <a:lstStyle/>
          <a:p>
            <a:pPr>
              <a:defRPr/>
            </a:pPr>
            <a:fld id="{1EED0A92-2BAD-4CFD-A6F7-6DF61D4F1D1B}"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smtClean="0">
                <a:solidFill>
                  <a:srgbClr val="C00000"/>
                </a:solidFill>
                <a:latin typeface="华文中宋" panose="02010600040101010101" pitchFamily="2" charset="-122"/>
                <a:ea typeface="华文中宋" panose="02010600040101010101" pitchFamily="2" charset="-122"/>
              </a:rPr>
              <a:t>4.3.5  </a:t>
            </a:r>
            <a:r>
              <a:rPr lang="zh-CN" altLang="zh-CN" sz="3600" dirty="0">
                <a:solidFill>
                  <a:srgbClr val="C00000"/>
                </a:solidFill>
                <a:latin typeface="华文中宋" panose="02010600040101010101" pitchFamily="2" charset="-122"/>
                <a:ea typeface="华文中宋" panose="02010600040101010101" pitchFamily="2" charset="-122"/>
              </a:rPr>
              <a:t>数据分析与管理</a:t>
            </a:r>
            <a:endParaRPr lang="zh-CN" altLang="en-US" sz="3600" dirty="0">
              <a:solidFill>
                <a:srgbClr val="C00000"/>
              </a:solidFill>
              <a:latin typeface="华文中宋" panose="02010600040101010101" pitchFamily="2" charset="-122"/>
              <a:ea typeface="华文中宋" panose="02010600040101010101" pitchFamily="2" charset="-122"/>
            </a:endParaRPr>
          </a:p>
        </p:txBody>
      </p:sp>
      <p:sp>
        <p:nvSpPr>
          <p:cNvPr id="3" name="TextBox 2"/>
          <p:cNvSpPr txBox="1"/>
          <p:nvPr/>
        </p:nvSpPr>
        <p:spPr>
          <a:xfrm>
            <a:off x="34925" y="882870"/>
            <a:ext cx="9036050" cy="5678478"/>
          </a:xfrm>
          <a:prstGeom prst="rect">
            <a:avLst/>
          </a:prstGeom>
          <a:noFill/>
        </p:spPr>
        <p:txBody>
          <a:bodyPr>
            <a:spAutoFit/>
          </a:bodyPr>
          <a:lstStyle/>
          <a:p>
            <a:pPr>
              <a:spcAft>
                <a:spcPts val="600"/>
              </a:spcAft>
              <a:defRPr/>
            </a:pPr>
            <a:r>
              <a:rPr lang="zh-CN" altLang="en-US" sz="2800" dirty="0">
                <a:solidFill>
                  <a:srgbClr val="C00000"/>
                </a:solidFill>
                <a:latin typeface="宋体" panose="02010600030101010101" pitchFamily="2" charset="-122"/>
              </a:rPr>
              <a:t>⒊</a:t>
            </a:r>
            <a:r>
              <a:rPr lang="en-US" altLang="zh-CN" sz="2800" dirty="0">
                <a:solidFill>
                  <a:srgbClr val="C00000"/>
                </a:solidFill>
                <a:latin typeface="宋体" panose="02010600030101010101" pitchFamily="2" charset="-122"/>
              </a:rPr>
              <a:t> </a:t>
            </a:r>
            <a:r>
              <a:rPr lang="zh-CN" altLang="zh-CN" sz="2800" dirty="0">
                <a:solidFill>
                  <a:srgbClr val="C00000"/>
                </a:solidFill>
                <a:latin typeface="宋体" panose="02010600030101010101" pitchFamily="2" charset="-122"/>
              </a:rPr>
              <a:t>分类汇总</a:t>
            </a:r>
            <a:endParaRPr lang="en-US" altLang="zh-CN" sz="2800" dirty="0">
              <a:solidFill>
                <a:srgbClr val="C00000"/>
              </a:solidFill>
              <a:latin typeface="宋体" panose="02010600030101010101" pitchFamily="2" charset="-122"/>
            </a:endParaRPr>
          </a:p>
          <a:p>
            <a:pPr indent="575945">
              <a:lnSpc>
                <a:spcPts val="3600"/>
              </a:lnSpc>
              <a:defRPr/>
            </a:pPr>
            <a:r>
              <a:rPr lang="zh-CN" altLang="zh-CN" sz="2400" b="0" dirty="0">
                <a:solidFill>
                  <a:schemeClr val="tx1"/>
                </a:solidFill>
                <a:latin typeface="宋体" panose="02010600030101010101" pitchFamily="2" charset="-122"/>
              </a:rPr>
              <a:t>分类汇总是按指定字段计算的分类统计数据和总计数据分级显示的数据表，是数据处理中经常需要用到的一种操作。</a:t>
            </a:r>
            <a:endParaRPr lang="en-US" altLang="zh-CN" sz="2400" b="0" dirty="0">
              <a:solidFill>
                <a:schemeClr val="tx1"/>
              </a:solidFill>
              <a:latin typeface="宋体" panose="02010600030101010101" pitchFamily="2" charset="-122"/>
            </a:endParaRPr>
          </a:p>
          <a:p>
            <a:pPr marL="431800" indent="-342900">
              <a:lnSpc>
                <a:spcPts val="3600"/>
              </a:lnSpc>
              <a:buClr>
                <a:srgbClr val="FF6600"/>
              </a:buClr>
              <a:buSzPct val="75000"/>
              <a:buFont typeface="Wingdings" panose="05000000000000000000" pitchFamily="2" charset="2"/>
              <a:buChar char="n"/>
              <a:defRPr/>
            </a:pPr>
            <a:r>
              <a:rPr lang="zh-CN" altLang="zh-CN" sz="2400" dirty="0">
                <a:solidFill>
                  <a:srgbClr val="008000"/>
                </a:solidFill>
                <a:latin typeface="宋体" panose="02010600030101010101" pitchFamily="2" charset="-122"/>
              </a:rPr>
              <a:t>创建分类汇总报表</a:t>
            </a:r>
            <a:r>
              <a:rPr lang="zh-CN" altLang="zh-CN" sz="2400" b="0" dirty="0">
                <a:solidFill>
                  <a:schemeClr val="tx1"/>
                </a:solidFill>
                <a:latin typeface="宋体" panose="02010600030101010101" pitchFamily="2" charset="-122"/>
              </a:rPr>
              <a:t>，要按包含分组依据的数据列进行排序，将具有相同分类字段的记录集中在一起</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将工作表明细数据的行或列进行分组</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分级显示可以显示和隐藏每个分类汇总的明细行，可汇总整个工作表或其中的一部分。</a:t>
            </a:r>
            <a:endParaRPr lang="en-US" altLang="zh-CN" sz="2400" b="0" dirty="0">
              <a:solidFill>
                <a:schemeClr val="tx1"/>
              </a:solidFill>
              <a:latin typeface="宋体" panose="02010600030101010101" pitchFamily="2" charset="-122"/>
            </a:endParaRPr>
          </a:p>
          <a:p>
            <a:pPr marL="431800" indent="-342900">
              <a:lnSpc>
                <a:spcPts val="3600"/>
              </a:lnSpc>
              <a:buClr>
                <a:srgbClr val="FF6600"/>
              </a:buClr>
              <a:buSzPct val="75000"/>
              <a:buFont typeface="Wingdings" panose="05000000000000000000" pitchFamily="2" charset="2"/>
              <a:buChar char="n"/>
              <a:defRPr/>
            </a:pPr>
            <a:r>
              <a:rPr lang="zh-CN" altLang="zh-CN" sz="2400" dirty="0">
                <a:solidFill>
                  <a:srgbClr val="008000"/>
                </a:solidFill>
                <a:latin typeface="宋体" panose="02010600030101010101" pitchFamily="2" charset="-122"/>
              </a:rPr>
              <a:t>使用不同汇总方法或不同的分类字段进行分类汇总</a:t>
            </a:r>
            <a:r>
              <a:rPr lang="zh-CN" altLang="zh-CN" sz="2400" b="0" dirty="0">
                <a:solidFill>
                  <a:schemeClr val="tx1"/>
                </a:solidFill>
                <a:latin typeface="宋体" panose="02010600030101010101" pitchFamily="2" charset="-122"/>
              </a:rPr>
              <a:t>，可在按多字段条件排序后，依次嵌套使用多次分类汇总。再次使用“分类汇总”命令前，为避免覆盖现有分类汇总，应取消默认的“替换当前分类汇总” 。若需解除分类汇总而不改变原有数据，应在</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分类汇总</a:t>
            </a:r>
            <a:r>
              <a:rPr lang="zh-CN" altLang="en-US" sz="2400" b="0" dirty="0">
                <a:solidFill>
                  <a:schemeClr val="tx1"/>
                </a:solidFill>
                <a:latin typeface="宋体" panose="02010600030101010101" pitchFamily="2" charset="-122"/>
              </a:rPr>
              <a:t>”</a:t>
            </a:r>
            <a:r>
              <a:rPr lang="zh-CN" altLang="zh-CN" sz="2400" b="0" dirty="0">
                <a:solidFill>
                  <a:schemeClr val="tx1"/>
                </a:solidFill>
                <a:latin typeface="宋体" panose="02010600030101010101" pitchFamily="2" charset="-122"/>
              </a:rPr>
              <a:t>对话框中，单击“全部删除”</a:t>
            </a:r>
            <a:r>
              <a:rPr lang="zh-CN" altLang="en-US" sz="2400" b="0" dirty="0">
                <a:solidFill>
                  <a:schemeClr val="tx1"/>
                </a:solidFill>
                <a:latin typeface="宋体" panose="02010600030101010101" pitchFamily="2" charset="-122"/>
              </a:rPr>
              <a:t>。</a:t>
            </a:r>
            <a:endParaRPr lang="zh-CN" altLang="zh-CN" sz="2400" b="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B357DEA5-2FC0-47EF-BFB2-0B747C0F0014}" type="datetime1">
              <a:rPr lang="zh-CN" altLang="en-US" smtClean="0"/>
            </a:fld>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B73D81D-2A60-42DB-8B96-D40F8B42C7AA}"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32592</Words>
  <Application>WPS 演示</Application>
  <PresentationFormat>全屏显示(4:3)</PresentationFormat>
  <Paragraphs>2452</Paragraphs>
  <Slides>138</Slides>
  <Notes>67</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5</vt:i4>
      </vt:variant>
      <vt:variant>
        <vt:lpstr>幻灯片标题</vt:lpstr>
      </vt:variant>
      <vt:variant>
        <vt:i4>138</vt:i4>
      </vt:variant>
    </vt:vector>
  </HeadingPairs>
  <TitlesOfParts>
    <vt:vector size="170" baseType="lpstr">
      <vt:lpstr>Arial</vt:lpstr>
      <vt:lpstr>宋体</vt:lpstr>
      <vt:lpstr>Wingdings</vt:lpstr>
      <vt:lpstr>Times New Roman</vt:lpstr>
      <vt:lpstr>黑体</vt:lpstr>
      <vt:lpstr>楷体</vt:lpstr>
      <vt:lpstr>Garamond</vt:lpstr>
      <vt:lpstr>隶书</vt:lpstr>
      <vt:lpstr>华文中宋</vt:lpstr>
      <vt:lpstr>华文新魏</vt:lpstr>
      <vt:lpstr>仿宋</vt:lpstr>
      <vt:lpstr>新宋体</vt:lpstr>
      <vt:lpstr>Arial Unicode MS</vt:lpstr>
      <vt:lpstr>华文行楷</vt:lpstr>
      <vt:lpstr>楷体_GB2312</vt:lpstr>
      <vt:lpstr>华文楷体</vt:lpstr>
      <vt:lpstr>华文宋体</vt:lpstr>
      <vt:lpstr>Calibri</vt:lpstr>
      <vt:lpstr>华文隶书</vt:lpstr>
      <vt:lpstr>Monotype Sorts</vt:lpstr>
      <vt:lpstr>Wingdings</vt:lpstr>
      <vt:lpstr>Berlin Sans FB Demi</vt:lpstr>
      <vt:lpstr>Calibri</vt:lpstr>
      <vt:lpstr>Times New Roman</vt:lpstr>
      <vt:lpstr>华文彩云</vt:lpstr>
      <vt:lpstr>微软雅黑</vt:lpstr>
      <vt:lpstr>默认设计模板</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of the input creates 80% of the result 20% of the workers produce 80% of the result 20% of the customers create 80% of the revenue 20% of the bugs cause 80% of the crashes 20% of the features cause 80% of the usage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1363</cp:revision>
  <dcterms:created xsi:type="dcterms:W3CDTF">2008-03-01T05:21:00Z</dcterms:created>
  <dcterms:modified xsi:type="dcterms:W3CDTF">2019-10-21T09:34:57Z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